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0" r:id="rId1"/>
  </p:sldMasterIdLst>
  <p:notesMasterIdLst>
    <p:notesMasterId r:id="rId100"/>
  </p:notesMasterIdLst>
  <p:sldIdLst>
    <p:sldId id="282" r:id="rId2"/>
    <p:sldId id="348" r:id="rId3"/>
    <p:sldId id="349" r:id="rId4"/>
    <p:sldId id="350" r:id="rId5"/>
    <p:sldId id="351" r:id="rId6"/>
    <p:sldId id="352" r:id="rId7"/>
    <p:sldId id="353" r:id="rId8"/>
    <p:sldId id="354" r:id="rId9"/>
    <p:sldId id="355" r:id="rId10"/>
    <p:sldId id="451" r:id="rId11"/>
    <p:sldId id="358" r:id="rId12"/>
    <p:sldId id="360" r:id="rId13"/>
    <p:sldId id="361" r:id="rId14"/>
    <p:sldId id="363" r:id="rId15"/>
    <p:sldId id="364" r:id="rId16"/>
    <p:sldId id="365" r:id="rId17"/>
    <p:sldId id="366" r:id="rId18"/>
    <p:sldId id="462" r:id="rId19"/>
    <p:sldId id="367" r:id="rId20"/>
    <p:sldId id="368" r:id="rId21"/>
    <p:sldId id="369" r:id="rId22"/>
    <p:sldId id="370" r:id="rId23"/>
    <p:sldId id="371" r:id="rId24"/>
    <p:sldId id="372" r:id="rId25"/>
    <p:sldId id="373" r:id="rId26"/>
    <p:sldId id="374" r:id="rId27"/>
    <p:sldId id="450" r:id="rId28"/>
    <p:sldId id="375" r:id="rId29"/>
    <p:sldId id="453" r:id="rId30"/>
    <p:sldId id="454" r:id="rId31"/>
    <p:sldId id="466" r:id="rId32"/>
    <p:sldId id="377" r:id="rId33"/>
    <p:sldId id="457" r:id="rId34"/>
    <p:sldId id="378" r:id="rId35"/>
    <p:sldId id="379" r:id="rId36"/>
    <p:sldId id="455" r:id="rId37"/>
    <p:sldId id="380" r:id="rId38"/>
    <p:sldId id="381" r:id="rId39"/>
    <p:sldId id="467" r:id="rId40"/>
    <p:sldId id="468" r:id="rId41"/>
    <p:sldId id="382" r:id="rId42"/>
    <p:sldId id="474" r:id="rId43"/>
    <p:sldId id="383" r:id="rId44"/>
    <p:sldId id="476" r:id="rId45"/>
    <p:sldId id="477" r:id="rId46"/>
    <p:sldId id="384" r:id="rId47"/>
    <p:sldId id="473" r:id="rId48"/>
    <p:sldId id="385" r:id="rId49"/>
    <p:sldId id="386" r:id="rId50"/>
    <p:sldId id="458" r:id="rId51"/>
    <p:sldId id="388" r:id="rId52"/>
    <p:sldId id="389" r:id="rId53"/>
    <p:sldId id="390" r:id="rId54"/>
    <p:sldId id="391" r:id="rId55"/>
    <p:sldId id="459" r:id="rId56"/>
    <p:sldId id="392" r:id="rId57"/>
    <p:sldId id="469" r:id="rId58"/>
    <p:sldId id="393" r:id="rId59"/>
    <p:sldId id="394" r:id="rId60"/>
    <p:sldId id="395" r:id="rId61"/>
    <p:sldId id="470" r:id="rId62"/>
    <p:sldId id="396" r:id="rId63"/>
    <p:sldId id="397" r:id="rId64"/>
    <p:sldId id="398" r:id="rId65"/>
    <p:sldId id="399" r:id="rId66"/>
    <p:sldId id="460" r:id="rId67"/>
    <p:sldId id="400" r:id="rId68"/>
    <p:sldId id="472" r:id="rId69"/>
    <p:sldId id="401" r:id="rId70"/>
    <p:sldId id="471" r:id="rId71"/>
    <p:sldId id="402" r:id="rId72"/>
    <p:sldId id="403" r:id="rId73"/>
    <p:sldId id="404" r:id="rId74"/>
    <p:sldId id="452" r:id="rId75"/>
    <p:sldId id="405" r:id="rId76"/>
    <p:sldId id="406" r:id="rId77"/>
    <p:sldId id="407" r:id="rId78"/>
    <p:sldId id="465" r:id="rId79"/>
    <p:sldId id="409" r:id="rId80"/>
    <p:sldId id="410" r:id="rId81"/>
    <p:sldId id="464" r:id="rId82"/>
    <p:sldId id="411" r:id="rId83"/>
    <p:sldId id="412" r:id="rId84"/>
    <p:sldId id="413" r:id="rId85"/>
    <p:sldId id="414" r:id="rId86"/>
    <p:sldId id="415" r:id="rId87"/>
    <p:sldId id="416" r:id="rId88"/>
    <p:sldId id="463" r:id="rId89"/>
    <p:sldId id="417" r:id="rId90"/>
    <p:sldId id="461" r:id="rId91"/>
    <p:sldId id="418" r:id="rId92"/>
    <p:sldId id="475" r:id="rId93"/>
    <p:sldId id="419" r:id="rId94"/>
    <p:sldId id="420" r:id="rId95"/>
    <p:sldId id="448" r:id="rId96"/>
    <p:sldId id="449" r:id="rId97"/>
    <p:sldId id="421" r:id="rId98"/>
    <p:sldId id="422" r:id="rId99"/>
  </p:sldIdLst>
  <p:sldSz cx="9144000" cy="6858000" type="screen4x3"/>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3" autoAdjust="0"/>
    <p:restoredTop sz="94660"/>
  </p:normalViewPr>
  <p:slideViewPr>
    <p:cSldViewPr>
      <p:cViewPr varScale="1">
        <p:scale>
          <a:sx n="127" d="100"/>
          <a:sy n="127" d="100"/>
        </p:scale>
        <p:origin x="172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7A0A005-3CC2-E4FF-40A2-4D893A9C2979}"/>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02574635-70A5-75BB-FAC7-07566F1807CC}"/>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113668" name="Rectangle 4">
            <a:extLst>
              <a:ext uri="{FF2B5EF4-FFF2-40B4-BE49-F238E27FC236}">
                <a16:creationId xmlns:a16="http://schemas.microsoft.com/office/drawing/2014/main" id="{E67B8908-77D6-DEFA-FBEA-5E99E886469C}"/>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A5292B3D-5A89-38B8-7470-78FC6DA82F87}"/>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a:extLst>
              <a:ext uri="{FF2B5EF4-FFF2-40B4-BE49-F238E27FC236}">
                <a16:creationId xmlns:a16="http://schemas.microsoft.com/office/drawing/2014/main" id="{B7118084-5F44-E647-9407-2D2557B67251}"/>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CD25A0B6-74E6-83A4-903E-E30405BD0AAD}"/>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F65222C4-F13C-1948-A6A7-B72D1ACDA0F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1922AE8C-B0D5-6461-0843-4911602BC588}"/>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65C712A-0CDE-B73D-7A6C-6CE7E2AAEBCD}"/>
              </a:ext>
            </a:extLst>
          </p:cNvPr>
          <p:cNvSpPr>
            <a:spLocks noGrp="1"/>
          </p:cNvSpPr>
          <p:nvPr>
            <p:ph type="sldNum" sz="quarter" idx="11"/>
          </p:nvPr>
        </p:nvSpPr>
        <p:spPr/>
        <p:txBody>
          <a:bodyPr/>
          <a:lstStyle>
            <a:lvl1pPr>
              <a:defRPr/>
            </a:lvl1pPr>
          </a:lstStyle>
          <a:p>
            <a:fld id="{F01063A3-C06E-F44E-8971-5DCA4E81C44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63677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28BAAD6-6EE2-ECA2-1AB2-0EEDF131C37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4EC0AED-3222-DB5F-D89B-4BE3F68C75A9}"/>
              </a:ext>
            </a:extLst>
          </p:cNvPr>
          <p:cNvSpPr>
            <a:spLocks noGrp="1"/>
          </p:cNvSpPr>
          <p:nvPr>
            <p:ph type="sldNum" sz="quarter" idx="11"/>
          </p:nvPr>
        </p:nvSpPr>
        <p:spPr/>
        <p:txBody>
          <a:bodyPr/>
          <a:lstStyle>
            <a:lvl1pPr>
              <a:defRPr/>
            </a:lvl1pPr>
          </a:lstStyle>
          <a:p>
            <a:fld id="{87B88303-EDA0-E64F-8E78-EF6E6E24E48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031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E6D0BF7-F3E5-D8F8-CE0B-08E3AAC59FF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921C5BB-D727-024A-1A8E-D411664040C2}"/>
              </a:ext>
            </a:extLst>
          </p:cNvPr>
          <p:cNvSpPr>
            <a:spLocks noGrp="1"/>
          </p:cNvSpPr>
          <p:nvPr>
            <p:ph type="sldNum" sz="quarter" idx="11"/>
          </p:nvPr>
        </p:nvSpPr>
        <p:spPr/>
        <p:txBody>
          <a:bodyPr/>
          <a:lstStyle>
            <a:lvl1pPr>
              <a:defRPr/>
            </a:lvl1pPr>
          </a:lstStyle>
          <a:p>
            <a:fld id="{CBC63076-03FD-8044-AF6B-1FA4E3945E1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29370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77DC2293-F329-19DE-1E7D-90C3BCDE40F4}"/>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B2778A3-5F4C-6DC3-CB06-5CD435438CC8}"/>
              </a:ext>
            </a:extLst>
          </p:cNvPr>
          <p:cNvSpPr>
            <a:spLocks noGrp="1"/>
          </p:cNvSpPr>
          <p:nvPr>
            <p:ph type="sldNum" sz="quarter" idx="11"/>
          </p:nvPr>
        </p:nvSpPr>
        <p:spPr/>
        <p:txBody>
          <a:bodyPr/>
          <a:lstStyle>
            <a:lvl1pPr>
              <a:defRPr/>
            </a:lvl1pPr>
          </a:lstStyle>
          <a:p>
            <a:fld id="{40576FA4-3FD3-654B-BA63-46203535EE43}"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05639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C2A7A450-5C59-5FE7-D014-B3FE0BAF11CA}"/>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94A35D9-3627-BC60-8395-0A1EA29299A3}"/>
              </a:ext>
            </a:extLst>
          </p:cNvPr>
          <p:cNvSpPr>
            <a:spLocks noGrp="1"/>
          </p:cNvSpPr>
          <p:nvPr>
            <p:ph type="sldNum" sz="quarter" idx="11"/>
          </p:nvPr>
        </p:nvSpPr>
        <p:spPr/>
        <p:txBody>
          <a:bodyPr/>
          <a:lstStyle>
            <a:lvl1pPr>
              <a:defRPr/>
            </a:lvl1pPr>
          </a:lstStyle>
          <a:p>
            <a:fld id="{2F8253AC-20C6-4642-BE44-5BF5CDF74816}"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6895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B8806EF-9527-C227-2CED-CF31BBAC1A17}"/>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96A45B58-A773-54E1-F4AB-36E93EA8A2A2}"/>
              </a:ext>
            </a:extLst>
          </p:cNvPr>
          <p:cNvSpPr>
            <a:spLocks noGrp="1"/>
          </p:cNvSpPr>
          <p:nvPr>
            <p:ph type="sldNum" sz="quarter" idx="11"/>
          </p:nvPr>
        </p:nvSpPr>
        <p:spPr/>
        <p:txBody>
          <a:bodyPr/>
          <a:lstStyle>
            <a:lvl1pPr>
              <a:defRPr/>
            </a:lvl1pPr>
          </a:lstStyle>
          <a:p>
            <a:fld id="{00C576EB-4795-ED4F-9053-44C24321081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5654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5C5736AB-2AB9-A965-A9FF-AF219B74414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304D6A96-3DE9-1F54-D3EE-FEBC54E42478}"/>
              </a:ext>
            </a:extLst>
          </p:cNvPr>
          <p:cNvSpPr>
            <a:spLocks noGrp="1"/>
          </p:cNvSpPr>
          <p:nvPr>
            <p:ph type="sldNum" sz="quarter" idx="11"/>
          </p:nvPr>
        </p:nvSpPr>
        <p:spPr/>
        <p:txBody>
          <a:bodyPr/>
          <a:lstStyle>
            <a:lvl1pPr>
              <a:defRPr/>
            </a:lvl1pPr>
          </a:lstStyle>
          <a:p>
            <a:fld id="{06AFD9B3-387D-E84E-A5D6-FB446035317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82570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850F37C6-09D7-3E56-4872-6D15117A157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0F9F26CA-A460-3130-FCF4-8BEA2F028FB3}"/>
              </a:ext>
            </a:extLst>
          </p:cNvPr>
          <p:cNvSpPr>
            <a:spLocks noGrp="1"/>
          </p:cNvSpPr>
          <p:nvPr>
            <p:ph type="sldNum" sz="quarter" idx="11"/>
          </p:nvPr>
        </p:nvSpPr>
        <p:spPr/>
        <p:txBody>
          <a:bodyPr/>
          <a:lstStyle>
            <a:lvl1pPr>
              <a:defRPr/>
            </a:lvl1pPr>
          </a:lstStyle>
          <a:p>
            <a:fld id="{68460224-5951-1B45-A10E-E26ECF4AA8DA}"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10162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94E764-C63B-BF34-3367-39EA49055C20}"/>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A365D4D7-BA28-50F2-2884-106C648D0927}"/>
              </a:ext>
            </a:extLst>
          </p:cNvPr>
          <p:cNvSpPr>
            <a:spLocks noGrp="1"/>
          </p:cNvSpPr>
          <p:nvPr>
            <p:ph type="sldNum" sz="quarter" idx="11"/>
          </p:nvPr>
        </p:nvSpPr>
        <p:spPr/>
        <p:txBody>
          <a:bodyPr/>
          <a:lstStyle>
            <a:lvl1pPr>
              <a:defRPr/>
            </a:lvl1pPr>
          </a:lstStyle>
          <a:p>
            <a:fld id="{3F52F360-938C-E44D-AB9C-80677D0D48F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77848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79572082-759B-5DFC-F637-5D0EE5C4BB8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C373CD5C-C6D8-955A-0758-0F86C7DCA1EC}"/>
              </a:ext>
            </a:extLst>
          </p:cNvPr>
          <p:cNvSpPr>
            <a:spLocks noGrp="1"/>
          </p:cNvSpPr>
          <p:nvPr>
            <p:ph type="sldNum" sz="quarter" idx="11"/>
          </p:nvPr>
        </p:nvSpPr>
        <p:spPr/>
        <p:txBody>
          <a:bodyPr/>
          <a:lstStyle>
            <a:lvl1pPr>
              <a:defRPr/>
            </a:lvl1pPr>
          </a:lstStyle>
          <a:p>
            <a:fld id="{E8DDCC7F-B63D-0845-AF0E-BEBA1BF5BEA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32199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7AA6128C-993B-8447-E7D3-691D8C5328F5}"/>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7B936D90-E879-A48A-98F2-B88ECF10E28B}"/>
              </a:ext>
            </a:extLst>
          </p:cNvPr>
          <p:cNvSpPr>
            <a:spLocks noGrp="1"/>
          </p:cNvSpPr>
          <p:nvPr>
            <p:ph type="sldNum" sz="quarter" idx="11"/>
          </p:nvPr>
        </p:nvSpPr>
        <p:spPr/>
        <p:txBody>
          <a:bodyPr/>
          <a:lstStyle>
            <a:lvl1pPr>
              <a:defRPr/>
            </a:lvl1pPr>
          </a:lstStyle>
          <a:p>
            <a:fld id="{8F96ADAB-0431-DF43-A536-6E65E81DB158}"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64592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3756AB2-E5EE-192E-3738-7E7D92EC50A6}"/>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79A964C2-2EB4-3D9A-5EC0-1A59812AEDB2}"/>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4341" name="Rectangle 5">
            <a:extLst>
              <a:ext uri="{FF2B5EF4-FFF2-40B4-BE49-F238E27FC236}">
                <a16:creationId xmlns:a16="http://schemas.microsoft.com/office/drawing/2014/main" id="{6BF61BA9-AF24-5289-E446-30077FF326F1}"/>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a:defRPr/>
            </a:pPr>
            <a:r>
              <a:rPr lang="en-US"/>
              <a:t>Copyright © 2008 W. W. Norton &amp; Company.</a:t>
            </a:r>
          </a:p>
          <a:p>
            <a:pPr>
              <a:defRPr/>
            </a:pPr>
            <a:r>
              <a:rPr lang="en-US"/>
              <a:t>All rights reserved.</a:t>
            </a:r>
            <a:endParaRPr lang="en-US" sz="1400"/>
          </a:p>
        </p:txBody>
      </p:sp>
      <p:sp>
        <p:nvSpPr>
          <p:cNvPr id="14342" name="Rectangle 6">
            <a:extLst>
              <a:ext uri="{FF2B5EF4-FFF2-40B4-BE49-F238E27FC236}">
                <a16:creationId xmlns:a16="http://schemas.microsoft.com/office/drawing/2014/main" id="{C37E7338-4507-8DA3-585B-737DE7DA32AD}"/>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7E571694-C747-5B4D-B0BB-8C5344E82134}" type="slidenum">
              <a:rPr lang="en-US" altLang="zh-CN"/>
              <a:pPr/>
              <a:t>‹#›</a:t>
            </a:fld>
            <a:endParaRPr lang="en-US" altLang="zh-CN" sz="1800"/>
          </a:p>
        </p:txBody>
      </p:sp>
      <p:sp>
        <p:nvSpPr>
          <p:cNvPr id="14343" name="Rectangle 7">
            <a:extLst>
              <a:ext uri="{FF2B5EF4-FFF2-40B4-BE49-F238E27FC236}">
                <a16:creationId xmlns:a16="http://schemas.microsoft.com/office/drawing/2014/main" id="{10B940FC-66B1-5943-36E1-10737CA7787C}"/>
              </a:ext>
            </a:extLst>
          </p:cNvPr>
          <p:cNvSpPr>
            <a:spLocks noChangeArrowheads="1"/>
          </p:cNvSpPr>
          <p:nvPr/>
        </p:nvSpPr>
        <p:spPr bwMode="auto">
          <a:xfrm>
            <a:off x="685800" y="228600"/>
            <a:ext cx="3276600" cy="369888"/>
          </a:xfrm>
          <a:prstGeom prst="rect">
            <a:avLst/>
          </a:prstGeom>
          <a:noFill/>
          <a:ln w="9525">
            <a:noFill/>
            <a:miter lim="800000"/>
            <a:headEnd/>
            <a:tailEnd/>
          </a:ln>
          <a:effectLst/>
        </p:spPr>
        <p:txBody>
          <a:bodyPr lIns="92075" tIns="46038" rIns="92075" bIns="46038">
            <a:spAutoFit/>
          </a:bodyPr>
          <a:lstStyle/>
          <a:p>
            <a:pPr>
              <a:defRPr/>
            </a:pPr>
            <a:r>
              <a:rPr lang="en-US" sz="1800" i="1" dirty="0">
                <a:solidFill>
                  <a:srgbClr val="C6A02E"/>
                </a:solidFill>
                <a:latin typeface="Arial" charset="0"/>
              </a:rPr>
              <a:t>Chapter 9: Functions</a:t>
            </a:r>
            <a:endParaRPr lang="en-US" sz="1800" dirty="0">
              <a:solidFill>
                <a:srgbClr val="C6A02E"/>
              </a:solidFill>
            </a:endParaRPr>
          </a:p>
        </p:txBody>
      </p:sp>
      <p:pic>
        <p:nvPicPr>
          <p:cNvPr id="1031" name="Picture 8" descr="cprog2_spine.gif">
            <a:extLst>
              <a:ext uri="{FF2B5EF4-FFF2-40B4-BE49-F238E27FC236}">
                <a16:creationId xmlns:a16="http://schemas.microsoft.com/office/drawing/2014/main" id="{BC5D5F18-A114-E6E0-D935-40DA26D11CC6}"/>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1AD6BA-88D0-8ABD-4F75-B20F0D932AAD}"/>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2E4BD244-1470-A618-F8DF-C7960642766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BD7887-9826-354F-8559-CCCDB11F701A}"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F3F5B588-B720-5A98-F082-9625A05339B7}"/>
              </a:ext>
            </a:extLst>
          </p:cNvPr>
          <p:cNvSpPr>
            <a:spLocks noGrp="1" noChangeArrowheads="1"/>
          </p:cNvSpPr>
          <p:nvPr>
            <p:ph type="ctrTitle"/>
          </p:nvPr>
        </p:nvSpPr>
        <p:spPr>
          <a:xfrm>
            <a:off x="685800" y="2286000"/>
            <a:ext cx="7772400" cy="1143000"/>
          </a:xfrm>
        </p:spPr>
        <p:txBody>
          <a:bodyPr/>
          <a:lstStyle/>
          <a:p>
            <a:r>
              <a:rPr lang="en-US" altLang="zh-CN">
                <a:ea typeface="宋体" panose="02010600030101010101" pitchFamily="2" charset="-122"/>
              </a:rPr>
              <a:t>Chapter 9</a:t>
            </a:r>
          </a:p>
        </p:txBody>
      </p:sp>
      <p:sp>
        <p:nvSpPr>
          <p:cNvPr id="13317" name="Rectangle 2051">
            <a:extLst>
              <a:ext uri="{FF2B5EF4-FFF2-40B4-BE49-F238E27FC236}">
                <a16:creationId xmlns:a16="http://schemas.microsoft.com/office/drawing/2014/main" id="{B889F3FC-A3D2-EB52-5288-2FE06B872D97}"/>
              </a:ext>
            </a:extLst>
          </p:cNvPr>
          <p:cNvSpPr>
            <a:spLocks noGrp="1" noChangeArrowheads="1"/>
          </p:cNvSpPr>
          <p:nvPr>
            <p:ph type="subTitle" idx="1"/>
          </p:nvPr>
        </p:nvSpPr>
        <p:spPr>
          <a:xfrm>
            <a:off x="609600" y="3581400"/>
            <a:ext cx="7924800" cy="2057400"/>
          </a:xfrm>
        </p:spPr>
        <p:txBody>
          <a:bodyPr/>
          <a:lstStyle/>
          <a:p>
            <a:r>
              <a:rPr lang="en-US" altLang="zh-CN" sz="3600" b="1">
                <a:latin typeface="Arial" panose="020B0604020202020204" pitchFamily="34" charset="0"/>
                <a:ea typeface="宋体" panose="02010600030101010101" pitchFamily="2" charset="-122"/>
              </a:rPr>
              <a:t>Functions</a:t>
            </a:r>
            <a:endParaRPr lang="en-US" altLang="zh-CN">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42BA21E-A002-4717-2334-47D958053EB2}"/>
              </a:ext>
            </a:extLst>
          </p:cNvPr>
          <p:cNvSpPr>
            <a:spLocks noGrp="1"/>
          </p:cNvSpPr>
          <p:nvPr>
            <p:ph type="title"/>
          </p:nvPr>
        </p:nvSpPr>
        <p:spPr/>
        <p:txBody>
          <a:bodyPr/>
          <a:lstStyle/>
          <a:p>
            <a:r>
              <a:rPr lang="en-US" altLang="zh-CN">
                <a:ea typeface="宋体" panose="02010600030101010101" pitchFamily="2" charset="-122"/>
              </a:rPr>
              <a:t>Program: Printing a Countdown</a:t>
            </a:r>
          </a:p>
        </p:txBody>
      </p:sp>
      <p:sp>
        <p:nvSpPr>
          <p:cNvPr id="22531" name="Content Placeholder 2">
            <a:extLst>
              <a:ext uri="{FF2B5EF4-FFF2-40B4-BE49-F238E27FC236}">
                <a16:creationId xmlns:a16="http://schemas.microsoft.com/office/drawing/2014/main" id="{696E9E08-A8F8-D3CB-8DD2-8C88D0FF9D6D}"/>
              </a:ext>
            </a:extLst>
          </p:cNvPr>
          <p:cNvSpPr>
            <a:spLocks noGrp="1"/>
          </p:cNvSpPr>
          <p:nvPr>
            <p:ph idx="1"/>
          </p:nvPr>
        </p:nvSpPr>
        <p:spPr/>
        <p:txBody>
          <a:bodyPr/>
          <a:lstStyle/>
          <a:p>
            <a:r>
              <a:rPr lang="en-US" altLang="zh-CN" sz="2500">
                <a:ea typeface="宋体" panose="02010600030101010101" pitchFamily="2" charset="-122"/>
              </a:rPr>
              <a:t>To indicate that a function has no return value, we specify that its return type is </a:t>
            </a:r>
            <a:r>
              <a:rPr lang="en-US" altLang="zh-CN" sz="2500">
                <a:latin typeface="Courier New" panose="02070309020205020404" pitchFamily="49" charset="0"/>
                <a:ea typeface="宋体" panose="02010600030101010101" pitchFamily="2" charset="-122"/>
                <a:cs typeface="Courier New" panose="02070309020205020404" pitchFamily="49" charset="0"/>
              </a:rPr>
              <a:t>void</a:t>
            </a:r>
            <a:r>
              <a:rPr lang="en-US" altLang="zh-CN" sz="2500">
                <a:ea typeface="宋体" panose="02010600030101010101" pitchFamily="2" charset="-122"/>
              </a:rPr>
              <a:t>:</a:t>
            </a:r>
          </a:p>
          <a:p>
            <a:pPr>
              <a:lnSpc>
                <a:spcPct val="80000"/>
              </a:lnSpc>
              <a:spcBef>
                <a:spcPts val="10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void print_count(int n)</a:t>
            </a:r>
          </a:p>
          <a:p>
            <a:pPr>
              <a:lnSpc>
                <a:spcPct val="80000"/>
              </a:lnSpc>
              <a:spcBef>
                <a:spcPts val="5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2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printf("T minus %d and counting\n", n);</a:t>
            </a:r>
          </a:p>
          <a:p>
            <a:pPr>
              <a:lnSpc>
                <a:spcPct val="80000"/>
              </a:lnSpc>
              <a:spcBef>
                <a:spcPts val="2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a:t>
            </a:r>
          </a:p>
          <a:p>
            <a:r>
              <a:rPr lang="en-US" altLang="zh-CN" sz="2500">
                <a:latin typeface="Courier New" panose="02070309020205020404" pitchFamily="49" charset="0"/>
                <a:ea typeface="宋体" panose="02010600030101010101" pitchFamily="2" charset="-122"/>
                <a:cs typeface="Courier New" panose="02070309020205020404" pitchFamily="49" charset="0"/>
              </a:rPr>
              <a:t>void</a:t>
            </a:r>
            <a:r>
              <a:rPr lang="en-US" altLang="zh-CN" sz="2500">
                <a:ea typeface="宋体" panose="02010600030101010101" pitchFamily="2" charset="-122"/>
              </a:rPr>
              <a:t> is a type with no values.</a:t>
            </a:r>
          </a:p>
          <a:p>
            <a:r>
              <a:rPr lang="en-US" altLang="zh-CN" sz="2500">
                <a:ea typeface="宋体" panose="02010600030101010101" pitchFamily="2" charset="-122"/>
              </a:rPr>
              <a:t>A call of </a:t>
            </a:r>
            <a:r>
              <a:rPr lang="en-US" altLang="zh-CN" sz="2500">
                <a:latin typeface="Courier New" panose="02070309020205020404" pitchFamily="49" charset="0"/>
                <a:ea typeface="宋体" panose="02010600030101010101" pitchFamily="2" charset="-122"/>
                <a:cs typeface="Courier New" panose="02070309020205020404" pitchFamily="49" charset="0"/>
              </a:rPr>
              <a:t>print_count</a:t>
            </a:r>
            <a:r>
              <a:rPr lang="en-US" altLang="zh-CN" sz="2500">
                <a:ea typeface="宋体" panose="02010600030101010101" pitchFamily="2" charset="-122"/>
              </a:rPr>
              <a:t> must appear in a statement by itself:</a:t>
            </a:r>
          </a:p>
          <a:p>
            <a:pPr>
              <a:lnSpc>
                <a:spcPct val="80000"/>
              </a:lnSpc>
              <a:spcBef>
                <a:spcPts val="12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print_count(i);</a:t>
            </a:r>
          </a:p>
          <a:p>
            <a:r>
              <a:rPr lang="en-US" altLang="zh-CN" sz="2500">
                <a:ea typeface="宋体" panose="02010600030101010101" pitchFamily="2" charset="-122"/>
              </a:rPr>
              <a:t>The </a:t>
            </a:r>
            <a:r>
              <a:rPr lang="en-US" altLang="zh-CN" sz="2500">
                <a:latin typeface="Courier New" panose="02070309020205020404" pitchFamily="49" charset="0"/>
                <a:ea typeface="宋体" panose="02010600030101010101" pitchFamily="2" charset="-122"/>
                <a:cs typeface="Courier New" panose="02070309020205020404" pitchFamily="49" charset="0"/>
              </a:rPr>
              <a:t>countdown.c</a:t>
            </a:r>
            <a:r>
              <a:rPr lang="en-US" altLang="zh-CN" sz="2500">
                <a:ea typeface="宋体" panose="02010600030101010101" pitchFamily="2" charset="-122"/>
              </a:rPr>
              <a:t> program calls </a:t>
            </a:r>
            <a:r>
              <a:rPr lang="en-US" altLang="zh-CN" sz="2500">
                <a:latin typeface="Courier New" panose="02070309020205020404" pitchFamily="49" charset="0"/>
                <a:ea typeface="宋体" panose="02010600030101010101" pitchFamily="2" charset="-122"/>
                <a:cs typeface="Courier New" panose="02070309020205020404" pitchFamily="49" charset="0"/>
              </a:rPr>
              <a:t>print_count</a:t>
            </a:r>
            <a:r>
              <a:rPr lang="en-US" altLang="zh-CN" sz="2500">
                <a:ea typeface="宋体" panose="02010600030101010101" pitchFamily="2" charset="-122"/>
              </a:rPr>
              <a:t> 10 times inside a loop.</a:t>
            </a:r>
          </a:p>
          <a:p>
            <a:pPr>
              <a:lnSpc>
                <a:spcPct val="80000"/>
              </a:lnSpc>
              <a:spcBef>
                <a:spcPts val="600"/>
              </a:spcBef>
              <a:buFontTx/>
              <a:buNone/>
            </a:pPr>
            <a:endParaRPr lang="en-US" altLang="zh-CN">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2802907D-17F4-B5B4-EBE9-4D9CAF07858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D2A08C8-10BB-3404-A3A8-87B0013F48D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975EE5-4E3E-2349-BFD2-2475B4EF4488}"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A8485DF0-0924-9869-0BBD-B2F55F4F5DE3}"/>
              </a:ext>
            </a:extLst>
          </p:cNvPr>
          <p:cNvSpPr>
            <a:spLocks noGrp="1"/>
          </p:cNvSpPr>
          <p:nvPr>
            <p:ph idx="1"/>
          </p:nvPr>
        </p:nvSpPr>
        <p:spPr>
          <a:xfrm>
            <a:off x="685800" y="762000"/>
            <a:ext cx="77724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countdown.c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Prints a countdown */</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void print_count(int 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printf("T minus %d and counting\n", 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i;</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for (i = 10; i &gt; 0; --i)</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print_count(i);</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9D45047-2040-3572-79C1-B8EDFA1EE7C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C853D30-F430-C2CD-ADB5-165925B4AC8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F79DC1-6927-B043-8552-A789C52D0DC3}"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FBAEF44-C8DF-3A87-645A-CF285F03295B}"/>
              </a:ext>
            </a:extLst>
          </p:cNvPr>
          <p:cNvSpPr>
            <a:spLocks noGrp="1"/>
          </p:cNvSpPr>
          <p:nvPr>
            <p:ph type="title"/>
          </p:nvPr>
        </p:nvSpPr>
        <p:spPr/>
        <p:txBody>
          <a:bodyPr/>
          <a:lstStyle/>
          <a:p>
            <a:r>
              <a:rPr lang="en-US" altLang="zh-CN">
                <a:ea typeface="宋体" panose="02010600030101010101" pitchFamily="2" charset="-122"/>
              </a:rPr>
              <a:t>Program: Printing a Pun (Revisited)</a:t>
            </a:r>
          </a:p>
        </p:txBody>
      </p:sp>
      <p:sp>
        <p:nvSpPr>
          <p:cNvPr id="24579" name="Content Placeholder 2">
            <a:extLst>
              <a:ext uri="{FF2B5EF4-FFF2-40B4-BE49-F238E27FC236}">
                <a16:creationId xmlns:a16="http://schemas.microsoft.com/office/drawing/2014/main" id="{30FEEA8B-C26F-A7D4-2BCC-3E55D6F1D640}"/>
              </a:ext>
            </a:extLst>
          </p:cNvPr>
          <p:cNvSpPr>
            <a:spLocks noGrp="1"/>
          </p:cNvSpPr>
          <p:nvPr>
            <p:ph idx="1"/>
          </p:nvPr>
        </p:nvSpPr>
        <p:spPr/>
        <p:txBody>
          <a:bodyPr/>
          <a:lstStyle/>
          <a:p>
            <a:r>
              <a:rPr lang="en-US" altLang="zh-CN" sz="2400">
                <a:ea typeface="宋体" panose="02010600030101010101" pitchFamily="2" charset="-122"/>
              </a:rPr>
              <a:t>When a function has no parameters, the word </a:t>
            </a:r>
            <a:r>
              <a:rPr lang="en-US" altLang="zh-CN" sz="2400">
                <a:latin typeface="Courier New" panose="02070309020205020404" pitchFamily="49" charset="0"/>
                <a:ea typeface="宋体" panose="02010600030101010101" pitchFamily="2" charset="-122"/>
                <a:cs typeface="Courier New" panose="02070309020205020404" pitchFamily="49" charset="0"/>
              </a:rPr>
              <a:t>void</a:t>
            </a:r>
            <a:r>
              <a:rPr lang="en-US" altLang="zh-CN" sz="2400">
                <a:ea typeface="宋体" panose="02010600030101010101" pitchFamily="2" charset="-122"/>
              </a:rPr>
              <a:t> is placed in parentheses after the function’s name:</a:t>
            </a:r>
          </a:p>
          <a:p>
            <a:pPr>
              <a:lnSpc>
                <a:spcPct val="80000"/>
              </a:lnSpc>
              <a:spcBef>
                <a:spcPts val="9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void print_pun(void)</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printf("To</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C,</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or</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not</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to</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C:</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that</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is</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the</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question.\n");</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r>
              <a:rPr lang="en-US" altLang="zh-CN" sz="2400">
                <a:ea typeface="宋体" panose="02010600030101010101" pitchFamily="2" charset="-122"/>
              </a:rPr>
              <a:t>To call a function with no arguments, we write the function’s name, followed by parentheses:</a:t>
            </a:r>
          </a:p>
          <a:p>
            <a:pPr>
              <a:lnSpc>
                <a:spcPct val="80000"/>
              </a:lnSpc>
              <a:spcBef>
                <a:spcPts val="9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print_pun();</a:t>
            </a:r>
          </a:p>
          <a:p>
            <a:pPr>
              <a:buFontTx/>
              <a:buNone/>
            </a:pPr>
            <a:r>
              <a:rPr lang="en-US" altLang="zh-CN" sz="2400">
                <a:ea typeface="宋体" panose="02010600030101010101" pitchFamily="2" charset="-122"/>
              </a:rPr>
              <a:t>	The parentheses </a:t>
            </a:r>
            <a:r>
              <a:rPr lang="en-US" altLang="zh-CN" sz="2400" i="1">
                <a:ea typeface="宋体" panose="02010600030101010101" pitchFamily="2" charset="-122"/>
              </a:rPr>
              <a:t>must</a:t>
            </a:r>
            <a:r>
              <a:rPr lang="en-US" altLang="zh-CN" sz="2400">
                <a:ea typeface="宋体" panose="02010600030101010101" pitchFamily="2" charset="-122"/>
              </a:rPr>
              <a:t> be present.</a:t>
            </a:r>
          </a:p>
          <a:p>
            <a:r>
              <a:rPr lang="en-US" altLang="zh-CN" sz="2400">
                <a:ea typeface="宋体" panose="02010600030101010101" pitchFamily="2" charset="-122"/>
              </a:rPr>
              <a:t>The </a:t>
            </a:r>
            <a:r>
              <a:rPr lang="en-US" altLang="zh-CN" sz="2400">
                <a:latin typeface="Courier New" panose="02070309020205020404" pitchFamily="49" charset="0"/>
                <a:ea typeface="宋体" panose="02010600030101010101" pitchFamily="2" charset="-122"/>
                <a:cs typeface="Courier New" panose="02070309020205020404" pitchFamily="49" charset="0"/>
              </a:rPr>
              <a:t>pun2.c</a:t>
            </a:r>
            <a:r>
              <a:rPr lang="en-US" altLang="zh-CN" sz="2400">
                <a:ea typeface="宋体" panose="02010600030101010101" pitchFamily="2" charset="-122"/>
              </a:rPr>
              <a:t> program tests the </a:t>
            </a:r>
            <a:r>
              <a:rPr lang="en-US" altLang="zh-CN" sz="2400">
                <a:latin typeface="Courier New" panose="02070309020205020404" pitchFamily="49" charset="0"/>
                <a:ea typeface="宋体" panose="02010600030101010101" pitchFamily="2" charset="-122"/>
                <a:cs typeface="Courier New" panose="02070309020205020404" pitchFamily="49" charset="0"/>
              </a:rPr>
              <a:t>print_pun</a:t>
            </a:r>
            <a:r>
              <a:rPr lang="en-US" altLang="zh-CN" sz="2400">
                <a:ea typeface="宋体" panose="02010600030101010101" pitchFamily="2" charset="-122"/>
              </a:rPr>
              <a:t> function.</a:t>
            </a:r>
          </a:p>
        </p:txBody>
      </p:sp>
      <p:sp>
        <p:nvSpPr>
          <p:cNvPr id="4" name="Footer Placeholder 3">
            <a:extLst>
              <a:ext uri="{FF2B5EF4-FFF2-40B4-BE49-F238E27FC236}">
                <a16:creationId xmlns:a16="http://schemas.microsoft.com/office/drawing/2014/main" id="{514D31D3-71D4-F160-34BF-AA962DB9BB0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DC201C4-CBCF-97DE-CBB8-C04018BF6B3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05BE82-E9AB-E845-8BE7-5294C2853F21}"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0F247946-A0C2-E1E5-95F4-5D3D438330FC}"/>
              </a:ext>
            </a:extLst>
          </p:cNvPr>
          <p:cNvSpPr>
            <a:spLocks noGrp="1"/>
          </p:cNvSpPr>
          <p:nvPr>
            <p:ph idx="1"/>
          </p:nvPr>
        </p:nvSpPr>
        <p:spPr>
          <a:xfrm>
            <a:off x="685800" y="762000"/>
            <a:ext cx="77724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pun2.c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Prints a bad pun */</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void print_pun(void)</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printf("To C, or not to C: that is the question.\n");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print_pun();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3ABAFAC4-BD2E-3D40-2A74-3D514F234AF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4A51704-F318-18B0-1092-B4DEB90A34F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D5A5DA-FF6C-8A44-BCE0-14786D6D018E}"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510C5719-1998-57E6-C94F-D6441A544EE4}"/>
              </a:ext>
            </a:extLst>
          </p:cNvPr>
          <p:cNvSpPr>
            <a:spLocks noGrp="1"/>
          </p:cNvSpPr>
          <p:nvPr>
            <p:ph type="title"/>
          </p:nvPr>
        </p:nvSpPr>
        <p:spPr/>
        <p:txBody>
          <a:bodyPr/>
          <a:lstStyle/>
          <a:p>
            <a:r>
              <a:rPr lang="en-US" altLang="zh-CN">
                <a:ea typeface="宋体" panose="02010600030101010101" pitchFamily="2" charset="-122"/>
              </a:rPr>
              <a:t>Function Definitions</a:t>
            </a:r>
          </a:p>
        </p:txBody>
      </p:sp>
      <p:sp>
        <p:nvSpPr>
          <p:cNvPr id="26627" name="Content Placeholder 2">
            <a:extLst>
              <a:ext uri="{FF2B5EF4-FFF2-40B4-BE49-F238E27FC236}">
                <a16:creationId xmlns:a16="http://schemas.microsoft.com/office/drawing/2014/main" id="{EFCCFC90-5E6D-F870-0F46-6689D5B9FA6C}"/>
              </a:ext>
            </a:extLst>
          </p:cNvPr>
          <p:cNvSpPr>
            <a:spLocks noGrp="1"/>
          </p:cNvSpPr>
          <p:nvPr>
            <p:ph idx="1"/>
          </p:nvPr>
        </p:nvSpPr>
        <p:spPr/>
        <p:txBody>
          <a:bodyPr/>
          <a:lstStyle/>
          <a:p>
            <a:r>
              <a:rPr lang="en-US" altLang="zh-CN">
                <a:ea typeface="宋体" panose="02010600030101010101" pitchFamily="2" charset="-122"/>
              </a:rPr>
              <a:t>General form of a </a:t>
            </a:r>
            <a:r>
              <a:rPr lang="en-US" altLang="zh-CN" b="1" i="1">
                <a:ea typeface="宋体" panose="02010600030101010101" pitchFamily="2" charset="-122"/>
              </a:rPr>
              <a:t>function definition:</a:t>
            </a:r>
          </a:p>
          <a:p>
            <a:pPr>
              <a:lnSpc>
                <a:spcPct val="80000"/>
              </a:lnSpc>
              <a:spcBef>
                <a:spcPts val="1200"/>
              </a:spcBef>
              <a:buFontTx/>
              <a:buNone/>
            </a:pPr>
            <a:r>
              <a:rPr lang="en-US" altLang="zh-CN" sz="2400">
                <a:ea typeface="宋体" panose="02010600030101010101" pitchFamily="2" charset="-122"/>
              </a:rPr>
              <a:t>	</a:t>
            </a:r>
            <a:r>
              <a:rPr lang="en-US" altLang="zh-CN" sz="2400" i="1">
                <a:ea typeface="宋体" panose="02010600030101010101" pitchFamily="2" charset="-122"/>
              </a:rPr>
              <a:t>return-type</a:t>
            </a:r>
            <a:r>
              <a:rPr lang="en-US" altLang="zh-CN" sz="2400">
                <a:latin typeface="Courier New" panose="02070309020205020404" pitchFamily="49" charset="0"/>
                <a:ea typeface="宋体" panose="02010600030101010101" pitchFamily="2" charset="-122"/>
                <a:cs typeface="Courier New" panose="02070309020205020404" pitchFamily="49" charset="0"/>
              </a:rPr>
              <a:t> </a:t>
            </a:r>
            <a:r>
              <a:rPr lang="en-US" altLang="zh-CN" sz="2400" i="1">
                <a:ea typeface="宋体" panose="02010600030101010101" pitchFamily="2" charset="-122"/>
              </a:rPr>
              <a:t>function-name</a:t>
            </a:r>
            <a:r>
              <a:rPr lang="en-US" altLang="zh-CN" sz="2400">
                <a:latin typeface="Courier New" panose="02070309020205020404" pitchFamily="49" charset="0"/>
                <a:ea typeface="宋体" panose="02010600030101010101" pitchFamily="2" charset="-122"/>
                <a:cs typeface="Courier New" panose="02070309020205020404" pitchFamily="49" charset="0"/>
              </a:rPr>
              <a:t> ( </a:t>
            </a:r>
            <a:r>
              <a:rPr lang="en-US" altLang="zh-CN" sz="2400" i="1">
                <a:ea typeface="宋体" panose="02010600030101010101" pitchFamily="2" charset="-122"/>
              </a:rPr>
              <a:t>parameters</a:t>
            </a: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r>
              <a:rPr lang="en-US" altLang="zh-CN" sz="2400" i="1">
                <a:ea typeface="宋体" panose="02010600030101010101" pitchFamily="2" charset="-122"/>
              </a:rPr>
              <a:t>declarations</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r>
              <a:rPr lang="en-US" altLang="zh-CN" sz="2400" i="1">
                <a:ea typeface="宋体" panose="02010600030101010101" pitchFamily="2" charset="-122"/>
              </a:rPr>
              <a:t>statements</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2BA975EE-C31B-9246-2A4F-5CA5F473831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9D6913E-7193-DE4B-CACE-0D866A188B4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AB2A0A-48B0-C742-97C3-FFBDDD379AC3}"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2ADE0B2-FE12-C9B5-327E-315518F6EEE3}"/>
              </a:ext>
            </a:extLst>
          </p:cNvPr>
          <p:cNvSpPr>
            <a:spLocks noGrp="1"/>
          </p:cNvSpPr>
          <p:nvPr>
            <p:ph type="title"/>
          </p:nvPr>
        </p:nvSpPr>
        <p:spPr/>
        <p:txBody>
          <a:bodyPr/>
          <a:lstStyle/>
          <a:p>
            <a:r>
              <a:rPr lang="en-US" altLang="zh-CN">
                <a:ea typeface="宋体" panose="02010600030101010101" pitchFamily="2" charset="-122"/>
              </a:rPr>
              <a:t>Function Definitions</a:t>
            </a:r>
          </a:p>
        </p:txBody>
      </p:sp>
      <p:sp>
        <p:nvSpPr>
          <p:cNvPr id="3" name="Content Placeholder 2">
            <a:extLst>
              <a:ext uri="{FF2B5EF4-FFF2-40B4-BE49-F238E27FC236}">
                <a16:creationId xmlns:a16="http://schemas.microsoft.com/office/drawing/2014/main" id="{5A86ECC5-5E4B-66C1-30C7-36D21DB19A29}"/>
              </a:ext>
            </a:extLst>
          </p:cNvPr>
          <p:cNvSpPr>
            <a:spLocks noGrp="1"/>
          </p:cNvSpPr>
          <p:nvPr>
            <p:ph idx="1"/>
          </p:nvPr>
        </p:nvSpPr>
        <p:spPr/>
        <p:txBody>
          <a:bodyPr/>
          <a:lstStyle/>
          <a:p>
            <a:pPr>
              <a:defRPr/>
            </a:pPr>
            <a:r>
              <a:rPr lang="en-US" dirty="0"/>
              <a:t>The return type of a function is the type of value that the function returns.</a:t>
            </a:r>
          </a:p>
          <a:p>
            <a:pPr>
              <a:defRPr/>
            </a:pPr>
            <a:r>
              <a:rPr lang="en-US" dirty="0"/>
              <a:t>Rules governing the return type:</a:t>
            </a:r>
          </a:p>
          <a:p>
            <a:pPr lvl="1">
              <a:defRPr/>
            </a:pPr>
            <a:r>
              <a:rPr lang="en-US" dirty="0">
                <a:ea typeface="+mn-ea"/>
                <a:cs typeface="+mn-cs"/>
              </a:rPr>
              <a:t>Functions may not return arrays.</a:t>
            </a:r>
          </a:p>
          <a:p>
            <a:pPr lvl="1">
              <a:defRPr/>
            </a:pPr>
            <a:r>
              <a:rPr lang="en-US" dirty="0">
                <a:ea typeface="+mn-ea"/>
                <a:cs typeface="+mn-cs"/>
              </a:rPr>
              <a:t>Specifying that the return type is </a:t>
            </a:r>
            <a:r>
              <a:rPr lang="en-US" dirty="0">
                <a:latin typeface="Courier New" pitchFamily="49" charset="0"/>
                <a:ea typeface="+mn-ea"/>
                <a:cs typeface="Courier New" pitchFamily="49" charset="0"/>
              </a:rPr>
              <a:t>void</a:t>
            </a:r>
            <a:r>
              <a:rPr lang="en-US" dirty="0">
                <a:ea typeface="+mn-ea"/>
                <a:cs typeface="+mn-cs"/>
              </a:rPr>
              <a:t> indicates that the function doesn’t return a value.</a:t>
            </a:r>
          </a:p>
          <a:p>
            <a:pPr>
              <a:defRPr/>
            </a:pPr>
            <a:r>
              <a:rPr lang="en-US" dirty="0"/>
              <a:t>If the return type is omitted in C89, the function is presumed to return a value of type </a:t>
            </a:r>
            <a:r>
              <a:rPr lang="en-US" dirty="0">
                <a:latin typeface="Courier New" pitchFamily="49" charset="0"/>
                <a:cs typeface="Courier New" pitchFamily="49" charset="0"/>
              </a:rPr>
              <a:t>int</a:t>
            </a:r>
            <a:r>
              <a:rPr lang="en-US" dirty="0"/>
              <a:t>.</a:t>
            </a:r>
          </a:p>
          <a:p>
            <a:pPr>
              <a:defRPr/>
            </a:pPr>
            <a:r>
              <a:rPr lang="en-US" dirty="0"/>
              <a:t>In C99, omitting the return type is illegal.</a:t>
            </a:r>
          </a:p>
        </p:txBody>
      </p:sp>
      <p:sp>
        <p:nvSpPr>
          <p:cNvPr id="4" name="Footer Placeholder 3">
            <a:extLst>
              <a:ext uri="{FF2B5EF4-FFF2-40B4-BE49-F238E27FC236}">
                <a16:creationId xmlns:a16="http://schemas.microsoft.com/office/drawing/2014/main" id="{10D8E8FD-DF62-ED24-7E8A-BEAE6524501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10FC910-E7DD-B716-E3E9-FB5BB36CBF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BB6B6A-0835-3444-A6A1-8C05F4D64E16}"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CEDCCB4-D673-11A4-8D7E-3A921C0DCD01}"/>
              </a:ext>
            </a:extLst>
          </p:cNvPr>
          <p:cNvSpPr>
            <a:spLocks noGrp="1"/>
          </p:cNvSpPr>
          <p:nvPr>
            <p:ph type="title"/>
          </p:nvPr>
        </p:nvSpPr>
        <p:spPr/>
        <p:txBody>
          <a:bodyPr/>
          <a:lstStyle/>
          <a:p>
            <a:r>
              <a:rPr lang="en-US" altLang="zh-CN">
                <a:ea typeface="宋体" panose="02010600030101010101" pitchFamily="2" charset="-122"/>
              </a:rPr>
              <a:t>Function Definitions</a:t>
            </a:r>
          </a:p>
        </p:txBody>
      </p:sp>
      <p:sp>
        <p:nvSpPr>
          <p:cNvPr id="28675" name="Content Placeholder 2">
            <a:extLst>
              <a:ext uri="{FF2B5EF4-FFF2-40B4-BE49-F238E27FC236}">
                <a16:creationId xmlns:a16="http://schemas.microsoft.com/office/drawing/2014/main" id="{CA90EB0E-ABE3-62E8-6576-279706A7AD12}"/>
              </a:ext>
            </a:extLst>
          </p:cNvPr>
          <p:cNvSpPr>
            <a:spLocks noGrp="1"/>
          </p:cNvSpPr>
          <p:nvPr>
            <p:ph idx="1"/>
          </p:nvPr>
        </p:nvSpPr>
        <p:spPr/>
        <p:txBody>
          <a:bodyPr/>
          <a:lstStyle/>
          <a:p>
            <a:r>
              <a:rPr lang="en-US" altLang="zh-CN">
                <a:ea typeface="宋体" panose="02010600030101010101" pitchFamily="2" charset="-122"/>
              </a:rPr>
              <a:t>As a matter of style, some programmers put the return type </a:t>
            </a:r>
            <a:r>
              <a:rPr lang="en-US" altLang="zh-CN" i="1">
                <a:ea typeface="宋体" panose="02010600030101010101" pitchFamily="2" charset="-122"/>
              </a:rPr>
              <a:t>above</a:t>
            </a:r>
            <a:r>
              <a:rPr lang="en-US" altLang="zh-CN">
                <a:ea typeface="宋体" panose="02010600030101010101" pitchFamily="2" charset="-122"/>
              </a:rPr>
              <a:t> the function name: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double</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average(double a, double b)</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(a + b) / 2;</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r>
              <a:rPr lang="en-US" altLang="zh-CN">
                <a:ea typeface="宋体" panose="02010600030101010101" pitchFamily="2" charset="-122"/>
              </a:rPr>
              <a:t>Putting the return type on a separate line is especially useful if the return type is lengthy, like </a:t>
            </a:r>
            <a:r>
              <a:rPr lang="en-US" altLang="zh-CN">
                <a:latin typeface="Courier New" panose="02070309020205020404" pitchFamily="49" charset="0"/>
                <a:ea typeface="宋体" panose="02010600030101010101" pitchFamily="2" charset="-122"/>
                <a:cs typeface="Courier New" panose="02070309020205020404" pitchFamily="49" charset="0"/>
              </a:rPr>
              <a:t>unsigned</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long</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a:t>
            </a:r>
          </a:p>
        </p:txBody>
      </p:sp>
      <p:sp>
        <p:nvSpPr>
          <p:cNvPr id="4" name="Footer Placeholder 3">
            <a:extLst>
              <a:ext uri="{FF2B5EF4-FFF2-40B4-BE49-F238E27FC236}">
                <a16:creationId xmlns:a16="http://schemas.microsoft.com/office/drawing/2014/main" id="{11D6ED8B-697D-F52F-F4E6-81E5775083D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29ABDCC-B2A9-09D4-6260-F95786D1369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590B7D-C323-4646-B359-8003183D3073}"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F3C2D84-2122-ECF8-1EBC-03352C1D824A}"/>
              </a:ext>
            </a:extLst>
          </p:cNvPr>
          <p:cNvSpPr>
            <a:spLocks noGrp="1"/>
          </p:cNvSpPr>
          <p:nvPr>
            <p:ph type="title"/>
          </p:nvPr>
        </p:nvSpPr>
        <p:spPr/>
        <p:txBody>
          <a:bodyPr/>
          <a:lstStyle/>
          <a:p>
            <a:r>
              <a:rPr lang="en-US" altLang="zh-CN">
                <a:ea typeface="宋体" panose="02010600030101010101" pitchFamily="2" charset="-122"/>
              </a:rPr>
              <a:t>Function Definitions</a:t>
            </a:r>
          </a:p>
        </p:txBody>
      </p:sp>
      <p:sp>
        <p:nvSpPr>
          <p:cNvPr id="29699" name="Content Placeholder 2">
            <a:extLst>
              <a:ext uri="{FF2B5EF4-FFF2-40B4-BE49-F238E27FC236}">
                <a16:creationId xmlns:a16="http://schemas.microsoft.com/office/drawing/2014/main" id="{64458B0A-EE45-AAF8-02F9-87EF1AB89AA8}"/>
              </a:ext>
            </a:extLst>
          </p:cNvPr>
          <p:cNvSpPr>
            <a:spLocks noGrp="1"/>
          </p:cNvSpPr>
          <p:nvPr>
            <p:ph idx="1"/>
          </p:nvPr>
        </p:nvSpPr>
        <p:spPr/>
        <p:txBody>
          <a:bodyPr/>
          <a:lstStyle/>
          <a:p>
            <a:r>
              <a:rPr lang="en-US" altLang="zh-CN">
                <a:ea typeface="宋体" panose="02010600030101010101" pitchFamily="2" charset="-122"/>
              </a:rPr>
              <a:t>After the function name comes a list of parameters.</a:t>
            </a:r>
          </a:p>
          <a:p>
            <a:r>
              <a:rPr lang="en-US" altLang="zh-CN">
                <a:ea typeface="宋体" panose="02010600030101010101" pitchFamily="2" charset="-122"/>
              </a:rPr>
              <a:t>Each parameter is preceded by a specification of its type; parameters are separated by commas.</a:t>
            </a:r>
          </a:p>
          <a:p>
            <a:r>
              <a:rPr lang="en-US" altLang="zh-CN">
                <a:ea typeface="宋体" panose="02010600030101010101" pitchFamily="2" charset="-122"/>
              </a:rPr>
              <a:t>If the function has no parameters, the word </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should appear between the parentheses.</a:t>
            </a:r>
          </a:p>
        </p:txBody>
      </p:sp>
      <p:sp>
        <p:nvSpPr>
          <p:cNvPr id="4" name="Footer Placeholder 3">
            <a:extLst>
              <a:ext uri="{FF2B5EF4-FFF2-40B4-BE49-F238E27FC236}">
                <a16:creationId xmlns:a16="http://schemas.microsoft.com/office/drawing/2014/main" id="{0DC130A6-705F-12D4-4658-A00270EF65A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5655A6C-5DB6-A556-8CE3-74FF9FA943F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8DB928-F328-B140-A813-F0FA6F633C4E}"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BADD4FF3-5048-02E8-4419-7C8F4929EC93}"/>
              </a:ext>
            </a:extLst>
          </p:cNvPr>
          <p:cNvSpPr>
            <a:spLocks noGrp="1"/>
          </p:cNvSpPr>
          <p:nvPr>
            <p:ph type="title"/>
          </p:nvPr>
        </p:nvSpPr>
        <p:spPr/>
        <p:txBody>
          <a:bodyPr/>
          <a:lstStyle/>
          <a:p>
            <a:r>
              <a:rPr lang="en-US" altLang="zh-CN">
                <a:ea typeface="宋体" panose="02010600030101010101" pitchFamily="2" charset="-122"/>
              </a:rPr>
              <a:t>Function Definitions</a:t>
            </a:r>
          </a:p>
        </p:txBody>
      </p:sp>
      <p:sp>
        <p:nvSpPr>
          <p:cNvPr id="30723" name="Content Placeholder 2">
            <a:extLst>
              <a:ext uri="{FF2B5EF4-FFF2-40B4-BE49-F238E27FC236}">
                <a16:creationId xmlns:a16="http://schemas.microsoft.com/office/drawing/2014/main" id="{8FEF5714-1105-2A8A-A6E6-AEC5EFDA3844}"/>
              </a:ext>
            </a:extLst>
          </p:cNvPr>
          <p:cNvSpPr>
            <a:spLocks noGrp="1"/>
          </p:cNvSpPr>
          <p:nvPr>
            <p:ph idx="1"/>
          </p:nvPr>
        </p:nvSpPr>
        <p:spPr/>
        <p:txBody>
          <a:bodyPr/>
          <a:lstStyle/>
          <a:p>
            <a:r>
              <a:rPr lang="en-US" altLang="zh-CN">
                <a:ea typeface="宋体" panose="02010600030101010101" pitchFamily="2" charset="-122"/>
              </a:rPr>
              <a:t>The body of a function may include both declarations and statements.</a:t>
            </a:r>
          </a:p>
          <a:p>
            <a:r>
              <a:rPr lang="en-US" altLang="zh-CN">
                <a:ea typeface="宋体" panose="02010600030101010101" pitchFamily="2" charset="-122"/>
              </a:rPr>
              <a:t>An alternative version of the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function:</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double average(double a, double b)</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double sum;       /* declaration */</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sum = a + b;      /* statement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sum / 2;   /* statement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924BDA80-939A-F207-3EAD-2207E12362C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8B7457B-F7B5-77BA-A67B-3C6864F40C1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6C79E7-19DC-F748-BE6E-03FEE89F849A}"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5EAD34B-F459-5FDF-1A08-404474A54599}"/>
              </a:ext>
            </a:extLst>
          </p:cNvPr>
          <p:cNvSpPr>
            <a:spLocks noGrp="1"/>
          </p:cNvSpPr>
          <p:nvPr>
            <p:ph type="title"/>
          </p:nvPr>
        </p:nvSpPr>
        <p:spPr/>
        <p:txBody>
          <a:bodyPr/>
          <a:lstStyle/>
          <a:p>
            <a:r>
              <a:rPr lang="en-US" altLang="zh-CN">
                <a:ea typeface="宋体" panose="02010600030101010101" pitchFamily="2" charset="-122"/>
              </a:rPr>
              <a:t>Function Definitions</a:t>
            </a:r>
          </a:p>
        </p:txBody>
      </p:sp>
      <p:sp>
        <p:nvSpPr>
          <p:cNvPr id="31747" name="Content Placeholder 2">
            <a:extLst>
              <a:ext uri="{FF2B5EF4-FFF2-40B4-BE49-F238E27FC236}">
                <a16:creationId xmlns:a16="http://schemas.microsoft.com/office/drawing/2014/main" id="{AFD048EA-074C-DC7C-3333-79E5412807C5}"/>
              </a:ext>
            </a:extLst>
          </p:cNvPr>
          <p:cNvSpPr>
            <a:spLocks noGrp="1"/>
          </p:cNvSpPr>
          <p:nvPr>
            <p:ph idx="1"/>
          </p:nvPr>
        </p:nvSpPr>
        <p:spPr/>
        <p:txBody>
          <a:bodyPr/>
          <a:lstStyle/>
          <a:p>
            <a:r>
              <a:rPr lang="en-US" altLang="zh-CN">
                <a:ea typeface="宋体" panose="02010600030101010101" pitchFamily="2" charset="-122"/>
              </a:rPr>
              <a:t>Variables declared in the body of a function can’t be examined or modified by other functions.</a:t>
            </a:r>
          </a:p>
          <a:p>
            <a:r>
              <a:rPr lang="en-US" altLang="zh-CN">
                <a:ea typeface="宋体" panose="02010600030101010101" pitchFamily="2" charset="-122"/>
              </a:rPr>
              <a:t>In C89, variable declarations must come first, before all statements in the body of a function.</a:t>
            </a:r>
          </a:p>
          <a:p>
            <a:r>
              <a:rPr lang="en-US" altLang="zh-CN">
                <a:ea typeface="宋体" panose="02010600030101010101" pitchFamily="2" charset="-122"/>
              </a:rPr>
              <a:t>In C99, variable declarations and statements can be mixed, as long as each variable is declared prior to the first statement that uses the variable.</a:t>
            </a:r>
          </a:p>
        </p:txBody>
      </p:sp>
      <p:sp>
        <p:nvSpPr>
          <p:cNvPr id="4" name="Footer Placeholder 3">
            <a:extLst>
              <a:ext uri="{FF2B5EF4-FFF2-40B4-BE49-F238E27FC236}">
                <a16:creationId xmlns:a16="http://schemas.microsoft.com/office/drawing/2014/main" id="{7979A1ED-FB4D-37BC-9E19-6C261E39A67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EB515D3-C7E7-30F5-511C-558D1F93350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B55CF6-E2E0-104A-82D1-79156C9243B7}"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FA2C163-C646-C63D-3655-CB9623D1E6E5}"/>
              </a:ext>
            </a:extLst>
          </p:cNvPr>
          <p:cNvSpPr>
            <a:spLocks noGrp="1"/>
          </p:cNvSpPr>
          <p:nvPr>
            <p:ph type="title"/>
          </p:nvPr>
        </p:nvSpPr>
        <p:spPr/>
        <p:txBody>
          <a:bodyPr/>
          <a:lstStyle/>
          <a:p>
            <a:r>
              <a:rPr lang="en-US" altLang="zh-CN">
                <a:ea typeface="宋体" panose="02010600030101010101" pitchFamily="2" charset="-122"/>
              </a:rPr>
              <a:t>Introduction</a:t>
            </a:r>
          </a:p>
        </p:txBody>
      </p:sp>
      <p:sp>
        <p:nvSpPr>
          <p:cNvPr id="14339" name="Content Placeholder 2">
            <a:extLst>
              <a:ext uri="{FF2B5EF4-FFF2-40B4-BE49-F238E27FC236}">
                <a16:creationId xmlns:a16="http://schemas.microsoft.com/office/drawing/2014/main" id="{0909FB05-868C-EF73-CEF0-8DA04AAE9C68}"/>
              </a:ext>
            </a:extLst>
          </p:cNvPr>
          <p:cNvSpPr>
            <a:spLocks noGrp="1"/>
          </p:cNvSpPr>
          <p:nvPr>
            <p:ph idx="1"/>
          </p:nvPr>
        </p:nvSpPr>
        <p:spPr/>
        <p:txBody>
          <a:bodyPr/>
          <a:lstStyle/>
          <a:p>
            <a:r>
              <a:rPr lang="en-US" altLang="zh-CN">
                <a:ea typeface="宋体" panose="02010600030101010101" pitchFamily="2" charset="-122"/>
              </a:rPr>
              <a:t>A function is a series of statements that have been grouped together and given a name.</a:t>
            </a:r>
          </a:p>
          <a:p>
            <a:r>
              <a:rPr lang="en-US" altLang="zh-CN">
                <a:ea typeface="宋体" panose="02010600030101010101" pitchFamily="2" charset="-122"/>
              </a:rPr>
              <a:t>Each function is essentially a small program, with its own declarations and statements.</a:t>
            </a:r>
          </a:p>
          <a:p>
            <a:r>
              <a:rPr lang="en-US" altLang="zh-CN">
                <a:ea typeface="宋体" panose="02010600030101010101" pitchFamily="2" charset="-122"/>
              </a:rPr>
              <a:t>Advantages of functions:</a:t>
            </a:r>
          </a:p>
          <a:p>
            <a:pPr lvl="1"/>
            <a:r>
              <a:rPr lang="en-US" altLang="zh-CN">
                <a:ea typeface="宋体" panose="02010600030101010101" pitchFamily="2" charset="-122"/>
              </a:rPr>
              <a:t>A program can be divided into small pieces that are easier to understand and modify.</a:t>
            </a:r>
          </a:p>
          <a:p>
            <a:pPr lvl="1"/>
            <a:r>
              <a:rPr lang="en-US" altLang="zh-CN">
                <a:ea typeface="宋体" panose="02010600030101010101" pitchFamily="2" charset="-122"/>
              </a:rPr>
              <a:t>We can avoid duplicating code that’s used more than once.</a:t>
            </a:r>
          </a:p>
          <a:p>
            <a:pPr lvl="1"/>
            <a:r>
              <a:rPr lang="en-US" altLang="zh-CN">
                <a:ea typeface="宋体" panose="02010600030101010101" pitchFamily="2" charset="-122"/>
              </a:rPr>
              <a:t>A function that was originally part of one program can be reused in other programs.</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0BBE599-CBEB-F1DB-3128-A1B3022CDA0A}"/>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FCF553C-A040-7DD0-D60B-92297C5577B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CBE18B-8185-AD41-A5FB-6B0533576EC7}"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8B89FCF-7D92-5A38-B268-1A2FE2BD223F}"/>
              </a:ext>
            </a:extLst>
          </p:cNvPr>
          <p:cNvSpPr>
            <a:spLocks noGrp="1"/>
          </p:cNvSpPr>
          <p:nvPr>
            <p:ph type="title"/>
          </p:nvPr>
        </p:nvSpPr>
        <p:spPr/>
        <p:txBody>
          <a:bodyPr/>
          <a:lstStyle/>
          <a:p>
            <a:r>
              <a:rPr lang="en-US" altLang="zh-CN">
                <a:ea typeface="宋体" panose="02010600030101010101" pitchFamily="2" charset="-122"/>
              </a:rPr>
              <a:t>Function Definitions</a:t>
            </a:r>
          </a:p>
        </p:txBody>
      </p:sp>
      <p:sp>
        <p:nvSpPr>
          <p:cNvPr id="32771" name="Content Placeholder 2">
            <a:extLst>
              <a:ext uri="{FF2B5EF4-FFF2-40B4-BE49-F238E27FC236}">
                <a16:creationId xmlns:a16="http://schemas.microsoft.com/office/drawing/2014/main" id="{5FDF44BC-BCD1-BCEF-D353-E55B41D4A220}"/>
              </a:ext>
            </a:extLst>
          </p:cNvPr>
          <p:cNvSpPr>
            <a:spLocks noGrp="1"/>
          </p:cNvSpPr>
          <p:nvPr>
            <p:ph idx="1"/>
          </p:nvPr>
        </p:nvSpPr>
        <p:spPr/>
        <p:txBody>
          <a:bodyPr/>
          <a:lstStyle/>
          <a:p>
            <a:r>
              <a:rPr lang="en-US" altLang="zh-CN">
                <a:ea typeface="宋体" panose="02010600030101010101" pitchFamily="2" charset="-122"/>
              </a:rPr>
              <a:t>The body of a function whose return type is </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(a “</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function”) can be empty:</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void print_pun(void)</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r>
              <a:rPr lang="en-US" altLang="zh-CN">
                <a:ea typeface="宋体" panose="02010600030101010101" pitchFamily="2" charset="-122"/>
              </a:rPr>
              <a:t>Leaving the body empty may make sense as a temporary step during program development.</a:t>
            </a:r>
          </a:p>
        </p:txBody>
      </p:sp>
      <p:sp>
        <p:nvSpPr>
          <p:cNvPr id="4" name="Footer Placeholder 3">
            <a:extLst>
              <a:ext uri="{FF2B5EF4-FFF2-40B4-BE49-F238E27FC236}">
                <a16:creationId xmlns:a16="http://schemas.microsoft.com/office/drawing/2014/main" id="{F3C5542F-76CA-F14F-719F-B0648FD35C7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0E8E408-92BF-B651-A5E6-2DBA1C564C7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D51354-3287-3449-AF24-BAC8859FFCB5}"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9BF6F4C-BB5B-4866-E6EE-51F32974394A}"/>
              </a:ext>
            </a:extLst>
          </p:cNvPr>
          <p:cNvSpPr>
            <a:spLocks noGrp="1"/>
          </p:cNvSpPr>
          <p:nvPr>
            <p:ph type="title"/>
          </p:nvPr>
        </p:nvSpPr>
        <p:spPr/>
        <p:txBody>
          <a:bodyPr/>
          <a:lstStyle/>
          <a:p>
            <a:r>
              <a:rPr lang="en-US" altLang="zh-CN">
                <a:ea typeface="宋体" panose="02010600030101010101" pitchFamily="2" charset="-122"/>
              </a:rPr>
              <a:t>Function Calls</a:t>
            </a:r>
          </a:p>
        </p:txBody>
      </p:sp>
      <p:sp>
        <p:nvSpPr>
          <p:cNvPr id="33795" name="Content Placeholder 2">
            <a:extLst>
              <a:ext uri="{FF2B5EF4-FFF2-40B4-BE49-F238E27FC236}">
                <a16:creationId xmlns:a16="http://schemas.microsoft.com/office/drawing/2014/main" id="{E95978FF-F3BE-7A71-A33A-D26F266A3BE0}"/>
              </a:ext>
            </a:extLst>
          </p:cNvPr>
          <p:cNvSpPr>
            <a:spLocks noGrp="1"/>
          </p:cNvSpPr>
          <p:nvPr>
            <p:ph idx="1"/>
          </p:nvPr>
        </p:nvSpPr>
        <p:spPr/>
        <p:txBody>
          <a:bodyPr/>
          <a:lstStyle/>
          <a:p>
            <a:r>
              <a:rPr lang="en-US" altLang="zh-CN">
                <a:ea typeface="宋体" panose="02010600030101010101" pitchFamily="2" charset="-122"/>
              </a:rPr>
              <a:t>A function call consists of a function name followed by a list of arguments, enclosed in parentheses: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average(x, y)</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print_count(i)</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print_pun()</a:t>
            </a:r>
          </a:p>
          <a:p>
            <a:r>
              <a:rPr lang="en-US" altLang="zh-CN">
                <a:ea typeface="宋体" panose="02010600030101010101" pitchFamily="2" charset="-122"/>
              </a:rPr>
              <a:t>If the parentheses are missing, the function won’t be called:</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print_pun;   /*** WRONG ***/</a:t>
            </a:r>
          </a:p>
          <a:p>
            <a:pPr>
              <a:buFontTx/>
              <a:buNone/>
            </a:pPr>
            <a:r>
              <a:rPr lang="en-US" altLang="zh-CN">
                <a:ea typeface="宋体" panose="02010600030101010101" pitchFamily="2" charset="-122"/>
              </a:rPr>
              <a:t>	This statement is legal but has no effect. </a:t>
            </a:r>
          </a:p>
        </p:txBody>
      </p:sp>
      <p:sp>
        <p:nvSpPr>
          <p:cNvPr id="4" name="Footer Placeholder 3">
            <a:extLst>
              <a:ext uri="{FF2B5EF4-FFF2-40B4-BE49-F238E27FC236}">
                <a16:creationId xmlns:a16="http://schemas.microsoft.com/office/drawing/2014/main" id="{6E462C98-A166-24FF-F944-B06BE5C85AB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67569AA-AFE8-16E0-80C4-8858623EABD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0BA517-49D4-2448-ADB3-5F85305DDA5D}"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3FB07BDA-7E7A-B8BA-C39A-4B26FC0CAF50}"/>
              </a:ext>
            </a:extLst>
          </p:cNvPr>
          <p:cNvSpPr>
            <a:spLocks noGrp="1"/>
          </p:cNvSpPr>
          <p:nvPr>
            <p:ph type="title"/>
          </p:nvPr>
        </p:nvSpPr>
        <p:spPr/>
        <p:txBody>
          <a:bodyPr/>
          <a:lstStyle/>
          <a:p>
            <a:r>
              <a:rPr lang="en-US" altLang="zh-CN">
                <a:ea typeface="宋体" panose="02010600030101010101" pitchFamily="2" charset="-122"/>
              </a:rPr>
              <a:t>Function Calls</a:t>
            </a:r>
          </a:p>
        </p:txBody>
      </p:sp>
      <p:sp>
        <p:nvSpPr>
          <p:cNvPr id="34819" name="Content Placeholder 2">
            <a:extLst>
              <a:ext uri="{FF2B5EF4-FFF2-40B4-BE49-F238E27FC236}">
                <a16:creationId xmlns:a16="http://schemas.microsoft.com/office/drawing/2014/main" id="{E86E26BC-570B-916E-B7FE-EBBAD4081C4E}"/>
              </a:ext>
            </a:extLst>
          </p:cNvPr>
          <p:cNvSpPr>
            <a:spLocks noGrp="1"/>
          </p:cNvSpPr>
          <p:nvPr>
            <p:ph idx="1"/>
          </p:nvPr>
        </p:nvSpPr>
        <p:spPr>
          <a:xfrm>
            <a:off x="685800" y="1524000"/>
            <a:ext cx="8077200" cy="4800600"/>
          </a:xfrm>
        </p:spPr>
        <p:txBody>
          <a:bodyPr/>
          <a:lstStyle/>
          <a:p>
            <a:r>
              <a:rPr lang="en-US" altLang="zh-CN">
                <a:ea typeface="宋体" panose="02010600030101010101" pitchFamily="2" charset="-122"/>
              </a:rPr>
              <a:t>A call of a </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function is always followed by a semicolon to turn it into a statement:</a:t>
            </a:r>
          </a:p>
          <a:p>
            <a:pPr>
              <a:lnSpc>
                <a:spcPct val="80000"/>
              </a:lnSpc>
              <a:spcBef>
                <a:spcPts val="10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print_count(i);</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print_pun();</a:t>
            </a:r>
          </a:p>
          <a:p>
            <a:r>
              <a:rPr lang="en-US" altLang="zh-CN">
                <a:ea typeface="宋体" panose="02010600030101010101" pitchFamily="2" charset="-122"/>
              </a:rPr>
              <a:t>A call of a non-</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function produces a value that can be stored in a variable, tested, printed, or used in some other way:</a:t>
            </a:r>
          </a:p>
          <a:p>
            <a:pPr>
              <a:lnSpc>
                <a:spcPct val="80000"/>
              </a:lnSpc>
              <a:spcBef>
                <a:spcPts val="10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avg = average(x, y);</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if (average(x, y) &gt; 0)</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printf("Average is positive\n");</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printf("The average is %g\n",</a:t>
            </a:r>
            <a:r>
              <a:rPr lang="en-US" altLang="zh-CN" sz="1800">
                <a:latin typeface="Courier New" panose="02070309020205020404" pitchFamily="49" charset="0"/>
                <a:ea typeface="宋体" panose="02010600030101010101" pitchFamily="2" charset="-122"/>
                <a:cs typeface="Courier New" panose="02070309020205020404" pitchFamily="49" charset="0"/>
              </a:rPr>
              <a:t> </a:t>
            </a:r>
            <a:r>
              <a:rPr lang="en-US" altLang="zh-CN" sz="2200">
                <a:latin typeface="Courier New" panose="02070309020205020404" pitchFamily="49" charset="0"/>
                <a:ea typeface="宋体" panose="02010600030101010101" pitchFamily="2" charset="-122"/>
                <a:cs typeface="Courier New" panose="02070309020205020404" pitchFamily="49" charset="0"/>
              </a:rPr>
              <a:t>average(x,</a:t>
            </a:r>
            <a:r>
              <a:rPr lang="en-US" altLang="zh-CN" sz="1800">
                <a:latin typeface="Courier New" panose="02070309020205020404" pitchFamily="49" charset="0"/>
                <a:ea typeface="宋体" panose="02010600030101010101" pitchFamily="2" charset="-122"/>
                <a:cs typeface="Courier New" panose="02070309020205020404" pitchFamily="49" charset="0"/>
              </a:rPr>
              <a:t> </a:t>
            </a:r>
            <a:r>
              <a:rPr lang="en-US" altLang="zh-CN" sz="2200">
                <a:latin typeface="Courier New" panose="02070309020205020404" pitchFamily="49" charset="0"/>
                <a:ea typeface="宋体" panose="02010600030101010101" pitchFamily="2" charset="-122"/>
                <a:cs typeface="Courier New" panose="02070309020205020404" pitchFamily="49" charset="0"/>
              </a:rPr>
              <a:t>y));</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C06FEB4-7ABE-B705-81EA-7C066547698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6FD1F0C-6429-F84C-1ECE-B7DCE50225D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16D7BD-74F8-1F43-90F1-5CE463AC4953}"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62E7EA0-537B-D5E8-A7FE-5E489B68AE28}"/>
              </a:ext>
            </a:extLst>
          </p:cNvPr>
          <p:cNvSpPr>
            <a:spLocks noGrp="1"/>
          </p:cNvSpPr>
          <p:nvPr>
            <p:ph type="title"/>
          </p:nvPr>
        </p:nvSpPr>
        <p:spPr/>
        <p:txBody>
          <a:bodyPr/>
          <a:lstStyle/>
          <a:p>
            <a:r>
              <a:rPr lang="en-US" altLang="zh-CN">
                <a:ea typeface="宋体" panose="02010600030101010101" pitchFamily="2" charset="-122"/>
              </a:rPr>
              <a:t>Function Calls</a:t>
            </a:r>
          </a:p>
        </p:txBody>
      </p:sp>
      <p:sp>
        <p:nvSpPr>
          <p:cNvPr id="35843" name="Content Placeholder 2">
            <a:extLst>
              <a:ext uri="{FF2B5EF4-FFF2-40B4-BE49-F238E27FC236}">
                <a16:creationId xmlns:a16="http://schemas.microsoft.com/office/drawing/2014/main" id="{2B0E6810-1458-8070-0F37-6B5865090AD2}"/>
              </a:ext>
            </a:extLst>
          </p:cNvPr>
          <p:cNvSpPr>
            <a:spLocks noGrp="1"/>
          </p:cNvSpPr>
          <p:nvPr>
            <p:ph idx="1"/>
          </p:nvPr>
        </p:nvSpPr>
        <p:spPr/>
        <p:txBody>
          <a:bodyPr/>
          <a:lstStyle/>
          <a:p>
            <a:r>
              <a:rPr lang="en-US" altLang="zh-CN">
                <a:ea typeface="宋体" panose="02010600030101010101" pitchFamily="2" charset="-122"/>
              </a:rPr>
              <a:t>The value returned by a non-</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function can always be discarded if it’s not needed:</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average(x, y);  /* discards return value */</a:t>
            </a:r>
          </a:p>
          <a:p>
            <a:pPr>
              <a:buFontTx/>
              <a:buNone/>
            </a:pPr>
            <a:r>
              <a:rPr lang="en-US" altLang="zh-CN">
                <a:ea typeface="宋体" panose="02010600030101010101" pitchFamily="2" charset="-122"/>
              </a:rPr>
              <a:t>	This call is an example of an expression statement: a statement that evaluates an expression but then discards the result.</a:t>
            </a:r>
          </a:p>
        </p:txBody>
      </p:sp>
      <p:sp>
        <p:nvSpPr>
          <p:cNvPr id="4" name="Footer Placeholder 3">
            <a:extLst>
              <a:ext uri="{FF2B5EF4-FFF2-40B4-BE49-F238E27FC236}">
                <a16:creationId xmlns:a16="http://schemas.microsoft.com/office/drawing/2014/main" id="{5E88B0AF-D780-9D37-FE0E-EE7B60C3477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3FEAC90-EC0A-40C2-ABE3-6165C847041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E22F07-75C3-484F-A575-9667AAD051BF}"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3DB65D27-9BC8-6ABA-7736-3BF8C5176AD4}"/>
              </a:ext>
            </a:extLst>
          </p:cNvPr>
          <p:cNvSpPr>
            <a:spLocks noGrp="1"/>
          </p:cNvSpPr>
          <p:nvPr>
            <p:ph type="title"/>
          </p:nvPr>
        </p:nvSpPr>
        <p:spPr/>
        <p:txBody>
          <a:bodyPr/>
          <a:lstStyle/>
          <a:p>
            <a:r>
              <a:rPr lang="en-US" altLang="zh-CN">
                <a:ea typeface="宋体" panose="02010600030101010101" pitchFamily="2" charset="-122"/>
              </a:rPr>
              <a:t>Function Calls</a:t>
            </a:r>
          </a:p>
        </p:txBody>
      </p:sp>
      <p:sp>
        <p:nvSpPr>
          <p:cNvPr id="36867" name="Content Placeholder 2">
            <a:extLst>
              <a:ext uri="{FF2B5EF4-FFF2-40B4-BE49-F238E27FC236}">
                <a16:creationId xmlns:a16="http://schemas.microsoft.com/office/drawing/2014/main" id="{875563BC-4F4D-8003-FF55-D8808EB334A9}"/>
              </a:ext>
            </a:extLst>
          </p:cNvPr>
          <p:cNvSpPr>
            <a:spLocks noGrp="1"/>
          </p:cNvSpPr>
          <p:nvPr>
            <p:ph idx="1"/>
          </p:nvPr>
        </p:nvSpPr>
        <p:spPr/>
        <p:txBody>
          <a:bodyPr/>
          <a:lstStyle/>
          <a:p>
            <a:r>
              <a:rPr lang="en-US" altLang="zh-CN">
                <a:ea typeface="宋体" panose="02010600030101010101" pitchFamily="2" charset="-122"/>
              </a:rPr>
              <a:t>Ignoring the return value of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is an odd thing to do, but for some functions it makes sense.</a:t>
            </a:r>
          </a:p>
          <a:p>
            <a:r>
              <a:rPr lang="en-US" altLang="zh-CN">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 returns the number of characters that it prints.</a:t>
            </a:r>
          </a:p>
          <a:p>
            <a:r>
              <a:rPr lang="en-US" altLang="zh-CN">
                <a:ea typeface="宋体" panose="02010600030101010101" pitchFamily="2" charset="-122"/>
              </a:rPr>
              <a:t>After the following call, </a:t>
            </a:r>
            <a:r>
              <a:rPr lang="en-US" altLang="zh-CN">
                <a:latin typeface="Courier New" panose="02070309020205020404" pitchFamily="49" charset="0"/>
                <a:ea typeface="宋体" panose="02010600030101010101" pitchFamily="2" charset="-122"/>
                <a:cs typeface="Courier New" panose="02070309020205020404" pitchFamily="49" charset="0"/>
              </a:rPr>
              <a:t>num_chars</a:t>
            </a:r>
            <a:r>
              <a:rPr lang="en-US" altLang="zh-CN">
                <a:ea typeface="宋体" panose="02010600030101010101" pitchFamily="2" charset="-122"/>
              </a:rPr>
              <a:t> will have the value 9:</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num_chars = printf("Hi, Mom!\n");</a:t>
            </a:r>
          </a:p>
          <a:p>
            <a:r>
              <a:rPr lang="en-US" altLang="zh-CN">
                <a:ea typeface="宋体" panose="02010600030101010101" pitchFamily="2" charset="-122"/>
              </a:rPr>
              <a:t>We’ll normally discard </a:t>
            </a:r>
            <a:r>
              <a:rPr lang="en-US" altLang="zh-CN">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’s return value: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printf("Hi, Mom!\n");</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 discards return value */</a:t>
            </a:r>
          </a:p>
        </p:txBody>
      </p:sp>
      <p:sp>
        <p:nvSpPr>
          <p:cNvPr id="4" name="Footer Placeholder 3">
            <a:extLst>
              <a:ext uri="{FF2B5EF4-FFF2-40B4-BE49-F238E27FC236}">
                <a16:creationId xmlns:a16="http://schemas.microsoft.com/office/drawing/2014/main" id="{59C4E0A9-02A6-0CBE-5B83-8D0A9B97442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D0DB57E-2C8B-9597-CD34-40980A121F2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8C9A38-5EE6-FF46-9593-2AA371379143}"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89136C0-A6C7-DD9D-186B-31321864BB14}"/>
              </a:ext>
            </a:extLst>
          </p:cNvPr>
          <p:cNvSpPr>
            <a:spLocks noGrp="1"/>
          </p:cNvSpPr>
          <p:nvPr>
            <p:ph type="title"/>
          </p:nvPr>
        </p:nvSpPr>
        <p:spPr/>
        <p:txBody>
          <a:bodyPr/>
          <a:lstStyle/>
          <a:p>
            <a:r>
              <a:rPr lang="en-US" altLang="zh-CN">
                <a:ea typeface="宋体" panose="02010600030101010101" pitchFamily="2" charset="-122"/>
              </a:rPr>
              <a:t>Function Calls</a:t>
            </a:r>
          </a:p>
        </p:txBody>
      </p:sp>
      <p:sp>
        <p:nvSpPr>
          <p:cNvPr id="37891" name="Content Placeholder 2">
            <a:extLst>
              <a:ext uri="{FF2B5EF4-FFF2-40B4-BE49-F238E27FC236}">
                <a16:creationId xmlns:a16="http://schemas.microsoft.com/office/drawing/2014/main" id="{A138FA4A-7F05-0517-1905-B97925A9D380}"/>
              </a:ext>
            </a:extLst>
          </p:cNvPr>
          <p:cNvSpPr>
            <a:spLocks noGrp="1"/>
          </p:cNvSpPr>
          <p:nvPr>
            <p:ph idx="1"/>
          </p:nvPr>
        </p:nvSpPr>
        <p:spPr/>
        <p:txBody>
          <a:bodyPr/>
          <a:lstStyle/>
          <a:p>
            <a:r>
              <a:rPr lang="en-US" altLang="zh-CN">
                <a:ea typeface="宋体" panose="02010600030101010101" pitchFamily="2" charset="-122"/>
              </a:rPr>
              <a:t>To make it clear that we’re deliberately discarding the return value of a function, C allows us to put </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before the call:</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(void) printf("Hi, Mom!\n");</a:t>
            </a:r>
          </a:p>
          <a:p>
            <a:r>
              <a:rPr lang="en-US" altLang="zh-CN">
                <a:ea typeface="宋体" panose="02010600030101010101" pitchFamily="2" charset="-122"/>
              </a:rPr>
              <a:t>Using </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makes it clear to others that you deliberately discarded the return value, not just forgot that there was one.</a:t>
            </a:r>
          </a:p>
        </p:txBody>
      </p:sp>
      <p:sp>
        <p:nvSpPr>
          <p:cNvPr id="4" name="Footer Placeholder 3">
            <a:extLst>
              <a:ext uri="{FF2B5EF4-FFF2-40B4-BE49-F238E27FC236}">
                <a16:creationId xmlns:a16="http://schemas.microsoft.com/office/drawing/2014/main" id="{5DB27A56-BD55-CF58-4840-88E3887DBD8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816D491-BC01-687B-5FCD-87274EB60B6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760EFD-3EF0-2B44-B83E-D153A4309998}"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1C942A3-5941-6A95-3141-F8E71DFDF726}"/>
              </a:ext>
            </a:extLst>
          </p:cNvPr>
          <p:cNvSpPr>
            <a:spLocks noGrp="1"/>
          </p:cNvSpPr>
          <p:nvPr>
            <p:ph type="title"/>
          </p:nvPr>
        </p:nvSpPr>
        <p:spPr>
          <a:xfrm>
            <a:off x="304800" y="762000"/>
            <a:ext cx="8534400" cy="685800"/>
          </a:xfrm>
        </p:spPr>
        <p:txBody>
          <a:bodyPr/>
          <a:lstStyle/>
          <a:p>
            <a:r>
              <a:rPr lang="en-US" altLang="zh-CN">
                <a:ea typeface="宋体" panose="02010600030101010101" pitchFamily="2" charset="-122"/>
              </a:rPr>
              <a:t>Program: Testing Whether a Number Is Prime</a:t>
            </a:r>
          </a:p>
        </p:txBody>
      </p:sp>
      <p:sp>
        <p:nvSpPr>
          <p:cNvPr id="38915" name="Content Placeholder 2">
            <a:extLst>
              <a:ext uri="{FF2B5EF4-FFF2-40B4-BE49-F238E27FC236}">
                <a16:creationId xmlns:a16="http://schemas.microsoft.com/office/drawing/2014/main" id="{5B312A32-07EC-C6FD-768C-506E4EC1E8B9}"/>
              </a:ext>
            </a:extLst>
          </p:cNvPr>
          <p:cNvSpPr>
            <a:spLocks noGrp="1"/>
          </p:cNvSpPr>
          <p:nvPr>
            <p:ph idx="1"/>
          </p:nvPr>
        </p:nvSpPr>
        <p:spPr/>
        <p:txBody>
          <a:bodyPr/>
          <a:lstStyle/>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prime.c</a:t>
            </a:r>
            <a:r>
              <a:rPr lang="en-US" altLang="zh-CN">
                <a:ea typeface="宋体" panose="02010600030101010101" pitchFamily="2" charset="-122"/>
              </a:rPr>
              <a:t> program tests whether a number is prime: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Enter a number: </a:t>
            </a:r>
            <a:r>
              <a:rPr lang="en-US" altLang="zh-CN" sz="2400" u="sng">
                <a:latin typeface="Courier New" panose="02070309020205020404" pitchFamily="49" charset="0"/>
                <a:ea typeface="宋体" panose="02010600030101010101" pitchFamily="2" charset="-122"/>
                <a:cs typeface="Courier New" panose="02070309020205020404" pitchFamily="49" charset="0"/>
              </a:rPr>
              <a:t>34</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Not prime</a:t>
            </a:r>
          </a:p>
          <a:p>
            <a:r>
              <a:rPr lang="en-US" altLang="zh-CN">
                <a:ea typeface="宋体" panose="02010600030101010101" pitchFamily="2" charset="-122"/>
              </a:rPr>
              <a:t>The program uses a function named </a:t>
            </a:r>
            <a:r>
              <a:rPr lang="en-US" altLang="zh-CN">
                <a:latin typeface="Courier New" panose="02070309020205020404" pitchFamily="49" charset="0"/>
                <a:ea typeface="宋体" panose="02010600030101010101" pitchFamily="2" charset="-122"/>
                <a:cs typeface="Courier New" panose="02070309020205020404" pitchFamily="49" charset="0"/>
              </a:rPr>
              <a:t>is_prime</a:t>
            </a:r>
            <a:r>
              <a:rPr lang="en-US" altLang="zh-CN">
                <a:ea typeface="宋体" panose="02010600030101010101" pitchFamily="2" charset="-122"/>
              </a:rPr>
              <a:t> that returns </a:t>
            </a:r>
            <a:r>
              <a:rPr lang="en-US" altLang="zh-CN">
                <a:latin typeface="Courier New" panose="02070309020205020404" pitchFamily="49" charset="0"/>
                <a:ea typeface="宋体" panose="02010600030101010101" pitchFamily="2" charset="-122"/>
                <a:cs typeface="Courier New" panose="02070309020205020404" pitchFamily="49" charset="0"/>
              </a:rPr>
              <a:t>true</a:t>
            </a:r>
            <a:r>
              <a:rPr lang="en-US" altLang="zh-CN">
                <a:ea typeface="宋体" panose="02010600030101010101" pitchFamily="2" charset="-122"/>
              </a:rPr>
              <a:t> if its parameter is a prime number and </a:t>
            </a:r>
            <a:r>
              <a:rPr lang="en-US" altLang="zh-CN">
                <a:latin typeface="Courier New" panose="02070309020205020404" pitchFamily="49" charset="0"/>
                <a:ea typeface="宋体" panose="02010600030101010101" pitchFamily="2" charset="-122"/>
                <a:cs typeface="Courier New" panose="02070309020205020404" pitchFamily="49" charset="0"/>
              </a:rPr>
              <a:t>false</a:t>
            </a:r>
            <a:r>
              <a:rPr lang="en-US" altLang="zh-CN">
                <a:ea typeface="宋体" panose="02010600030101010101" pitchFamily="2" charset="-122"/>
              </a:rPr>
              <a:t> if it isn’t.</a:t>
            </a:r>
          </a:p>
          <a:p>
            <a:r>
              <a:rPr lang="en-US" altLang="zh-CN">
                <a:latin typeface="Courier New" panose="02070309020205020404" pitchFamily="49" charset="0"/>
                <a:ea typeface="宋体" panose="02010600030101010101" pitchFamily="2" charset="-122"/>
                <a:cs typeface="Courier New" panose="02070309020205020404" pitchFamily="49" charset="0"/>
              </a:rPr>
              <a:t>is_prime</a:t>
            </a:r>
            <a:r>
              <a:rPr lang="en-US" altLang="zh-CN">
                <a:ea typeface="宋体" panose="02010600030101010101" pitchFamily="2" charset="-122"/>
              </a:rPr>
              <a:t> divides its parameter </a:t>
            </a:r>
            <a:r>
              <a:rPr lang="en-US" altLang="zh-CN">
                <a:latin typeface="Courier New" panose="02070309020205020404" pitchFamily="49" charset="0"/>
                <a:ea typeface="宋体" panose="02010600030101010101" pitchFamily="2" charset="-122"/>
                <a:cs typeface="Courier New" panose="02070309020205020404" pitchFamily="49" charset="0"/>
              </a:rPr>
              <a:t>n</a:t>
            </a:r>
            <a:r>
              <a:rPr lang="en-US" altLang="zh-CN">
                <a:ea typeface="宋体" panose="02010600030101010101" pitchFamily="2" charset="-122"/>
              </a:rPr>
              <a:t> by each of the numbers between 2 and the square root of </a:t>
            </a:r>
            <a:r>
              <a:rPr lang="en-US" altLang="zh-CN">
                <a:latin typeface="Courier New" panose="02070309020205020404" pitchFamily="49" charset="0"/>
                <a:ea typeface="宋体" panose="02010600030101010101" pitchFamily="2" charset="-122"/>
                <a:cs typeface="Courier New" panose="02070309020205020404" pitchFamily="49" charset="0"/>
              </a:rPr>
              <a:t>n</a:t>
            </a:r>
            <a:r>
              <a:rPr lang="en-US" altLang="zh-CN">
                <a:ea typeface="宋体" panose="02010600030101010101" pitchFamily="2" charset="-122"/>
              </a:rPr>
              <a:t>; if the remainder is ever 0, </a:t>
            </a:r>
            <a:r>
              <a:rPr lang="en-US" altLang="zh-CN">
                <a:latin typeface="Courier New" panose="02070309020205020404" pitchFamily="49" charset="0"/>
                <a:ea typeface="宋体" panose="02010600030101010101" pitchFamily="2" charset="-122"/>
                <a:cs typeface="Courier New" panose="02070309020205020404" pitchFamily="49" charset="0"/>
              </a:rPr>
              <a:t>n</a:t>
            </a:r>
            <a:r>
              <a:rPr lang="en-US" altLang="zh-CN">
                <a:ea typeface="宋体" panose="02010600030101010101" pitchFamily="2" charset="-122"/>
              </a:rPr>
              <a:t> isn’t prime.</a:t>
            </a:r>
          </a:p>
        </p:txBody>
      </p:sp>
      <p:sp>
        <p:nvSpPr>
          <p:cNvPr id="4" name="Footer Placeholder 3">
            <a:extLst>
              <a:ext uri="{FF2B5EF4-FFF2-40B4-BE49-F238E27FC236}">
                <a16:creationId xmlns:a16="http://schemas.microsoft.com/office/drawing/2014/main" id="{ED0529C6-DDFC-7C1A-4331-FB187F6CA81F}"/>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6CA748A2-D8C0-6F41-48A6-BAB4D46AF66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042973-F3C3-8842-AFFF-2C686FB1927E}"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84F065DE-EAF9-44E5-44FE-12FD10A546E0}"/>
              </a:ext>
            </a:extLst>
          </p:cNvPr>
          <p:cNvSpPr>
            <a:spLocks noGrp="1"/>
          </p:cNvSpPr>
          <p:nvPr>
            <p:ph idx="1"/>
          </p:nvPr>
        </p:nvSpPr>
        <p:spPr>
          <a:xfrm>
            <a:off x="685800" y="762000"/>
            <a:ext cx="77724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prime.c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Tests whether a number is prime */</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&lt;stdbool.h&gt;   /* C99 only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bool is_prime(int 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divisor;</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if (n &lt;= 1)</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false;</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for (divisor = 2; divisor * divisor &lt;= n; divisor++)</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if (n % divisor == 0)</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false;</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true;</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E28E202C-3843-0FC6-61F4-61FE224BC3F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070CD08-1F8F-B39C-F63A-F0CC2B2B5C3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BDB875-6EC8-8744-B68D-8E2B60FB40CA}"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DF8C03A8-1B20-45E1-D7A7-E2E31E32765D}"/>
              </a:ext>
            </a:extLst>
          </p:cNvPr>
          <p:cNvSpPr>
            <a:spLocks noGrp="1"/>
          </p:cNvSpPr>
          <p:nvPr>
            <p:ph idx="1"/>
          </p:nvPr>
        </p:nvSpPr>
        <p:spPr>
          <a:xfrm>
            <a:off x="685800" y="762000"/>
            <a:ext cx="7772400" cy="5562600"/>
          </a:xfrm>
        </p:spPr>
        <p:txBody>
          <a:bodyPr/>
          <a:lstStyle/>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n;</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printf("Enter a number: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scanf("%d", &amp;n);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if (is_prime(n))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printf("Prime\n");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printf("Not prime\n");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66F20E75-6F76-2C97-5375-AB23DA6D131A}"/>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5442AEF-314F-9E09-CDA6-151B9B5F89D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4A2AE8-8C2D-9144-AEDB-F73C57D1128D}"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37D87C51-505E-1561-B00F-A6E38473896E}"/>
              </a:ext>
            </a:extLst>
          </p:cNvPr>
          <p:cNvSpPr>
            <a:spLocks noGrp="1"/>
          </p:cNvSpPr>
          <p:nvPr>
            <p:ph type="title"/>
          </p:nvPr>
        </p:nvSpPr>
        <p:spPr/>
        <p:txBody>
          <a:bodyPr/>
          <a:lstStyle/>
          <a:p>
            <a:r>
              <a:rPr lang="en-US" altLang="zh-CN">
                <a:ea typeface="宋体" panose="02010600030101010101" pitchFamily="2" charset="-122"/>
              </a:rPr>
              <a:t>Function Declarations</a:t>
            </a:r>
          </a:p>
        </p:txBody>
      </p:sp>
      <p:sp>
        <p:nvSpPr>
          <p:cNvPr id="41987" name="Content Placeholder 2">
            <a:extLst>
              <a:ext uri="{FF2B5EF4-FFF2-40B4-BE49-F238E27FC236}">
                <a16:creationId xmlns:a16="http://schemas.microsoft.com/office/drawing/2014/main" id="{F253B3AA-8D8A-E4AF-28AE-59321D479DB3}"/>
              </a:ext>
            </a:extLst>
          </p:cNvPr>
          <p:cNvSpPr>
            <a:spLocks noGrp="1"/>
          </p:cNvSpPr>
          <p:nvPr>
            <p:ph idx="1"/>
          </p:nvPr>
        </p:nvSpPr>
        <p:spPr/>
        <p:txBody>
          <a:bodyPr/>
          <a:lstStyle/>
          <a:p>
            <a:r>
              <a:rPr lang="en-US" altLang="zh-CN">
                <a:ea typeface="宋体" panose="02010600030101010101" pitchFamily="2" charset="-122"/>
              </a:rPr>
              <a:t>C doesn’t require that the definition of a function precede its calls.</a:t>
            </a:r>
          </a:p>
          <a:p>
            <a:r>
              <a:rPr lang="en-US" altLang="zh-CN">
                <a:ea typeface="宋体" panose="02010600030101010101" pitchFamily="2" charset="-122"/>
              </a:rPr>
              <a:t>Suppose that we rearrange the </a:t>
            </a:r>
            <a:r>
              <a:rPr lang="en-US" altLang="zh-CN">
                <a:latin typeface="Courier New" panose="02070309020205020404" pitchFamily="49" charset="0"/>
                <a:ea typeface="宋体" panose="02010600030101010101" pitchFamily="2" charset="-122"/>
                <a:cs typeface="Courier New" panose="02070309020205020404" pitchFamily="49" charset="0"/>
              </a:rPr>
              <a:t>average.c</a:t>
            </a:r>
            <a:r>
              <a:rPr lang="en-US" altLang="zh-CN">
                <a:ea typeface="宋体" panose="02010600030101010101" pitchFamily="2" charset="-122"/>
              </a:rPr>
              <a:t> program by putting the definition of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a:t>
            </a:r>
            <a:r>
              <a:rPr lang="en-US" altLang="zh-CN" i="1">
                <a:ea typeface="宋体" panose="02010600030101010101" pitchFamily="2" charset="-122"/>
              </a:rPr>
              <a:t>after</a:t>
            </a:r>
            <a:r>
              <a:rPr lang="en-US" altLang="zh-CN">
                <a:ea typeface="宋体" panose="02010600030101010101" pitchFamily="2" charset="-122"/>
              </a:rPr>
              <a:t> the definition of </a:t>
            </a:r>
            <a:r>
              <a:rPr lang="en-US" altLang="zh-CN">
                <a:latin typeface="Courier New" panose="02070309020205020404" pitchFamily="49" charset="0"/>
                <a:ea typeface="宋体" panose="02010600030101010101" pitchFamily="2" charset="-122"/>
                <a:cs typeface="Courier New" panose="02070309020205020404" pitchFamily="49" charset="0"/>
              </a:rPr>
              <a:t>main</a:t>
            </a:r>
            <a:r>
              <a:rPr lang="en-US" altLang="zh-CN">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FE897913-4B5F-08B0-1098-649F39CB9524}"/>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F6725D9-82D3-2756-6B9B-56A0E6AB673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E8B1A4-4EED-EC48-9EB9-D26763CEA1C9}"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B339BF3-03EE-6232-0A6C-EFCA00866E03}"/>
              </a:ext>
            </a:extLst>
          </p:cNvPr>
          <p:cNvSpPr>
            <a:spLocks noGrp="1"/>
          </p:cNvSpPr>
          <p:nvPr>
            <p:ph type="title"/>
          </p:nvPr>
        </p:nvSpPr>
        <p:spPr/>
        <p:txBody>
          <a:bodyPr/>
          <a:lstStyle/>
          <a:p>
            <a:r>
              <a:rPr lang="en-US" altLang="zh-CN">
                <a:ea typeface="宋体" panose="02010600030101010101" pitchFamily="2" charset="-122"/>
              </a:rPr>
              <a:t>Defining and Calling Functions</a:t>
            </a:r>
          </a:p>
        </p:txBody>
      </p:sp>
      <p:sp>
        <p:nvSpPr>
          <p:cNvPr id="15363" name="Content Placeholder 2">
            <a:extLst>
              <a:ext uri="{FF2B5EF4-FFF2-40B4-BE49-F238E27FC236}">
                <a16:creationId xmlns:a16="http://schemas.microsoft.com/office/drawing/2014/main" id="{EEC1C0A6-B248-490E-5F5C-836B09EDBAFD}"/>
              </a:ext>
            </a:extLst>
          </p:cNvPr>
          <p:cNvSpPr>
            <a:spLocks noGrp="1"/>
          </p:cNvSpPr>
          <p:nvPr>
            <p:ph idx="1"/>
          </p:nvPr>
        </p:nvSpPr>
        <p:spPr/>
        <p:txBody>
          <a:bodyPr/>
          <a:lstStyle/>
          <a:p>
            <a:r>
              <a:rPr lang="en-US" altLang="zh-CN">
                <a:ea typeface="宋体" panose="02010600030101010101" pitchFamily="2" charset="-122"/>
              </a:rPr>
              <a:t>Before we go over the formal rules for defining a function, let’s look at three simple programs that define functions.</a:t>
            </a:r>
          </a:p>
        </p:txBody>
      </p:sp>
      <p:sp>
        <p:nvSpPr>
          <p:cNvPr id="4" name="Footer Placeholder 3">
            <a:extLst>
              <a:ext uri="{FF2B5EF4-FFF2-40B4-BE49-F238E27FC236}">
                <a16:creationId xmlns:a16="http://schemas.microsoft.com/office/drawing/2014/main" id="{DCA24625-09C0-9EE8-5630-D8841306CF8A}"/>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6B3D170-9957-050B-621F-986B62D89D5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270D88-975D-094E-8810-8CB42A5A0D11}"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86BD6D29-A87E-FD68-390F-21EC6601C750}"/>
              </a:ext>
            </a:extLst>
          </p:cNvPr>
          <p:cNvSpPr>
            <a:spLocks noGrp="1"/>
          </p:cNvSpPr>
          <p:nvPr>
            <p:ph type="title"/>
          </p:nvPr>
        </p:nvSpPr>
        <p:spPr/>
        <p:txBody>
          <a:bodyPr/>
          <a:lstStyle/>
          <a:p>
            <a:r>
              <a:rPr lang="en-US" altLang="zh-CN">
                <a:ea typeface="宋体" panose="02010600030101010101" pitchFamily="2" charset="-122"/>
              </a:rPr>
              <a:t>Function Declarations</a:t>
            </a:r>
          </a:p>
        </p:txBody>
      </p:sp>
      <p:sp>
        <p:nvSpPr>
          <p:cNvPr id="43011" name="Content Placeholder 2">
            <a:extLst>
              <a:ext uri="{FF2B5EF4-FFF2-40B4-BE49-F238E27FC236}">
                <a16:creationId xmlns:a16="http://schemas.microsoft.com/office/drawing/2014/main" id="{DA7C28F8-5DAE-172C-4BDB-4ECE52ED769C}"/>
              </a:ext>
            </a:extLst>
          </p:cNvPr>
          <p:cNvSpPr>
            <a:spLocks noGrp="1"/>
          </p:cNvSpPr>
          <p:nvPr>
            <p:ph idx="1"/>
          </p:nvPr>
        </p:nvSpPr>
        <p:spPr>
          <a:xfrm>
            <a:off x="381000" y="1524000"/>
            <a:ext cx="8382000" cy="4800600"/>
          </a:xfrm>
        </p:spPr>
        <p:txBody>
          <a:bodyPr/>
          <a:lstStyle/>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7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int main(void)</a:t>
            </a:r>
          </a:p>
          <a:p>
            <a:pPr>
              <a:lnSpc>
                <a:spcPct val="7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double x, y, z;</a:t>
            </a:r>
          </a:p>
          <a:p>
            <a:pPr>
              <a:lnSpc>
                <a:spcPct val="7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printf("Enter three numbers: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scanf("%lf%lf%lf", &amp;x, &amp;y, &amp;z);</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printf("Average of %g and %g: %g\n", x, y, average(x, y));</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printf("Average of %g and %g: %g\n", y, z, average(y, z));</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printf("Average of %g and %g: %g\n", x, z, average(x, z));</a:t>
            </a:r>
          </a:p>
          <a:p>
            <a:pPr>
              <a:lnSpc>
                <a:spcPct val="7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0;</a:t>
            </a:r>
          </a:p>
          <a:p>
            <a:pPr>
              <a:lnSpc>
                <a:spcPct val="7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double average(double a, double b)</a:t>
            </a:r>
          </a:p>
          <a:p>
            <a:pPr>
              <a:lnSpc>
                <a:spcPct val="7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(a + b) / 2;</a:t>
            </a:r>
          </a:p>
          <a:p>
            <a:pPr>
              <a:lnSpc>
                <a:spcPct val="7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602E37CB-3286-50E7-93DE-69802050DDF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39D4099-5D1D-CA99-BE43-05A1942F78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769541-5B74-A440-873C-BF05A2A35E93}"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9DDD32E-95DF-F3CC-C184-6DED34075309}"/>
              </a:ext>
            </a:extLst>
          </p:cNvPr>
          <p:cNvSpPr>
            <a:spLocks noGrp="1"/>
          </p:cNvSpPr>
          <p:nvPr>
            <p:ph type="title"/>
          </p:nvPr>
        </p:nvSpPr>
        <p:spPr/>
        <p:txBody>
          <a:bodyPr/>
          <a:lstStyle/>
          <a:p>
            <a:r>
              <a:rPr lang="en-US" altLang="zh-CN">
                <a:ea typeface="宋体" panose="02010600030101010101" pitchFamily="2" charset="-122"/>
              </a:rPr>
              <a:t>Function Declarations</a:t>
            </a:r>
          </a:p>
        </p:txBody>
      </p:sp>
      <p:sp>
        <p:nvSpPr>
          <p:cNvPr id="44035" name="Content Placeholder 2">
            <a:extLst>
              <a:ext uri="{FF2B5EF4-FFF2-40B4-BE49-F238E27FC236}">
                <a16:creationId xmlns:a16="http://schemas.microsoft.com/office/drawing/2014/main" id="{CB7AFE1A-8FD6-8001-831F-BAC6D008931E}"/>
              </a:ext>
            </a:extLst>
          </p:cNvPr>
          <p:cNvSpPr>
            <a:spLocks noGrp="1"/>
          </p:cNvSpPr>
          <p:nvPr>
            <p:ph idx="1"/>
          </p:nvPr>
        </p:nvSpPr>
        <p:spPr/>
        <p:txBody>
          <a:bodyPr/>
          <a:lstStyle/>
          <a:p>
            <a:r>
              <a:rPr lang="en-US" altLang="zh-CN">
                <a:ea typeface="宋体" panose="02010600030101010101" pitchFamily="2" charset="-122"/>
              </a:rPr>
              <a:t>When the compiler encounters the first call of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in </a:t>
            </a:r>
            <a:r>
              <a:rPr lang="en-US" altLang="zh-CN">
                <a:latin typeface="Courier New" panose="02070309020205020404" pitchFamily="49" charset="0"/>
                <a:ea typeface="宋体" panose="02010600030101010101" pitchFamily="2" charset="-122"/>
                <a:cs typeface="Courier New" panose="02070309020205020404" pitchFamily="49" charset="0"/>
              </a:rPr>
              <a:t>main</a:t>
            </a:r>
            <a:r>
              <a:rPr lang="en-US" altLang="zh-CN">
                <a:ea typeface="宋体" panose="02010600030101010101" pitchFamily="2" charset="-122"/>
              </a:rPr>
              <a:t>, it has no information about the function.</a:t>
            </a:r>
          </a:p>
          <a:p>
            <a:r>
              <a:rPr lang="en-US" altLang="zh-CN">
                <a:ea typeface="宋体" panose="02010600030101010101" pitchFamily="2" charset="-122"/>
              </a:rPr>
              <a:t>Instead of producing an error message, the compiler assumes that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returns an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value.</a:t>
            </a:r>
          </a:p>
          <a:p>
            <a:r>
              <a:rPr lang="en-US" altLang="zh-CN">
                <a:ea typeface="宋体" panose="02010600030101010101" pitchFamily="2" charset="-122"/>
              </a:rPr>
              <a:t>We say that the compiler has created an </a:t>
            </a:r>
            <a:r>
              <a:rPr lang="en-US" altLang="zh-CN" b="1" i="1">
                <a:ea typeface="宋体" panose="02010600030101010101" pitchFamily="2" charset="-122"/>
              </a:rPr>
              <a:t>implicit declaration</a:t>
            </a:r>
            <a:r>
              <a:rPr lang="en-US" altLang="zh-CN">
                <a:ea typeface="宋体" panose="02010600030101010101" pitchFamily="2" charset="-122"/>
              </a:rPr>
              <a:t> of the function.</a:t>
            </a:r>
          </a:p>
        </p:txBody>
      </p:sp>
      <p:sp>
        <p:nvSpPr>
          <p:cNvPr id="4" name="Footer Placeholder 3">
            <a:extLst>
              <a:ext uri="{FF2B5EF4-FFF2-40B4-BE49-F238E27FC236}">
                <a16:creationId xmlns:a16="http://schemas.microsoft.com/office/drawing/2014/main" id="{7341AB05-9EF8-B97C-6AC1-44D0058A745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C89CBD9-7BF1-95E6-3246-0C3A31C3630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1472C8-ED2E-AE42-8581-338364A12373}"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CDEFC8A-D73C-0743-8CE0-246528D5A3FB}"/>
              </a:ext>
            </a:extLst>
          </p:cNvPr>
          <p:cNvSpPr>
            <a:spLocks noGrp="1"/>
          </p:cNvSpPr>
          <p:nvPr>
            <p:ph type="title"/>
          </p:nvPr>
        </p:nvSpPr>
        <p:spPr/>
        <p:txBody>
          <a:bodyPr/>
          <a:lstStyle/>
          <a:p>
            <a:r>
              <a:rPr lang="en-US" altLang="zh-CN">
                <a:ea typeface="宋体" panose="02010600030101010101" pitchFamily="2" charset="-122"/>
              </a:rPr>
              <a:t>Function Declarations</a:t>
            </a:r>
          </a:p>
        </p:txBody>
      </p:sp>
      <p:sp>
        <p:nvSpPr>
          <p:cNvPr id="45059" name="Content Placeholder 2">
            <a:extLst>
              <a:ext uri="{FF2B5EF4-FFF2-40B4-BE49-F238E27FC236}">
                <a16:creationId xmlns:a16="http://schemas.microsoft.com/office/drawing/2014/main" id="{38F3FA0A-E17B-039B-3D14-21FB0CCA2A5B}"/>
              </a:ext>
            </a:extLst>
          </p:cNvPr>
          <p:cNvSpPr>
            <a:spLocks noGrp="1"/>
          </p:cNvSpPr>
          <p:nvPr>
            <p:ph idx="1"/>
          </p:nvPr>
        </p:nvSpPr>
        <p:spPr/>
        <p:txBody>
          <a:bodyPr/>
          <a:lstStyle/>
          <a:p>
            <a:r>
              <a:rPr lang="en-US" altLang="zh-CN">
                <a:ea typeface="宋体" panose="02010600030101010101" pitchFamily="2" charset="-122"/>
              </a:rPr>
              <a:t>The compiler is unable to check that we’re passing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the right number of arguments and that the arguments have the proper type.</a:t>
            </a:r>
          </a:p>
          <a:p>
            <a:r>
              <a:rPr lang="en-US" altLang="zh-CN">
                <a:ea typeface="宋体" panose="02010600030101010101" pitchFamily="2" charset="-122"/>
              </a:rPr>
              <a:t>Instead, it performs the default argument promotions and hopes for the best.</a:t>
            </a:r>
          </a:p>
          <a:p>
            <a:r>
              <a:rPr lang="en-US" altLang="zh-CN">
                <a:ea typeface="宋体" panose="02010600030101010101" pitchFamily="2" charset="-122"/>
              </a:rPr>
              <a:t>When it encounters the definition of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later in the program, the compiler notices that the function’s return type is actually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not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and so we get an error message.</a:t>
            </a:r>
          </a:p>
        </p:txBody>
      </p:sp>
      <p:sp>
        <p:nvSpPr>
          <p:cNvPr id="4" name="Footer Placeholder 3">
            <a:extLst>
              <a:ext uri="{FF2B5EF4-FFF2-40B4-BE49-F238E27FC236}">
                <a16:creationId xmlns:a16="http://schemas.microsoft.com/office/drawing/2014/main" id="{FC3A4256-25F3-0BDD-6AB6-9357BE9F7FF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9CFB8F5-B08D-0B35-643A-0B852ED8E7C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A97048-BC92-9147-A2E9-295A81D74076}"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CE29DF0-3E0D-B4B7-5F65-188930D23423}"/>
              </a:ext>
            </a:extLst>
          </p:cNvPr>
          <p:cNvSpPr>
            <a:spLocks noGrp="1"/>
          </p:cNvSpPr>
          <p:nvPr>
            <p:ph type="title"/>
          </p:nvPr>
        </p:nvSpPr>
        <p:spPr/>
        <p:txBody>
          <a:bodyPr/>
          <a:lstStyle/>
          <a:p>
            <a:r>
              <a:rPr lang="en-US" altLang="zh-CN">
                <a:ea typeface="宋体" panose="02010600030101010101" pitchFamily="2" charset="-122"/>
              </a:rPr>
              <a:t>Function Declarations</a:t>
            </a:r>
          </a:p>
        </p:txBody>
      </p:sp>
      <p:sp>
        <p:nvSpPr>
          <p:cNvPr id="46083" name="Content Placeholder 2">
            <a:extLst>
              <a:ext uri="{FF2B5EF4-FFF2-40B4-BE49-F238E27FC236}">
                <a16:creationId xmlns:a16="http://schemas.microsoft.com/office/drawing/2014/main" id="{24ECAA7A-B674-EDBF-812A-AA52F5EE4BE9}"/>
              </a:ext>
            </a:extLst>
          </p:cNvPr>
          <p:cNvSpPr>
            <a:spLocks noGrp="1"/>
          </p:cNvSpPr>
          <p:nvPr>
            <p:ph idx="1"/>
          </p:nvPr>
        </p:nvSpPr>
        <p:spPr/>
        <p:txBody>
          <a:bodyPr/>
          <a:lstStyle/>
          <a:p>
            <a:r>
              <a:rPr lang="en-US" altLang="zh-CN">
                <a:ea typeface="宋体" panose="02010600030101010101" pitchFamily="2" charset="-122"/>
              </a:rPr>
              <a:t>One way to avoid the problem of call-before-definition is to arrange the program so that the definition of each function precedes all its calls.</a:t>
            </a:r>
          </a:p>
          <a:p>
            <a:r>
              <a:rPr lang="en-US" altLang="zh-CN">
                <a:ea typeface="宋体" panose="02010600030101010101" pitchFamily="2" charset="-122"/>
              </a:rPr>
              <a:t>Unfortunately, such an arrangement doesn’t always exist.</a:t>
            </a:r>
          </a:p>
          <a:p>
            <a:r>
              <a:rPr lang="en-US" altLang="zh-CN">
                <a:ea typeface="宋体" panose="02010600030101010101" pitchFamily="2" charset="-122"/>
              </a:rPr>
              <a:t>Even when it does, it may make the program harder to understand by putting its function definitions in an unnatural order.</a:t>
            </a:r>
          </a:p>
        </p:txBody>
      </p:sp>
      <p:sp>
        <p:nvSpPr>
          <p:cNvPr id="4" name="Footer Placeholder 3">
            <a:extLst>
              <a:ext uri="{FF2B5EF4-FFF2-40B4-BE49-F238E27FC236}">
                <a16:creationId xmlns:a16="http://schemas.microsoft.com/office/drawing/2014/main" id="{D5E34C24-D923-4E17-B5FC-4043494805F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A798E78-1BBF-B750-4201-EBEE8E99E93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B3E5E0-0A3D-8B41-8C68-C9064C684586}"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1C5439AC-C45E-8CA9-1809-A35640806657}"/>
              </a:ext>
            </a:extLst>
          </p:cNvPr>
          <p:cNvSpPr>
            <a:spLocks noGrp="1"/>
          </p:cNvSpPr>
          <p:nvPr>
            <p:ph type="title"/>
          </p:nvPr>
        </p:nvSpPr>
        <p:spPr/>
        <p:txBody>
          <a:bodyPr/>
          <a:lstStyle/>
          <a:p>
            <a:r>
              <a:rPr lang="en-US" altLang="zh-CN">
                <a:ea typeface="宋体" panose="02010600030101010101" pitchFamily="2" charset="-122"/>
              </a:rPr>
              <a:t>Function Declarations</a:t>
            </a:r>
          </a:p>
        </p:txBody>
      </p:sp>
      <p:sp>
        <p:nvSpPr>
          <p:cNvPr id="47107" name="Content Placeholder 2">
            <a:extLst>
              <a:ext uri="{FF2B5EF4-FFF2-40B4-BE49-F238E27FC236}">
                <a16:creationId xmlns:a16="http://schemas.microsoft.com/office/drawing/2014/main" id="{352ACF89-27F8-95F7-00D2-86BBC71A40BD}"/>
              </a:ext>
            </a:extLst>
          </p:cNvPr>
          <p:cNvSpPr>
            <a:spLocks noGrp="1"/>
          </p:cNvSpPr>
          <p:nvPr>
            <p:ph idx="1"/>
          </p:nvPr>
        </p:nvSpPr>
        <p:spPr/>
        <p:txBody>
          <a:bodyPr/>
          <a:lstStyle/>
          <a:p>
            <a:r>
              <a:rPr lang="en-US" altLang="zh-CN" sz="2600">
                <a:ea typeface="宋体" panose="02010600030101010101" pitchFamily="2" charset="-122"/>
              </a:rPr>
              <a:t>Fortunately, C offers a better solution: declare each function before calling it.</a:t>
            </a:r>
          </a:p>
          <a:p>
            <a:r>
              <a:rPr lang="en-US" altLang="zh-CN" sz="2600">
                <a:ea typeface="宋体" panose="02010600030101010101" pitchFamily="2" charset="-122"/>
              </a:rPr>
              <a:t>A </a:t>
            </a:r>
            <a:r>
              <a:rPr lang="en-US" altLang="zh-CN" sz="2600" b="1" i="1">
                <a:ea typeface="宋体" panose="02010600030101010101" pitchFamily="2" charset="-122"/>
              </a:rPr>
              <a:t>function declaration</a:t>
            </a:r>
            <a:r>
              <a:rPr lang="en-US" altLang="zh-CN" sz="2600">
                <a:ea typeface="宋体" panose="02010600030101010101" pitchFamily="2" charset="-122"/>
              </a:rPr>
              <a:t> provides the compiler with a brief glimpse at a function whose full definition will appear later.</a:t>
            </a:r>
          </a:p>
          <a:p>
            <a:r>
              <a:rPr lang="en-US" altLang="zh-CN" sz="2600">
                <a:ea typeface="宋体" panose="02010600030101010101" pitchFamily="2" charset="-122"/>
              </a:rPr>
              <a:t>General form of a function declaration:</a:t>
            </a:r>
          </a:p>
          <a:p>
            <a:pPr>
              <a:lnSpc>
                <a:spcPct val="80000"/>
              </a:lnSpc>
              <a:spcBef>
                <a:spcPts val="1200"/>
              </a:spcBef>
              <a:buFontTx/>
              <a:buNone/>
            </a:pPr>
            <a:r>
              <a:rPr lang="en-US" altLang="zh-CN" sz="2200" i="1">
                <a:ea typeface="宋体" panose="02010600030101010101" pitchFamily="2" charset="-122"/>
              </a:rPr>
              <a:t>	return-type</a:t>
            </a:r>
            <a:r>
              <a:rPr lang="en-US" altLang="zh-CN" sz="2200">
                <a:latin typeface="Courier New" panose="02070309020205020404" pitchFamily="49" charset="0"/>
                <a:ea typeface="宋体" panose="02010600030101010101" pitchFamily="2" charset="-122"/>
                <a:cs typeface="Courier New" panose="02070309020205020404" pitchFamily="49" charset="0"/>
              </a:rPr>
              <a:t> </a:t>
            </a:r>
            <a:r>
              <a:rPr lang="en-US" altLang="zh-CN" sz="2200" i="1">
                <a:ea typeface="宋体" panose="02010600030101010101" pitchFamily="2" charset="-122"/>
              </a:rPr>
              <a:t>function-name</a:t>
            </a:r>
            <a:r>
              <a:rPr lang="en-US" altLang="zh-CN" sz="2200">
                <a:latin typeface="Courier New" panose="02070309020205020404" pitchFamily="49" charset="0"/>
                <a:ea typeface="宋体" panose="02010600030101010101" pitchFamily="2" charset="-122"/>
                <a:cs typeface="Courier New" panose="02070309020205020404" pitchFamily="49" charset="0"/>
              </a:rPr>
              <a:t> ( </a:t>
            </a:r>
            <a:r>
              <a:rPr lang="en-US" altLang="zh-CN" sz="2200" i="1">
                <a:ea typeface="宋体" panose="02010600030101010101" pitchFamily="2" charset="-122"/>
              </a:rPr>
              <a:t>parameters</a:t>
            </a:r>
            <a:r>
              <a:rPr lang="en-US" altLang="zh-CN" sz="2200">
                <a:latin typeface="Courier New" panose="02070309020205020404" pitchFamily="49" charset="0"/>
                <a:ea typeface="宋体" panose="02010600030101010101" pitchFamily="2" charset="-122"/>
                <a:cs typeface="Courier New" panose="02070309020205020404" pitchFamily="49" charset="0"/>
              </a:rPr>
              <a:t> ) ;</a:t>
            </a:r>
          </a:p>
          <a:p>
            <a:r>
              <a:rPr lang="en-US" altLang="zh-CN" sz="2600">
                <a:ea typeface="宋体" panose="02010600030101010101" pitchFamily="2" charset="-122"/>
              </a:rPr>
              <a:t>The declaration of a function must be consistent with the function’s definition.</a:t>
            </a:r>
          </a:p>
          <a:p>
            <a:r>
              <a:rPr lang="en-US" altLang="zh-CN" sz="2600">
                <a:ea typeface="宋体" panose="02010600030101010101" pitchFamily="2" charset="-122"/>
              </a:rPr>
              <a:t>Here’s the </a:t>
            </a:r>
            <a:r>
              <a:rPr lang="en-US" altLang="zh-CN" sz="2400">
                <a:latin typeface="Courier New" panose="02070309020205020404" pitchFamily="49" charset="0"/>
                <a:ea typeface="宋体" panose="02010600030101010101" pitchFamily="2" charset="-122"/>
                <a:cs typeface="Courier New" panose="02070309020205020404" pitchFamily="49" charset="0"/>
              </a:rPr>
              <a:t>average.c</a:t>
            </a:r>
            <a:r>
              <a:rPr lang="en-US" altLang="zh-CN" sz="2600">
                <a:ea typeface="宋体" panose="02010600030101010101" pitchFamily="2" charset="-122"/>
              </a:rPr>
              <a:t> program with a declaration of </a:t>
            </a:r>
            <a:r>
              <a:rPr lang="en-US" altLang="zh-CN" sz="2600">
                <a:latin typeface="Courier New" panose="02070309020205020404" pitchFamily="49" charset="0"/>
                <a:ea typeface="宋体" panose="02010600030101010101" pitchFamily="2" charset="-122"/>
                <a:cs typeface="Courier New" panose="02070309020205020404" pitchFamily="49" charset="0"/>
              </a:rPr>
              <a:t>average</a:t>
            </a:r>
            <a:r>
              <a:rPr lang="en-US" altLang="zh-CN" sz="2600">
                <a:ea typeface="宋体" panose="02010600030101010101" pitchFamily="2" charset="-122"/>
              </a:rPr>
              <a:t> added.</a:t>
            </a:r>
          </a:p>
        </p:txBody>
      </p:sp>
      <p:sp>
        <p:nvSpPr>
          <p:cNvPr id="4" name="Footer Placeholder 3">
            <a:extLst>
              <a:ext uri="{FF2B5EF4-FFF2-40B4-BE49-F238E27FC236}">
                <a16:creationId xmlns:a16="http://schemas.microsoft.com/office/drawing/2014/main" id="{B56B363B-955D-4906-37A4-D2BF0AF1348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F391F38-5B86-9B58-9DC5-78702FF47C0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DEACDA-4EBB-1C46-A631-2ADF3CA43CDC}"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601D0AB2-0A74-7A3D-8FD1-0C5AC551C59E}"/>
              </a:ext>
            </a:extLst>
          </p:cNvPr>
          <p:cNvSpPr>
            <a:spLocks noGrp="1"/>
          </p:cNvSpPr>
          <p:nvPr>
            <p:ph type="title"/>
          </p:nvPr>
        </p:nvSpPr>
        <p:spPr/>
        <p:txBody>
          <a:bodyPr/>
          <a:lstStyle/>
          <a:p>
            <a:r>
              <a:rPr lang="en-US" altLang="zh-CN">
                <a:ea typeface="宋体" panose="02010600030101010101" pitchFamily="2" charset="-122"/>
              </a:rPr>
              <a:t>Function Declarations</a:t>
            </a:r>
          </a:p>
        </p:txBody>
      </p:sp>
      <p:sp>
        <p:nvSpPr>
          <p:cNvPr id="48131" name="Content Placeholder 2">
            <a:extLst>
              <a:ext uri="{FF2B5EF4-FFF2-40B4-BE49-F238E27FC236}">
                <a16:creationId xmlns:a16="http://schemas.microsoft.com/office/drawing/2014/main" id="{9606F264-E1EA-13B5-0036-2E4D4CEE52E0}"/>
              </a:ext>
            </a:extLst>
          </p:cNvPr>
          <p:cNvSpPr>
            <a:spLocks noGrp="1"/>
          </p:cNvSpPr>
          <p:nvPr>
            <p:ph idx="1"/>
          </p:nvPr>
        </p:nvSpPr>
        <p:spPr>
          <a:xfrm>
            <a:off x="381000" y="1524000"/>
            <a:ext cx="8382000" cy="4800600"/>
          </a:xfrm>
        </p:spPr>
        <p:txBody>
          <a:bodyPr/>
          <a:lstStyle/>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6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double average(double a, double b);   /* DECLARATION */</a:t>
            </a:r>
          </a:p>
          <a:p>
            <a:pPr>
              <a:lnSpc>
                <a:spcPct val="6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6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double x, y, z;</a:t>
            </a:r>
          </a:p>
          <a:p>
            <a:pPr>
              <a:lnSpc>
                <a:spcPct val="6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printf("Enter three numbers: ");</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scanf("%lf%lf%lf", &amp;x, &amp;y, &amp;z);</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printf("Average of %g and %g: %g\n", x, y, average(x, y));</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printf("Average of %g and %g: %g\n", y, z, average(y, z));</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printf("Average of %g and %g: %g\n", x, z, average(x, z));</a:t>
            </a:r>
          </a:p>
          <a:p>
            <a:pPr>
              <a:lnSpc>
                <a:spcPct val="6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0;</a:t>
            </a:r>
          </a:p>
          <a:p>
            <a:pPr>
              <a:lnSpc>
                <a:spcPct val="6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6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double average(double a, double b)    /* DEFINITION */</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3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(a + b) / 2;</a:t>
            </a:r>
          </a:p>
          <a:p>
            <a:pPr>
              <a:lnSpc>
                <a:spcPct val="6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6AB1613-9163-4FAE-9686-24AE220DADCA}"/>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DC9DD4D-E7E8-311A-7E7D-6016E4E013D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7F6CAE-6B67-3240-8605-45CC21EDBCE5}"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3267788E-96F1-ACA9-3A0A-FC0F4E4138F6}"/>
              </a:ext>
            </a:extLst>
          </p:cNvPr>
          <p:cNvSpPr>
            <a:spLocks noGrp="1"/>
          </p:cNvSpPr>
          <p:nvPr>
            <p:ph type="title"/>
          </p:nvPr>
        </p:nvSpPr>
        <p:spPr/>
        <p:txBody>
          <a:bodyPr/>
          <a:lstStyle/>
          <a:p>
            <a:r>
              <a:rPr lang="en-US" altLang="zh-CN">
                <a:ea typeface="宋体" panose="02010600030101010101" pitchFamily="2" charset="-122"/>
              </a:rPr>
              <a:t>Function Declarations</a:t>
            </a:r>
          </a:p>
        </p:txBody>
      </p:sp>
      <p:sp>
        <p:nvSpPr>
          <p:cNvPr id="49155" name="Content Placeholder 2">
            <a:extLst>
              <a:ext uri="{FF2B5EF4-FFF2-40B4-BE49-F238E27FC236}">
                <a16:creationId xmlns:a16="http://schemas.microsoft.com/office/drawing/2014/main" id="{7169C331-9DB4-77A4-5D04-AF6E8D2AD739}"/>
              </a:ext>
            </a:extLst>
          </p:cNvPr>
          <p:cNvSpPr>
            <a:spLocks noGrp="1"/>
          </p:cNvSpPr>
          <p:nvPr>
            <p:ph idx="1"/>
          </p:nvPr>
        </p:nvSpPr>
        <p:spPr/>
        <p:txBody>
          <a:bodyPr/>
          <a:lstStyle/>
          <a:p>
            <a:r>
              <a:rPr lang="en-US" altLang="zh-CN">
                <a:ea typeface="宋体" panose="02010600030101010101" pitchFamily="2" charset="-122"/>
              </a:rPr>
              <a:t>Function declarations of the kind we’re discussing are known as </a:t>
            </a:r>
            <a:r>
              <a:rPr lang="en-US" altLang="zh-CN" b="1" i="1">
                <a:ea typeface="宋体" panose="02010600030101010101" pitchFamily="2" charset="-122"/>
              </a:rPr>
              <a:t>function prototypes.</a:t>
            </a:r>
            <a:r>
              <a:rPr lang="en-US" altLang="zh-CN">
                <a:ea typeface="宋体" panose="02010600030101010101" pitchFamily="2" charset="-122"/>
              </a:rPr>
              <a:t> </a:t>
            </a:r>
          </a:p>
          <a:p>
            <a:r>
              <a:rPr lang="en-US" altLang="zh-CN">
                <a:ea typeface="宋体" panose="02010600030101010101" pitchFamily="2" charset="-122"/>
              </a:rPr>
              <a:t>C also has an older style of function declaration in which the parentheses are left empty.</a:t>
            </a:r>
          </a:p>
          <a:p>
            <a:r>
              <a:rPr lang="en-US" altLang="zh-CN">
                <a:ea typeface="宋体" panose="02010600030101010101" pitchFamily="2" charset="-122"/>
              </a:rPr>
              <a:t>A function prototype doesn’t have to specify the names of the function’s parameters, as long as their types are present: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double average(double, double);</a:t>
            </a:r>
          </a:p>
          <a:p>
            <a:r>
              <a:rPr lang="en-US" altLang="zh-CN">
                <a:ea typeface="宋体" panose="02010600030101010101" pitchFamily="2" charset="-122"/>
              </a:rPr>
              <a:t>It’s usually best not to omit parameter names.</a:t>
            </a:r>
          </a:p>
        </p:txBody>
      </p:sp>
      <p:sp>
        <p:nvSpPr>
          <p:cNvPr id="4" name="Footer Placeholder 3">
            <a:extLst>
              <a:ext uri="{FF2B5EF4-FFF2-40B4-BE49-F238E27FC236}">
                <a16:creationId xmlns:a16="http://schemas.microsoft.com/office/drawing/2014/main" id="{3E5C6B90-3EDD-83D8-94BF-3E6DA77A81A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22AA9DB-01C5-B061-C55E-4721553DF28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1F54DA-2934-E949-B8B2-9E1779AD742B}"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93FEC4B-8912-F753-FFD5-6BAE5664DECB}"/>
              </a:ext>
            </a:extLst>
          </p:cNvPr>
          <p:cNvSpPr>
            <a:spLocks noGrp="1"/>
          </p:cNvSpPr>
          <p:nvPr>
            <p:ph type="title"/>
          </p:nvPr>
        </p:nvSpPr>
        <p:spPr/>
        <p:txBody>
          <a:bodyPr/>
          <a:lstStyle/>
          <a:p>
            <a:r>
              <a:rPr lang="en-US" altLang="zh-CN">
                <a:ea typeface="宋体" panose="02010600030101010101" pitchFamily="2" charset="-122"/>
              </a:rPr>
              <a:t>Function Declarations</a:t>
            </a:r>
          </a:p>
        </p:txBody>
      </p:sp>
      <p:sp>
        <p:nvSpPr>
          <p:cNvPr id="50179" name="Content Placeholder 2">
            <a:extLst>
              <a:ext uri="{FF2B5EF4-FFF2-40B4-BE49-F238E27FC236}">
                <a16:creationId xmlns:a16="http://schemas.microsoft.com/office/drawing/2014/main" id="{5043D9AF-7060-5BCC-A23C-3223467D90B7}"/>
              </a:ext>
            </a:extLst>
          </p:cNvPr>
          <p:cNvSpPr>
            <a:spLocks noGrp="1"/>
          </p:cNvSpPr>
          <p:nvPr>
            <p:ph idx="1"/>
          </p:nvPr>
        </p:nvSpPr>
        <p:spPr/>
        <p:txBody>
          <a:bodyPr/>
          <a:lstStyle/>
          <a:p>
            <a:r>
              <a:rPr lang="en-US" altLang="zh-CN">
                <a:ea typeface="宋体" panose="02010600030101010101" pitchFamily="2" charset="-122"/>
              </a:rPr>
              <a:t>C99 has adopted the rule that either a declaration or a definition of a function must be present prior to any call of the function.</a:t>
            </a:r>
          </a:p>
          <a:p>
            <a:r>
              <a:rPr lang="en-US" altLang="zh-CN">
                <a:ea typeface="宋体" panose="02010600030101010101" pitchFamily="2" charset="-122"/>
              </a:rPr>
              <a:t>Calling a function for which the compiler has not yet seen a declaration or definition is an error.</a:t>
            </a:r>
          </a:p>
        </p:txBody>
      </p:sp>
      <p:sp>
        <p:nvSpPr>
          <p:cNvPr id="4" name="Footer Placeholder 3">
            <a:extLst>
              <a:ext uri="{FF2B5EF4-FFF2-40B4-BE49-F238E27FC236}">
                <a16:creationId xmlns:a16="http://schemas.microsoft.com/office/drawing/2014/main" id="{527CA8AB-A510-B432-2D97-7B99BC13F6B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95D37D8-7A9C-EBDC-6B5B-B291D2A3FA3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54CEF7-0A8F-0447-BE90-A4EA01EC4EF1}"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63000223-B87F-86A9-7006-2B91E9D1C52C}"/>
              </a:ext>
            </a:extLst>
          </p:cNvPr>
          <p:cNvSpPr>
            <a:spLocks noGrp="1"/>
          </p:cNvSpPr>
          <p:nvPr>
            <p:ph type="title"/>
          </p:nvPr>
        </p:nvSpPr>
        <p:spPr/>
        <p:txBody>
          <a:bodyPr/>
          <a:lstStyle/>
          <a:p>
            <a:r>
              <a:rPr lang="en-US" altLang="zh-CN">
                <a:ea typeface="宋体" panose="02010600030101010101" pitchFamily="2" charset="-122"/>
              </a:rPr>
              <a:t>Arguments</a:t>
            </a:r>
          </a:p>
        </p:txBody>
      </p:sp>
      <p:sp>
        <p:nvSpPr>
          <p:cNvPr id="51203" name="Content Placeholder 2">
            <a:extLst>
              <a:ext uri="{FF2B5EF4-FFF2-40B4-BE49-F238E27FC236}">
                <a16:creationId xmlns:a16="http://schemas.microsoft.com/office/drawing/2014/main" id="{36D2E10B-7D55-248A-37FB-7A616A7D206A}"/>
              </a:ext>
            </a:extLst>
          </p:cNvPr>
          <p:cNvSpPr>
            <a:spLocks noGrp="1"/>
          </p:cNvSpPr>
          <p:nvPr>
            <p:ph idx="1"/>
          </p:nvPr>
        </p:nvSpPr>
        <p:spPr/>
        <p:txBody>
          <a:bodyPr/>
          <a:lstStyle/>
          <a:p>
            <a:r>
              <a:rPr lang="en-US" altLang="zh-CN">
                <a:ea typeface="宋体" panose="02010600030101010101" pitchFamily="2" charset="-122"/>
              </a:rPr>
              <a:t>In C, arguments are </a:t>
            </a:r>
            <a:r>
              <a:rPr lang="en-US" altLang="zh-CN" b="1" i="1">
                <a:ea typeface="宋体" panose="02010600030101010101" pitchFamily="2" charset="-122"/>
              </a:rPr>
              <a:t>passed by value:</a:t>
            </a:r>
            <a:r>
              <a:rPr lang="en-US" altLang="zh-CN">
                <a:ea typeface="宋体" panose="02010600030101010101" pitchFamily="2" charset="-122"/>
              </a:rPr>
              <a:t> when a function is called, each argument is evaluated and its value assigned to the corresponding parameter.</a:t>
            </a:r>
          </a:p>
          <a:p>
            <a:r>
              <a:rPr lang="en-US" altLang="zh-CN">
                <a:ea typeface="宋体" panose="02010600030101010101" pitchFamily="2" charset="-122"/>
              </a:rPr>
              <a:t>Since the parameter contains a copy of the argument’s value, any changes made to the parameter during the execution of the function don’t affect the argument.</a:t>
            </a:r>
          </a:p>
        </p:txBody>
      </p:sp>
      <p:sp>
        <p:nvSpPr>
          <p:cNvPr id="4" name="Footer Placeholder 3">
            <a:extLst>
              <a:ext uri="{FF2B5EF4-FFF2-40B4-BE49-F238E27FC236}">
                <a16:creationId xmlns:a16="http://schemas.microsoft.com/office/drawing/2014/main" id="{8972BFD8-849D-7899-577D-AEA55994213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7815FFF-D6C3-73E0-C29A-860FD125AF1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19EE2A-9936-8848-B359-E6C5C2474D23}" type="slidenum">
              <a:rPr lang="en-US" altLang="zh-CN" sz="1200">
                <a:latin typeface="Arial" panose="020B0604020202020204" pitchFamily="34" charset="0"/>
              </a:rPr>
              <a:pPr/>
              <a:t>38</a:t>
            </a:fld>
            <a:endParaRPr lang="en-US" altLang="zh-CN"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0D8DC062-42F6-25F9-4984-92DA980E0E1C}"/>
              </a:ext>
            </a:extLst>
          </p:cNvPr>
          <p:cNvSpPr>
            <a:spLocks noGrp="1"/>
          </p:cNvSpPr>
          <p:nvPr>
            <p:ph type="title"/>
          </p:nvPr>
        </p:nvSpPr>
        <p:spPr/>
        <p:txBody>
          <a:bodyPr/>
          <a:lstStyle/>
          <a:p>
            <a:r>
              <a:rPr lang="en-US" altLang="zh-CN">
                <a:ea typeface="宋体" panose="02010600030101010101" pitchFamily="2" charset="-122"/>
              </a:rPr>
              <a:t>Arguments</a:t>
            </a:r>
          </a:p>
        </p:txBody>
      </p:sp>
      <p:sp>
        <p:nvSpPr>
          <p:cNvPr id="52227" name="Content Placeholder 2">
            <a:extLst>
              <a:ext uri="{FF2B5EF4-FFF2-40B4-BE49-F238E27FC236}">
                <a16:creationId xmlns:a16="http://schemas.microsoft.com/office/drawing/2014/main" id="{5108C4E5-AB9D-2D8B-05E5-E279FD78864A}"/>
              </a:ext>
            </a:extLst>
          </p:cNvPr>
          <p:cNvSpPr>
            <a:spLocks noGrp="1"/>
          </p:cNvSpPr>
          <p:nvPr>
            <p:ph idx="1"/>
          </p:nvPr>
        </p:nvSpPr>
        <p:spPr/>
        <p:txBody>
          <a:bodyPr/>
          <a:lstStyle/>
          <a:p>
            <a:r>
              <a:rPr lang="en-US" altLang="zh-CN">
                <a:ea typeface="宋体" panose="02010600030101010101" pitchFamily="2" charset="-122"/>
              </a:rPr>
              <a:t>The fact that arguments are passed by value has both advantages and disadvantages.</a:t>
            </a:r>
          </a:p>
          <a:p>
            <a:r>
              <a:rPr lang="en-US" altLang="zh-CN">
                <a:ea typeface="宋体" panose="02010600030101010101" pitchFamily="2" charset="-122"/>
              </a:rPr>
              <a:t>Since a parameter can be modified without affecting the corresponding argument, we can use parameters as variables within the function, reducing the number of genuine variables needed.</a:t>
            </a:r>
          </a:p>
        </p:txBody>
      </p:sp>
      <p:sp>
        <p:nvSpPr>
          <p:cNvPr id="4" name="Footer Placeholder 3">
            <a:extLst>
              <a:ext uri="{FF2B5EF4-FFF2-40B4-BE49-F238E27FC236}">
                <a16:creationId xmlns:a16="http://schemas.microsoft.com/office/drawing/2014/main" id="{38701D8F-2388-337D-D9E3-40096B62A58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A0F3D83-F905-2A74-D2B7-FFCC0D978BD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71924D-FBBB-2545-AA2C-4442CF387AF7}"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81D8172-0CF5-1F77-3BA7-D0C939B96723}"/>
              </a:ext>
            </a:extLst>
          </p:cNvPr>
          <p:cNvSpPr>
            <a:spLocks noGrp="1"/>
          </p:cNvSpPr>
          <p:nvPr>
            <p:ph type="title"/>
          </p:nvPr>
        </p:nvSpPr>
        <p:spPr/>
        <p:txBody>
          <a:bodyPr/>
          <a:lstStyle/>
          <a:p>
            <a:r>
              <a:rPr lang="en-US" altLang="zh-CN">
                <a:ea typeface="宋体" panose="02010600030101010101" pitchFamily="2" charset="-122"/>
              </a:rPr>
              <a:t>Program: Computing Averages</a:t>
            </a:r>
          </a:p>
        </p:txBody>
      </p:sp>
      <p:sp>
        <p:nvSpPr>
          <p:cNvPr id="16387" name="Content Placeholder 2">
            <a:extLst>
              <a:ext uri="{FF2B5EF4-FFF2-40B4-BE49-F238E27FC236}">
                <a16:creationId xmlns:a16="http://schemas.microsoft.com/office/drawing/2014/main" id="{921B00EE-DE9B-7E48-8C58-3BF0CF7C5043}"/>
              </a:ext>
            </a:extLst>
          </p:cNvPr>
          <p:cNvSpPr>
            <a:spLocks noGrp="1"/>
          </p:cNvSpPr>
          <p:nvPr>
            <p:ph idx="1"/>
          </p:nvPr>
        </p:nvSpPr>
        <p:spPr/>
        <p:txBody>
          <a:bodyPr/>
          <a:lstStyle/>
          <a:p>
            <a:r>
              <a:rPr lang="en-US" altLang="zh-CN">
                <a:ea typeface="宋体" panose="02010600030101010101" pitchFamily="2" charset="-122"/>
              </a:rPr>
              <a:t>A function named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that computes the average of two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values: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double average(double a, double b)</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(a + b) / 2;</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r>
              <a:rPr lang="en-US" altLang="zh-CN">
                <a:ea typeface="宋体" panose="02010600030101010101" pitchFamily="2" charset="-122"/>
              </a:rPr>
              <a:t>The word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at the beginning is the </a:t>
            </a:r>
            <a:r>
              <a:rPr lang="en-US" altLang="zh-CN" b="1" i="1">
                <a:ea typeface="宋体" panose="02010600030101010101" pitchFamily="2" charset="-122"/>
              </a:rPr>
              <a:t>return type</a:t>
            </a:r>
            <a:r>
              <a:rPr lang="en-US" altLang="zh-CN">
                <a:ea typeface="宋体" panose="02010600030101010101" pitchFamily="2" charset="-122"/>
              </a:rPr>
              <a:t> of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a:t>
            </a:r>
          </a:p>
          <a:p>
            <a:r>
              <a:rPr lang="en-US" altLang="zh-CN">
                <a:ea typeface="宋体" panose="02010600030101010101" pitchFamily="2" charset="-122"/>
              </a:rPr>
              <a:t>The identifiers </a:t>
            </a:r>
            <a:r>
              <a:rPr lang="en-US" altLang="zh-CN">
                <a:latin typeface="Courier New" panose="02070309020205020404" pitchFamily="49" charset="0"/>
                <a:ea typeface="宋体" panose="02010600030101010101" pitchFamily="2" charset="-122"/>
                <a:cs typeface="Courier New" panose="02070309020205020404" pitchFamily="49" charset="0"/>
              </a:rPr>
              <a:t>a</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b</a:t>
            </a:r>
            <a:r>
              <a:rPr lang="en-US" altLang="zh-CN">
                <a:ea typeface="宋体" panose="02010600030101010101" pitchFamily="2" charset="-122"/>
              </a:rPr>
              <a:t> (the function’s </a:t>
            </a:r>
            <a:r>
              <a:rPr lang="en-US" altLang="zh-CN" b="1" i="1">
                <a:ea typeface="宋体" panose="02010600030101010101" pitchFamily="2" charset="-122"/>
              </a:rPr>
              <a:t>parameters</a:t>
            </a:r>
            <a:r>
              <a:rPr lang="en-US" altLang="zh-CN">
                <a:ea typeface="宋体" panose="02010600030101010101" pitchFamily="2" charset="-122"/>
              </a:rPr>
              <a:t>) represent the numbers that will be supplied when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is called.</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34A4D7BA-D3B4-ACFB-E33E-760A8DF0EBA7}"/>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3E168B74-8C95-3ABB-5DFB-3132E1B0237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E41B03-A655-8446-8CC2-791E44A8469C}"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F4C185AD-43BC-9A30-611C-AC7F39C474BA}"/>
              </a:ext>
            </a:extLst>
          </p:cNvPr>
          <p:cNvSpPr>
            <a:spLocks noGrp="1"/>
          </p:cNvSpPr>
          <p:nvPr>
            <p:ph type="title"/>
          </p:nvPr>
        </p:nvSpPr>
        <p:spPr/>
        <p:txBody>
          <a:bodyPr/>
          <a:lstStyle/>
          <a:p>
            <a:r>
              <a:rPr lang="en-US" altLang="zh-CN">
                <a:ea typeface="宋体" panose="02010600030101010101" pitchFamily="2" charset="-122"/>
              </a:rPr>
              <a:t>Arguments</a:t>
            </a:r>
          </a:p>
        </p:txBody>
      </p:sp>
      <p:sp>
        <p:nvSpPr>
          <p:cNvPr id="53251" name="Content Placeholder 2">
            <a:extLst>
              <a:ext uri="{FF2B5EF4-FFF2-40B4-BE49-F238E27FC236}">
                <a16:creationId xmlns:a16="http://schemas.microsoft.com/office/drawing/2014/main" id="{B0C78135-61DF-CE77-A701-F7263DEBC311}"/>
              </a:ext>
            </a:extLst>
          </p:cNvPr>
          <p:cNvSpPr>
            <a:spLocks noGrp="1"/>
          </p:cNvSpPr>
          <p:nvPr>
            <p:ph idx="1"/>
          </p:nvPr>
        </p:nvSpPr>
        <p:spPr/>
        <p:txBody>
          <a:bodyPr/>
          <a:lstStyle/>
          <a:p>
            <a:r>
              <a:rPr lang="en-US" altLang="zh-CN">
                <a:ea typeface="宋体" panose="02010600030101010101" pitchFamily="2" charset="-122"/>
              </a:rPr>
              <a:t>Consider the following function, which raises a number </a:t>
            </a:r>
            <a:r>
              <a:rPr lang="en-US" altLang="zh-CN">
                <a:latin typeface="Courier New" panose="02070309020205020404" pitchFamily="49" charset="0"/>
                <a:ea typeface="宋体" panose="02010600030101010101" pitchFamily="2" charset="-122"/>
                <a:cs typeface="Courier New" panose="02070309020205020404" pitchFamily="49" charset="0"/>
              </a:rPr>
              <a:t>x</a:t>
            </a:r>
            <a:r>
              <a:rPr lang="en-US" altLang="zh-CN">
                <a:ea typeface="宋体" panose="02010600030101010101" pitchFamily="2" charset="-122"/>
              </a:rPr>
              <a:t> to a power </a:t>
            </a:r>
            <a:r>
              <a:rPr lang="en-US" altLang="zh-CN">
                <a:latin typeface="Courier New" panose="02070309020205020404" pitchFamily="49" charset="0"/>
                <a:ea typeface="宋体" panose="02010600030101010101" pitchFamily="2" charset="-122"/>
                <a:cs typeface="Courier New" panose="02070309020205020404" pitchFamily="49" charset="0"/>
              </a:rPr>
              <a:t>n</a:t>
            </a:r>
            <a:r>
              <a:rPr lang="en-US" altLang="zh-CN">
                <a:ea typeface="宋体" panose="02010600030101010101" pitchFamily="2" charset="-122"/>
              </a:rPr>
              <a: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power(int x, int n)</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i, result = 1;</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for (i = 1; i &lt;= n; i++)</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result = result * x;</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result;</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0124FA57-4999-C186-47DF-4A4558B9DB8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F19219D-9C54-84E7-6845-394E1C629C3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EBD013-17E4-B64A-BBD6-018025FC39A6}"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791130CF-CC3C-2770-9C4D-7FCD20C79906}"/>
              </a:ext>
            </a:extLst>
          </p:cNvPr>
          <p:cNvSpPr>
            <a:spLocks noGrp="1"/>
          </p:cNvSpPr>
          <p:nvPr>
            <p:ph type="title"/>
          </p:nvPr>
        </p:nvSpPr>
        <p:spPr/>
        <p:txBody>
          <a:bodyPr/>
          <a:lstStyle/>
          <a:p>
            <a:r>
              <a:rPr lang="en-US" altLang="zh-CN">
                <a:ea typeface="宋体" panose="02010600030101010101" pitchFamily="2" charset="-122"/>
              </a:rPr>
              <a:t>Arguments</a:t>
            </a:r>
          </a:p>
        </p:txBody>
      </p:sp>
      <p:sp>
        <p:nvSpPr>
          <p:cNvPr id="54275" name="Content Placeholder 2">
            <a:extLst>
              <a:ext uri="{FF2B5EF4-FFF2-40B4-BE49-F238E27FC236}">
                <a16:creationId xmlns:a16="http://schemas.microsoft.com/office/drawing/2014/main" id="{C710DB84-D04D-BA6B-AC46-B331E61CAB96}"/>
              </a:ext>
            </a:extLst>
          </p:cNvPr>
          <p:cNvSpPr>
            <a:spLocks noGrp="1"/>
          </p:cNvSpPr>
          <p:nvPr>
            <p:ph idx="1"/>
          </p:nvPr>
        </p:nvSpPr>
        <p:spPr/>
        <p:txBody>
          <a:bodyPr/>
          <a:lstStyle/>
          <a:p>
            <a:r>
              <a:rPr lang="en-US" altLang="zh-CN">
                <a:ea typeface="宋体" panose="02010600030101010101" pitchFamily="2" charset="-122"/>
              </a:rPr>
              <a:t>Since </a:t>
            </a:r>
            <a:r>
              <a:rPr lang="en-US" altLang="zh-CN">
                <a:latin typeface="Courier New" panose="02070309020205020404" pitchFamily="49" charset="0"/>
                <a:ea typeface="宋体" panose="02010600030101010101" pitchFamily="2" charset="-122"/>
                <a:cs typeface="Courier New" panose="02070309020205020404" pitchFamily="49" charset="0"/>
              </a:rPr>
              <a:t>n</a:t>
            </a:r>
            <a:r>
              <a:rPr lang="en-US" altLang="zh-CN">
                <a:ea typeface="宋体" panose="02010600030101010101" pitchFamily="2" charset="-122"/>
              </a:rPr>
              <a:t> is a </a:t>
            </a:r>
            <a:r>
              <a:rPr lang="en-US" altLang="zh-CN" i="1">
                <a:ea typeface="宋体" panose="02010600030101010101" pitchFamily="2" charset="-122"/>
              </a:rPr>
              <a:t>copy</a:t>
            </a:r>
            <a:r>
              <a:rPr lang="en-US" altLang="zh-CN">
                <a:ea typeface="宋体" panose="02010600030101010101" pitchFamily="2" charset="-122"/>
              </a:rPr>
              <a:t> of the original exponent, the function can safely modify it, removing the need for </a:t>
            </a:r>
            <a:r>
              <a:rPr lang="en-US" altLang="zh-CN">
                <a:latin typeface="Courier New" panose="02070309020205020404" pitchFamily="49" charset="0"/>
                <a:ea typeface="宋体" panose="02010600030101010101" pitchFamily="2" charset="-122"/>
                <a:cs typeface="Courier New" panose="02070309020205020404" pitchFamily="49" charset="0"/>
              </a:rPr>
              <a:t>i</a:t>
            </a:r>
            <a:r>
              <a:rPr lang="en-US" altLang="zh-CN">
                <a:ea typeface="宋体" panose="02010600030101010101" pitchFamily="2" charset="-122"/>
              </a:rPr>
              <a: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power(int x, int n)</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result = 1;</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while (n-- &gt; 0)</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result = result * x;</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result;</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1802689B-674A-A390-DA1B-DA6207C93DD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907B026-D189-E921-924E-CF193848D64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15A9D8-8684-0941-A1FC-1418EDB1E4CE}"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C5A93900-0F72-F30C-EB5B-6B3628F9CC01}"/>
              </a:ext>
            </a:extLst>
          </p:cNvPr>
          <p:cNvSpPr>
            <a:spLocks noGrp="1"/>
          </p:cNvSpPr>
          <p:nvPr>
            <p:ph type="title"/>
          </p:nvPr>
        </p:nvSpPr>
        <p:spPr/>
        <p:txBody>
          <a:bodyPr/>
          <a:lstStyle/>
          <a:p>
            <a:r>
              <a:rPr lang="en-US" altLang="zh-CN">
                <a:ea typeface="宋体" panose="02010600030101010101" pitchFamily="2" charset="-122"/>
              </a:rPr>
              <a:t>Arguments</a:t>
            </a:r>
          </a:p>
        </p:txBody>
      </p:sp>
      <p:sp>
        <p:nvSpPr>
          <p:cNvPr id="55299" name="Content Placeholder 2">
            <a:extLst>
              <a:ext uri="{FF2B5EF4-FFF2-40B4-BE49-F238E27FC236}">
                <a16:creationId xmlns:a16="http://schemas.microsoft.com/office/drawing/2014/main" id="{B8228840-FE31-5BDD-51F2-DA1E915DEEE9}"/>
              </a:ext>
            </a:extLst>
          </p:cNvPr>
          <p:cNvSpPr>
            <a:spLocks noGrp="1"/>
          </p:cNvSpPr>
          <p:nvPr>
            <p:ph idx="1"/>
          </p:nvPr>
        </p:nvSpPr>
        <p:spPr>
          <a:xfrm>
            <a:off x="685800" y="1524000"/>
            <a:ext cx="7848600" cy="4800600"/>
          </a:xfrm>
        </p:spPr>
        <p:txBody>
          <a:bodyPr/>
          <a:lstStyle/>
          <a:p>
            <a:r>
              <a:rPr lang="en-US" altLang="zh-CN" sz="2500">
                <a:ea typeface="宋体" panose="02010600030101010101" pitchFamily="2" charset="-122"/>
              </a:rPr>
              <a:t>C’s requirement that arguments be passed by value makes it difficult to write certain kinds of functions.</a:t>
            </a:r>
          </a:p>
          <a:p>
            <a:r>
              <a:rPr lang="en-US" altLang="zh-CN" sz="2500">
                <a:ea typeface="宋体" panose="02010600030101010101" pitchFamily="2" charset="-122"/>
              </a:rPr>
              <a:t>Suppose that we need a function that will decompose a </a:t>
            </a:r>
            <a:r>
              <a:rPr lang="en-US" altLang="zh-CN" sz="2500">
                <a:latin typeface="Courier New" panose="02070309020205020404" pitchFamily="49" charset="0"/>
                <a:ea typeface="宋体" panose="02010600030101010101" pitchFamily="2" charset="-122"/>
                <a:cs typeface="Courier New" panose="02070309020205020404" pitchFamily="49" charset="0"/>
              </a:rPr>
              <a:t>double</a:t>
            </a:r>
            <a:r>
              <a:rPr lang="en-US" altLang="zh-CN" sz="2500">
                <a:ea typeface="宋体" panose="02010600030101010101" pitchFamily="2" charset="-122"/>
              </a:rPr>
              <a:t> value into an integer part and a fractional part.</a:t>
            </a:r>
          </a:p>
          <a:p>
            <a:r>
              <a:rPr lang="en-US" altLang="zh-CN" sz="2500">
                <a:ea typeface="宋体" panose="02010600030101010101" pitchFamily="2" charset="-122"/>
              </a:rPr>
              <a:t>Since a function can’t </a:t>
            </a:r>
            <a:r>
              <a:rPr lang="en-US" altLang="zh-CN" sz="2500" i="1">
                <a:ea typeface="宋体" panose="02010600030101010101" pitchFamily="2" charset="-122"/>
              </a:rPr>
              <a:t>return</a:t>
            </a:r>
            <a:r>
              <a:rPr lang="en-US" altLang="zh-CN" sz="2500">
                <a:ea typeface="宋体" panose="02010600030101010101" pitchFamily="2" charset="-122"/>
              </a:rPr>
              <a:t> two numbers, we might try passing a pair of variables to the function and having it modify them:</a:t>
            </a:r>
          </a:p>
          <a:p>
            <a:pPr>
              <a:lnSpc>
                <a:spcPct val="80000"/>
              </a:lnSpc>
              <a:spcBef>
                <a:spcPts val="10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void decompose(double x, long int_part,</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double frac_part)</a:t>
            </a:r>
          </a:p>
          <a:p>
            <a:pPr>
              <a:lnSpc>
                <a:spcPct val="8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int_part = (long) x;</a:t>
            </a:r>
          </a:p>
          <a:p>
            <a:pPr>
              <a:lnSpc>
                <a:spcPct val="80000"/>
              </a:lnSpc>
              <a:spcBef>
                <a:spcPts val="3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frac_part = x - int_part;</a:t>
            </a:r>
          </a:p>
          <a:p>
            <a:pPr>
              <a:lnSpc>
                <a:spcPct val="80000"/>
              </a:lnSpc>
              <a:spcBef>
                <a:spcPts val="3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B3A78810-5CC9-6260-39CF-87C79D73DCF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03507B5-A0A8-A625-C51A-20C879D5DA7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FB09A4-F07B-2141-99DC-826225FD54E3}"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856D43ED-8E4C-8DC7-C1CA-28D75C4BEB83}"/>
              </a:ext>
            </a:extLst>
          </p:cNvPr>
          <p:cNvSpPr>
            <a:spLocks noGrp="1"/>
          </p:cNvSpPr>
          <p:nvPr>
            <p:ph type="title"/>
          </p:nvPr>
        </p:nvSpPr>
        <p:spPr/>
        <p:txBody>
          <a:bodyPr/>
          <a:lstStyle/>
          <a:p>
            <a:r>
              <a:rPr lang="en-US" altLang="zh-CN">
                <a:ea typeface="宋体" panose="02010600030101010101" pitchFamily="2" charset="-122"/>
              </a:rPr>
              <a:t>Arguments</a:t>
            </a:r>
          </a:p>
        </p:txBody>
      </p:sp>
      <p:sp>
        <p:nvSpPr>
          <p:cNvPr id="56323" name="Content Placeholder 2">
            <a:extLst>
              <a:ext uri="{FF2B5EF4-FFF2-40B4-BE49-F238E27FC236}">
                <a16:creationId xmlns:a16="http://schemas.microsoft.com/office/drawing/2014/main" id="{B63B296C-848E-2697-A4E1-28AD080E2468}"/>
              </a:ext>
            </a:extLst>
          </p:cNvPr>
          <p:cNvSpPr>
            <a:spLocks noGrp="1"/>
          </p:cNvSpPr>
          <p:nvPr>
            <p:ph idx="1"/>
          </p:nvPr>
        </p:nvSpPr>
        <p:spPr/>
        <p:txBody>
          <a:bodyPr/>
          <a:lstStyle/>
          <a:p>
            <a:r>
              <a:rPr lang="en-US" altLang="zh-CN">
                <a:ea typeface="宋体" panose="02010600030101010101" pitchFamily="2" charset="-122"/>
              </a:rPr>
              <a:t>A call of the function:</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decompose(3.14159, i, d);</a:t>
            </a:r>
          </a:p>
          <a:p>
            <a:r>
              <a:rPr lang="en-US" altLang="zh-CN">
                <a:ea typeface="宋体" panose="02010600030101010101" pitchFamily="2" charset="-122"/>
                <a:cs typeface="Courier New" panose="02070309020205020404" pitchFamily="49" charset="0"/>
              </a:rPr>
              <a:t>Unfortunately, </a:t>
            </a:r>
            <a:r>
              <a:rPr lang="en-US" altLang="zh-CN">
                <a:latin typeface="Courier New" panose="02070309020205020404" pitchFamily="49" charset="0"/>
                <a:ea typeface="宋体" panose="02010600030101010101" pitchFamily="2" charset="-122"/>
                <a:cs typeface="Courier New" panose="02070309020205020404" pitchFamily="49" charset="0"/>
              </a:rPr>
              <a:t>i</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d</a:t>
            </a:r>
            <a:r>
              <a:rPr lang="en-US" altLang="zh-CN">
                <a:ea typeface="宋体" panose="02010600030101010101" pitchFamily="2" charset="-122"/>
              </a:rPr>
              <a:t> won’t be affected by the assignments to </a:t>
            </a:r>
            <a:r>
              <a:rPr lang="en-US" altLang="zh-CN">
                <a:latin typeface="Courier New" panose="02070309020205020404" pitchFamily="49" charset="0"/>
                <a:ea typeface="宋体" panose="02010600030101010101" pitchFamily="2" charset="-122"/>
                <a:cs typeface="Courier New" panose="02070309020205020404" pitchFamily="49" charset="0"/>
              </a:rPr>
              <a:t>int_part</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frac_part</a:t>
            </a:r>
            <a:r>
              <a:rPr lang="en-US" altLang="zh-CN">
                <a:ea typeface="宋体" panose="02010600030101010101" pitchFamily="2" charset="-122"/>
              </a:rPr>
              <a:t>.</a:t>
            </a:r>
          </a:p>
          <a:p>
            <a:r>
              <a:rPr lang="en-US" altLang="zh-CN">
                <a:ea typeface="宋体" panose="02010600030101010101" pitchFamily="2" charset="-122"/>
              </a:rPr>
              <a:t>Chapter 11 shows how to make </a:t>
            </a:r>
            <a:r>
              <a:rPr lang="en-US" altLang="zh-CN">
                <a:latin typeface="Courier New" panose="02070309020205020404" pitchFamily="49" charset="0"/>
                <a:ea typeface="宋体" panose="02010600030101010101" pitchFamily="2" charset="-122"/>
                <a:cs typeface="Courier New" panose="02070309020205020404" pitchFamily="49" charset="0"/>
              </a:rPr>
              <a:t>decompose</a:t>
            </a:r>
            <a:r>
              <a:rPr lang="en-US" altLang="zh-CN">
                <a:ea typeface="宋体" panose="02010600030101010101" pitchFamily="2" charset="-122"/>
              </a:rPr>
              <a:t> work correctly.</a:t>
            </a:r>
          </a:p>
        </p:txBody>
      </p:sp>
      <p:sp>
        <p:nvSpPr>
          <p:cNvPr id="4" name="Footer Placeholder 3">
            <a:extLst>
              <a:ext uri="{FF2B5EF4-FFF2-40B4-BE49-F238E27FC236}">
                <a16:creationId xmlns:a16="http://schemas.microsoft.com/office/drawing/2014/main" id="{0444C0DC-2E86-E42B-AEE5-FACB97830F9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7D91A59-AAB6-B4C6-32CE-C7D08F96DE9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AFAFFE-4F43-3D40-9DE1-C0732708A5A2}"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10215664-5B84-78E2-A535-1E61B9C9617C}"/>
              </a:ext>
            </a:extLst>
          </p:cNvPr>
          <p:cNvSpPr>
            <a:spLocks noGrp="1"/>
          </p:cNvSpPr>
          <p:nvPr>
            <p:ph type="title"/>
          </p:nvPr>
        </p:nvSpPr>
        <p:spPr/>
        <p:txBody>
          <a:bodyPr/>
          <a:lstStyle/>
          <a:p>
            <a:r>
              <a:rPr lang="en-US" altLang="zh-CN">
                <a:ea typeface="宋体" panose="02010600030101010101" pitchFamily="2" charset="-122"/>
              </a:rPr>
              <a:t>Argument Conversions</a:t>
            </a:r>
          </a:p>
        </p:txBody>
      </p:sp>
      <p:sp>
        <p:nvSpPr>
          <p:cNvPr id="57347" name="Content Placeholder 2">
            <a:extLst>
              <a:ext uri="{FF2B5EF4-FFF2-40B4-BE49-F238E27FC236}">
                <a16:creationId xmlns:a16="http://schemas.microsoft.com/office/drawing/2014/main" id="{25AEC60D-7AD1-61A7-2CE3-B10A1BE49099}"/>
              </a:ext>
            </a:extLst>
          </p:cNvPr>
          <p:cNvSpPr>
            <a:spLocks noGrp="1"/>
          </p:cNvSpPr>
          <p:nvPr>
            <p:ph idx="1"/>
          </p:nvPr>
        </p:nvSpPr>
        <p:spPr/>
        <p:txBody>
          <a:bodyPr/>
          <a:lstStyle/>
          <a:p>
            <a:r>
              <a:rPr lang="en-US" altLang="zh-CN">
                <a:ea typeface="宋体" panose="02010600030101010101" pitchFamily="2" charset="-122"/>
              </a:rPr>
              <a:t>C allows function calls in which the types of the arguments don’t match the types of the parameters.</a:t>
            </a:r>
          </a:p>
          <a:p>
            <a:r>
              <a:rPr lang="en-US" altLang="zh-CN">
                <a:ea typeface="宋体" panose="02010600030101010101" pitchFamily="2" charset="-122"/>
              </a:rPr>
              <a:t>The rules governing how the arguments are converted depend on whether or not the compiler has seen a prototype for the function (or the function’s full definition) prior to the call.</a:t>
            </a:r>
          </a:p>
        </p:txBody>
      </p:sp>
      <p:sp>
        <p:nvSpPr>
          <p:cNvPr id="4" name="Footer Placeholder 3">
            <a:extLst>
              <a:ext uri="{FF2B5EF4-FFF2-40B4-BE49-F238E27FC236}">
                <a16:creationId xmlns:a16="http://schemas.microsoft.com/office/drawing/2014/main" id="{E4A8EA28-323A-AD54-7D1E-FC60AEB18E7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466074B-19CC-17F1-F2DC-3A9CB5509D9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31D6AF-612F-084D-8A89-71BCC692D2B9}"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2EA2A153-0BB7-8C41-24D2-3135F650EBA6}"/>
              </a:ext>
            </a:extLst>
          </p:cNvPr>
          <p:cNvSpPr>
            <a:spLocks noGrp="1"/>
          </p:cNvSpPr>
          <p:nvPr>
            <p:ph type="title"/>
          </p:nvPr>
        </p:nvSpPr>
        <p:spPr/>
        <p:txBody>
          <a:bodyPr/>
          <a:lstStyle/>
          <a:p>
            <a:r>
              <a:rPr lang="en-US" altLang="zh-CN">
                <a:ea typeface="宋体" panose="02010600030101010101" pitchFamily="2" charset="-122"/>
              </a:rPr>
              <a:t>Argument Conversions</a:t>
            </a:r>
          </a:p>
        </p:txBody>
      </p:sp>
      <p:sp>
        <p:nvSpPr>
          <p:cNvPr id="58371" name="Content Placeholder 2">
            <a:extLst>
              <a:ext uri="{FF2B5EF4-FFF2-40B4-BE49-F238E27FC236}">
                <a16:creationId xmlns:a16="http://schemas.microsoft.com/office/drawing/2014/main" id="{8E52217C-DB17-F2DE-26AD-8BFD1A8A971C}"/>
              </a:ext>
            </a:extLst>
          </p:cNvPr>
          <p:cNvSpPr>
            <a:spLocks noGrp="1"/>
          </p:cNvSpPr>
          <p:nvPr>
            <p:ph idx="1"/>
          </p:nvPr>
        </p:nvSpPr>
        <p:spPr/>
        <p:txBody>
          <a:bodyPr/>
          <a:lstStyle/>
          <a:p>
            <a:r>
              <a:rPr lang="en-US" altLang="zh-CN" b="1" i="1">
                <a:ea typeface="宋体" panose="02010600030101010101" pitchFamily="2" charset="-122"/>
              </a:rPr>
              <a:t>The compiler has encountered a prototype prior to the call.</a:t>
            </a:r>
          </a:p>
          <a:p>
            <a:r>
              <a:rPr lang="en-US" altLang="zh-CN">
                <a:ea typeface="宋体" panose="02010600030101010101" pitchFamily="2" charset="-122"/>
              </a:rPr>
              <a:t>The value of each argument is implicitly converted to the type of the corresponding parameter as if by assignment.</a:t>
            </a:r>
          </a:p>
          <a:p>
            <a:r>
              <a:rPr lang="en-US" altLang="zh-CN">
                <a:ea typeface="宋体" panose="02010600030101010101" pitchFamily="2" charset="-122"/>
              </a:rPr>
              <a:t>Example: If an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argument is passed to a function that was expecting a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the argument is converted to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automatically.</a:t>
            </a:r>
          </a:p>
        </p:txBody>
      </p:sp>
      <p:sp>
        <p:nvSpPr>
          <p:cNvPr id="4" name="Footer Placeholder 3">
            <a:extLst>
              <a:ext uri="{FF2B5EF4-FFF2-40B4-BE49-F238E27FC236}">
                <a16:creationId xmlns:a16="http://schemas.microsoft.com/office/drawing/2014/main" id="{23877EF2-0FF8-370C-054A-DFDFD706719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D7D859C-AB82-4AA8-743A-96FC6272FD3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64501C-4316-F746-AD39-B989AA55C1DA}"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CE1BC6CD-2354-73B8-7983-BF87B6737867}"/>
              </a:ext>
            </a:extLst>
          </p:cNvPr>
          <p:cNvSpPr>
            <a:spLocks noGrp="1"/>
          </p:cNvSpPr>
          <p:nvPr>
            <p:ph type="title"/>
          </p:nvPr>
        </p:nvSpPr>
        <p:spPr/>
        <p:txBody>
          <a:bodyPr/>
          <a:lstStyle/>
          <a:p>
            <a:r>
              <a:rPr lang="en-US" altLang="zh-CN">
                <a:ea typeface="宋体" panose="02010600030101010101" pitchFamily="2" charset="-122"/>
              </a:rPr>
              <a:t>Argument Conversions</a:t>
            </a:r>
          </a:p>
        </p:txBody>
      </p:sp>
      <p:sp>
        <p:nvSpPr>
          <p:cNvPr id="3" name="Content Placeholder 2">
            <a:extLst>
              <a:ext uri="{FF2B5EF4-FFF2-40B4-BE49-F238E27FC236}">
                <a16:creationId xmlns:a16="http://schemas.microsoft.com/office/drawing/2014/main" id="{E5DBBEA0-E266-0962-5910-C88D5B3D8831}"/>
              </a:ext>
            </a:extLst>
          </p:cNvPr>
          <p:cNvSpPr>
            <a:spLocks noGrp="1"/>
          </p:cNvSpPr>
          <p:nvPr>
            <p:ph idx="1"/>
          </p:nvPr>
        </p:nvSpPr>
        <p:spPr/>
        <p:txBody>
          <a:bodyPr/>
          <a:lstStyle/>
          <a:p>
            <a:pPr>
              <a:defRPr/>
            </a:pPr>
            <a:r>
              <a:rPr lang="en-US" b="1" i="1" dirty="0"/>
              <a:t>The compiler has not encountered a prototype prior to the call.</a:t>
            </a:r>
          </a:p>
          <a:p>
            <a:pPr>
              <a:defRPr/>
            </a:pPr>
            <a:r>
              <a:rPr lang="en-US" dirty="0"/>
              <a:t>The compiler performs the </a:t>
            </a:r>
            <a:r>
              <a:rPr lang="en-US" b="1" i="1" dirty="0"/>
              <a:t>default argument promotions:</a:t>
            </a:r>
          </a:p>
          <a:p>
            <a:pPr lvl="1">
              <a:defRPr/>
            </a:pPr>
            <a:r>
              <a:rPr lang="en-US" dirty="0">
                <a:latin typeface="Courier New" pitchFamily="49" charset="0"/>
                <a:ea typeface="+mn-ea"/>
                <a:cs typeface="Courier New" pitchFamily="49" charset="0"/>
              </a:rPr>
              <a:t>float</a:t>
            </a:r>
            <a:r>
              <a:rPr lang="en-US" dirty="0">
                <a:ea typeface="+mn-ea"/>
                <a:cs typeface="+mn-cs"/>
              </a:rPr>
              <a:t> arguments are converted to </a:t>
            </a:r>
            <a:r>
              <a:rPr lang="en-US" dirty="0">
                <a:latin typeface="Courier New" pitchFamily="49" charset="0"/>
                <a:ea typeface="+mn-ea"/>
                <a:cs typeface="Courier New" pitchFamily="49" charset="0"/>
              </a:rPr>
              <a:t>double</a:t>
            </a:r>
            <a:r>
              <a:rPr lang="en-US" dirty="0">
                <a:ea typeface="+mn-ea"/>
                <a:cs typeface="+mn-cs"/>
              </a:rPr>
              <a:t>.</a:t>
            </a:r>
          </a:p>
          <a:p>
            <a:pPr lvl="1">
              <a:defRPr/>
            </a:pPr>
            <a:r>
              <a:rPr lang="en-US" dirty="0">
                <a:ea typeface="+mn-ea"/>
                <a:cs typeface="+mn-cs"/>
              </a:rPr>
              <a:t>The integral promotions are performed, causing </a:t>
            </a:r>
            <a:r>
              <a:rPr lang="en-US" dirty="0">
                <a:latin typeface="Courier New" pitchFamily="49" charset="0"/>
                <a:ea typeface="+mn-ea"/>
                <a:cs typeface="Courier New" pitchFamily="49" charset="0"/>
              </a:rPr>
              <a:t>char</a:t>
            </a:r>
            <a:r>
              <a:rPr lang="en-US" dirty="0">
                <a:ea typeface="+mn-ea"/>
                <a:cs typeface="+mn-cs"/>
              </a:rPr>
              <a:t> and </a:t>
            </a:r>
            <a:r>
              <a:rPr lang="en-US" dirty="0">
                <a:latin typeface="Courier New" pitchFamily="49" charset="0"/>
                <a:ea typeface="+mn-ea"/>
                <a:cs typeface="Courier New" pitchFamily="49" charset="0"/>
              </a:rPr>
              <a:t>short</a:t>
            </a:r>
            <a:r>
              <a:rPr lang="en-US" dirty="0">
                <a:ea typeface="+mn-ea"/>
                <a:cs typeface="+mn-cs"/>
              </a:rPr>
              <a:t> arguments to be converted to </a:t>
            </a:r>
            <a:r>
              <a:rPr lang="en-US" dirty="0">
                <a:latin typeface="Courier New" pitchFamily="49" charset="0"/>
                <a:ea typeface="+mn-ea"/>
                <a:cs typeface="Courier New" pitchFamily="49" charset="0"/>
              </a:rPr>
              <a:t>int</a:t>
            </a:r>
            <a:r>
              <a:rPr lang="en-US" dirty="0">
                <a:ea typeface="+mn-ea"/>
                <a:cs typeface="+mn-cs"/>
              </a:rPr>
              <a:t>. (In C99, the integer promotions are performed.)</a:t>
            </a:r>
            <a:endParaRPr lang="en-US" dirty="0"/>
          </a:p>
        </p:txBody>
      </p:sp>
      <p:sp>
        <p:nvSpPr>
          <p:cNvPr id="4" name="Footer Placeholder 3">
            <a:extLst>
              <a:ext uri="{FF2B5EF4-FFF2-40B4-BE49-F238E27FC236}">
                <a16:creationId xmlns:a16="http://schemas.microsoft.com/office/drawing/2014/main" id="{38FE14AE-2144-D965-4B7C-697EB5A5EC0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A2704E5-C01C-780D-DA2B-FEEA10C7848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80E88F-7BB6-4A49-80EB-E2F43804B306}"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6FB1E5E-62EF-68CC-A009-DEC39923D87B}"/>
              </a:ext>
            </a:extLst>
          </p:cNvPr>
          <p:cNvSpPr>
            <a:spLocks noGrp="1"/>
          </p:cNvSpPr>
          <p:nvPr>
            <p:ph type="title"/>
          </p:nvPr>
        </p:nvSpPr>
        <p:spPr/>
        <p:txBody>
          <a:bodyPr/>
          <a:lstStyle/>
          <a:p>
            <a:r>
              <a:rPr lang="en-US" altLang="zh-CN">
                <a:ea typeface="宋体" panose="02010600030101010101" pitchFamily="2" charset="-122"/>
              </a:rPr>
              <a:t>Argument Conversions</a:t>
            </a:r>
          </a:p>
        </p:txBody>
      </p:sp>
      <p:sp>
        <p:nvSpPr>
          <p:cNvPr id="60419" name="Content Placeholder 2">
            <a:extLst>
              <a:ext uri="{FF2B5EF4-FFF2-40B4-BE49-F238E27FC236}">
                <a16:creationId xmlns:a16="http://schemas.microsoft.com/office/drawing/2014/main" id="{676DF11E-6BB4-91EB-ABE0-7A2E84EA44DC}"/>
              </a:ext>
            </a:extLst>
          </p:cNvPr>
          <p:cNvSpPr>
            <a:spLocks noGrp="1"/>
          </p:cNvSpPr>
          <p:nvPr>
            <p:ph idx="1"/>
          </p:nvPr>
        </p:nvSpPr>
        <p:spPr/>
        <p:txBody>
          <a:bodyPr/>
          <a:lstStyle/>
          <a:p>
            <a:r>
              <a:rPr lang="en-US" altLang="zh-CN" sz="2300">
                <a:ea typeface="宋体" panose="02010600030101010101" pitchFamily="2" charset="-122"/>
              </a:rPr>
              <a:t>Relying on the default argument promotions is dangerous.</a:t>
            </a:r>
          </a:p>
          <a:p>
            <a:r>
              <a:rPr lang="en-US" altLang="zh-CN" sz="2300">
                <a:ea typeface="宋体" panose="02010600030101010101" pitchFamily="2" charset="-122"/>
              </a:rPr>
              <a:t>Example:</a:t>
            </a:r>
          </a:p>
          <a:p>
            <a:pPr>
              <a:lnSpc>
                <a:spcPct val="80000"/>
              </a:lnSpc>
              <a:spcBef>
                <a:spcPts val="8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#include &lt;stdio.h&gt;</a:t>
            </a:r>
          </a:p>
          <a:p>
            <a:pPr>
              <a:lnSpc>
                <a:spcPct val="50000"/>
              </a:lnSpc>
              <a:spcBef>
                <a:spcPct val="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int main(void)</a:t>
            </a:r>
          </a:p>
          <a:p>
            <a:pPr>
              <a:lnSpc>
                <a:spcPct val="80000"/>
              </a:lnSpc>
              <a:spcBef>
                <a:spcPts val="3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ct val="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double x = 3.0;</a:t>
            </a:r>
          </a:p>
          <a:p>
            <a:pPr>
              <a:lnSpc>
                <a:spcPct val="80000"/>
              </a:lnSpc>
              <a:spcBef>
                <a:spcPts val="3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printf("Square: %d\n", square(x));</a:t>
            </a:r>
          </a:p>
          <a:p>
            <a:pPr>
              <a:lnSpc>
                <a:spcPct val="70000"/>
              </a:lnSpc>
              <a:spcBef>
                <a:spcPct val="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ct val="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return 0;</a:t>
            </a:r>
          </a:p>
          <a:p>
            <a:pPr>
              <a:lnSpc>
                <a:spcPct val="70000"/>
              </a:lnSpc>
              <a:spcBef>
                <a:spcPct val="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t>
            </a:r>
          </a:p>
          <a:p>
            <a:pPr>
              <a:lnSpc>
                <a:spcPct val="60000"/>
              </a:lnSpc>
              <a:spcBef>
                <a:spcPct val="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int square(int n)</a:t>
            </a:r>
          </a:p>
          <a:p>
            <a:pPr>
              <a:lnSpc>
                <a:spcPct val="80000"/>
              </a:lnSpc>
              <a:spcBef>
                <a:spcPts val="3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ct val="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return n * n;</a:t>
            </a:r>
          </a:p>
          <a:p>
            <a:pPr>
              <a:lnSpc>
                <a:spcPct val="70000"/>
              </a:lnSpc>
              <a:spcBef>
                <a:spcPct val="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t>
            </a:r>
          </a:p>
          <a:p>
            <a:r>
              <a:rPr lang="en-US" altLang="zh-CN" sz="2300">
                <a:solidFill>
                  <a:srgbClr val="000000"/>
                </a:solidFill>
                <a:ea typeface="宋体" panose="02010600030101010101" pitchFamily="2" charset="-122"/>
              </a:rPr>
              <a:t>At the time </a:t>
            </a:r>
            <a:r>
              <a:rPr lang="en-US" altLang="zh-CN" sz="2300">
                <a:solidFill>
                  <a:srgbClr val="000000"/>
                </a:solidFill>
                <a:latin typeface="Courier New" panose="02070309020205020404" pitchFamily="49" charset="0"/>
                <a:ea typeface="宋体" panose="02010600030101010101" pitchFamily="2" charset="-122"/>
                <a:cs typeface="Courier New" panose="02070309020205020404" pitchFamily="49" charset="0"/>
              </a:rPr>
              <a:t>square</a:t>
            </a:r>
            <a:r>
              <a:rPr lang="en-US" altLang="zh-CN" sz="2300">
                <a:solidFill>
                  <a:srgbClr val="000000"/>
                </a:solidFill>
                <a:ea typeface="宋体" panose="02010600030101010101" pitchFamily="2" charset="-122"/>
              </a:rPr>
              <a:t> is called, the compiler doesn’t know that it expects an argument of type </a:t>
            </a:r>
            <a:r>
              <a:rPr lang="en-US" altLang="zh-CN" sz="2300">
                <a:solidFill>
                  <a:srgbClr val="000000"/>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300">
                <a:solidFill>
                  <a:srgbClr val="000000"/>
                </a:solidFill>
                <a:ea typeface="宋体" panose="02010600030101010101" pitchFamily="2" charset="-122"/>
              </a:rPr>
              <a:t>.</a:t>
            </a:r>
          </a:p>
          <a:p>
            <a:pPr>
              <a:lnSpc>
                <a:spcPct val="80000"/>
              </a:lnSpc>
              <a:spcBef>
                <a:spcPct val="0"/>
              </a:spcBef>
              <a:buFontTx/>
              <a:buNone/>
            </a:pPr>
            <a:endParaRPr lang="en-US" altLang="zh-CN" sz="19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B5C8762C-3D66-6AE3-2B3D-647E2CBD01C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8E05C13-C830-696F-C4A5-23D8AAF1B88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95243D-3B48-9E46-ADEA-E4DAD02B3FB0}"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9A6AE68F-ADF0-77FF-CE76-CD12141E296A}"/>
              </a:ext>
            </a:extLst>
          </p:cNvPr>
          <p:cNvSpPr>
            <a:spLocks noGrp="1"/>
          </p:cNvSpPr>
          <p:nvPr>
            <p:ph type="title"/>
          </p:nvPr>
        </p:nvSpPr>
        <p:spPr/>
        <p:txBody>
          <a:bodyPr/>
          <a:lstStyle/>
          <a:p>
            <a:r>
              <a:rPr lang="en-US" altLang="zh-CN">
                <a:ea typeface="宋体" panose="02010600030101010101" pitchFamily="2" charset="-122"/>
              </a:rPr>
              <a:t>Argument Conversions</a:t>
            </a:r>
          </a:p>
        </p:txBody>
      </p:sp>
      <p:sp>
        <p:nvSpPr>
          <p:cNvPr id="61443" name="Content Placeholder 2">
            <a:extLst>
              <a:ext uri="{FF2B5EF4-FFF2-40B4-BE49-F238E27FC236}">
                <a16:creationId xmlns:a16="http://schemas.microsoft.com/office/drawing/2014/main" id="{190D5059-1C8C-00A8-2942-714A9664EC2D}"/>
              </a:ext>
            </a:extLst>
          </p:cNvPr>
          <p:cNvSpPr>
            <a:spLocks noGrp="1"/>
          </p:cNvSpPr>
          <p:nvPr>
            <p:ph idx="1"/>
          </p:nvPr>
        </p:nvSpPr>
        <p:spPr/>
        <p:txBody>
          <a:bodyPr/>
          <a:lstStyle/>
          <a:p>
            <a:r>
              <a:rPr lang="en-US" altLang="zh-CN" sz="2300">
                <a:ea typeface="宋体" panose="02010600030101010101" pitchFamily="2" charset="-122"/>
              </a:rPr>
              <a:t>Instead, the compiler performs the default argument promotions on </a:t>
            </a:r>
            <a:r>
              <a:rPr lang="en-US" altLang="zh-CN" sz="2300">
                <a:latin typeface="Courier New" panose="02070309020205020404" pitchFamily="49" charset="0"/>
                <a:ea typeface="宋体" panose="02010600030101010101" pitchFamily="2" charset="-122"/>
                <a:cs typeface="Courier New" panose="02070309020205020404" pitchFamily="49" charset="0"/>
              </a:rPr>
              <a:t>x</a:t>
            </a:r>
            <a:r>
              <a:rPr lang="en-US" altLang="zh-CN" sz="2300">
                <a:ea typeface="宋体" panose="02010600030101010101" pitchFamily="2" charset="-122"/>
              </a:rPr>
              <a:t>, with no effect.</a:t>
            </a:r>
          </a:p>
          <a:p>
            <a:r>
              <a:rPr lang="en-US" altLang="zh-CN" sz="2300">
                <a:ea typeface="宋体" panose="02010600030101010101" pitchFamily="2" charset="-122"/>
              </a:rPr>
              <a:t>Since it’s expecting an argument of type </a:t>
            </a:r>
            <a:r>
              <a:rPr lang="en-US" altLang="zh-CN" sz="2300">
                <a:latin typeface="Courier New" panose="02070309020205020404" pitchFamily="49" charset="0"/>
                <a:ea typeface="宋体" panose="02010600030101010101" pitchFamily="2" charset="-122"/>
                <a:cs typeface="Courier New" panose="02070309020205020404" pitchFamily="49" charset="0"/>
              </a:rPr>
              <a:t>int</a:t>
            </a:r>
            <a:r>
              <a:rPr lang="en-US" altLang="zh-CN" sz="2300">
                <a:ea typeface="宋体" panose="02010600030101010101" pitchFamily="2" charset="-122"/>
              </a:rPr>
              <a:t> but has been given a </a:t>
            </a:r>
            <a:r>
              <a:rPr lang="en-US" altLang="zh-CN" sz="2300">
                <a:latin typeface="Courier New" panose="02070309020205020404" pitchFamily="49" charset="0"/>
                <a:ea typeface="宋体" panose="02010600030101010101" pitchFamily="2" charset="-122"/>
                <a:cs typeface="Courier New" panose="02070309020205020404" pitchFamily="49" charset="0"/>
              </a:rPr>
              <a:t>double</a:t>
            </a:r>
            <a:r>
              <a:rPr lang="en-US" altLang="zh-CN" sz="2300">
                <a:ea typeface="宋体" panose="02010600030101010101" pitchFamily="2" charset="-122"/>
              </a:rPr>
              <a:t> value instead, the effect of calling </a:t>
            </a:r>
            <a:r>
              <a:rPr lang="en-US" altLang="zh-CN" sz="2300">
                <a:latin typeface="Courier New" panose="02070309020205020404" pitchFamily="49" charset="0"/>
                <a:ea typeface="宋体" panose="02010600030101010101" pitchFamily="2" charset="-122"/>
                <a:cs typeface="Courier New" panose="02070309020205020404" pitchFamily="49" charset="0"/>
              </a:rPr>
              <a:t>square</a:t>
            </a:r>
            <a:r>
              <a:rPr lang="en-US" altLang="zh-CN" sz="2300">
                <a:ea typeface="宋体" panose="02010600030101010101" pitchFamily="2" charset="-122"/>
              </a:rPr>
              <a:t> is undefined.</a:t>
            </a:r>
          </a:p>
          <a:p>
            <a:r>
              <a:rPr lang="en-US" altLang="zh-CN" sz="2300">
                <a:ea typeface="宋体" panose="02010600030101010101" pitchFamily="2" charset="-122"/>
              </a:rPr>
              <a:t>The problem can be fixed by casting </a:t>
            </a:r>
            <a:r>
              <a:rPr lang="en-US" altLang="zh-CN" sz="2300">
                <a:latin typeface="Courier New" panose="02070309020205020404" pitchFamily="49" charset="0"/>
                <a:ea typeface="宋体" panose="02010600030101010101" pitchFamily="2" charset="-122"/>
                <a:cs typeface="Courier New" panose="02070309020205020404" pitchFamily="49" charset="0"/>
              </a:rPr>
              <a:t>square</a:t>
            </a:r>
            <a:r>
              <a:rPr lang="en-US" altLang="zh-CN" sz="2300">
                <a:ea typeface="宋体" panose="02010600030101010101" pitchFamily="2" charset="-122"/>
              </a:rPr>
              <a:t>’s argument to the proper type:</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printf("Square: %d\n", square((int) x));</a:t>
            </a:r>
          </a:p>
          <a:p>
            <a:r>
              <a:rPr lang="en-US" altLang="zh-CN" sz="2300">
                <a:ea typeface="宋体" panose="02010600030101010101" pitchFamily="2" charset="-122"/>
              </a:rPr>
              <a:t>A much better solution is to provide a prototype for </a:t>
            </a:r>
            <a:r>
              <a:rPr lang="en-US" altLang="zh-CN" sz="2300">
                <a:latin typeface="Courier New" panose="02070309020205020404" pitchFamily="49" charset="0"/>
                <a:ea typeface="宋体" panose="02010600030101010101" pitchFamily="2" charset="-122"/>
                <a:cs typeface="Courier New" panose="02070309020205020404" pitchFamily="49" charset="0"/>
              </a:rPr>
              <a:t>square</a:t>
            </a:r>
            <a:r>
              <a:rPr lang="en-US" altLang="zh-CN" sz="2300">
                <a:ea typeface="宋体" panose="02010600030101010101" pitchFamily="2" charset="-122"/>
              </a:rPr>
              <a:t> before calling it.</a:t>
            </a:r>
          </a:p>
          <a:p>
            <a:r>
              <a:rPr lang="en-US" altLang="zh-CN" sz="2300">
                <a:ea typeface="宋体" panose="02010600030101010101" pitchFamily="2" charset="-122"/>
              </a:rPr>
              <a:t>In C99, calling </a:t>
            </a:r>
            <a:r>
              <a:rPr lang="en-US" altLang="zh-CN" sz="2300">
                <a:latin typeface="Courier New" panose="02070309020205020404" pitchFamily="49" charset="0"/>
                <a:ea typeface="宋体" panose="02010600030101010101" pitchFamily="2" charset="-122"/>
                <a:cs typeface="Courier New" panose="02070309020205020404" pitchFamily="49" charset="0"/>
              </a:rPr>
              <a:t>square</a:t>
            </a:r>
            <a:r>
              <a:rPr lang="en-US" altLang="zh-CN" sz="2300">
                <a:ea typeface="宋体" panose="02010600030101010101" pitchFamily="2" charset="-122"/>
              </a:rPr>
              <a:t> without first providing a declaration or definition of the function is an error.</a:t>
            </a:r>
          </a:p>
        </p:txBody>
      </p:sp>
      <p:sp>
        <p:nvSpPr>
          <p:cNvPr id="4" name="Footer Placeholder 3">
            <a:extLst>
              <a:ext uri="{FF2B5EF4-FFF2-40B4-BE49-F238E27FC236}">
                <a16:creationId xmlns:a16="http://schemas.microsoft.com/office/drawing/2014/main" id="{BB4BC6A6-844D-AE48-A3DA-007A736B555B}"/>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64A03AF-4C25-F5A4-9EBE-9A1D98C6369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4CA2CD-5B3F-E54B-BD18-3B4C89820278}"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EA5C9CE-9F3C-4E59-CB53-B3349396F078}"/>
              </a:ext>
            </a:extLst>
          </p:cNvPr>
          <p:cNvSpPr>
            <a:spLocks noGrp="1"/>
          </p:cNvSpPr>
          <p:nvPr>
            <p:ph type="title"/>
          </p:nvPr>
        </p:nvSpPr>
        <p:spPr/>
        <p:txBody>
          <a:bodyPr/>
          <a:lstStyle/>
          <a:p>
            <a:r>
              <a:rPr lang="en-US" altLang="zh-CN">
                <a:ea typeface="宋体" panose="02010600030101010101" pitchFamily="2" charset="-122"/>
              </a:rPr>
              <a:t>Array Arguments</a:t>
            </a:r>
          </a:p>
        </p:txBody>
      </p:sp>
      <p:sp>
        <p:nvSpPr>
          <p:cNvPr id="62467" name="Content Placeholder 2">
            <a:extLst>
              <a:ext uri="{FF2B5EF4-FFF2-40B4-BE49-F238E27FC236}">
                <a16:creationId xmlns:a16="http://schemas.microsoft.com/office/drawing/2014/main" id="{05F0AB5A-1524-B10C-3F96-DD229175AB44}"/>
              </a:ext>
            </a:extLst>
          </p:cNvPr>
          <p:cNvSpPr>
            <a:spLocks noGrp="1"/>
          </p:cNvSpPr>
          <p:nvPr>
            <p:ph idx="1"/>
          </p:nvPr>
        </p:nvSpPr>
        <p:spPr/>
        <p:txBody>
          <a:bodyPr/>
          <a:lstStyle/>
          <a:p>
            <a:r>
              <a:rPr lang="en-US" altLang="zh-CN" sz="2700">
                <a:ea typeface="宋体" panose="02010600030101010101" pitchFamily="2" charset="-122"/>
              </a:rPr>
              <a:t>When a function parameter is a one-dimensional array, the length of the array can be left unspecified:</a:t>
            </a:r>
          </a:p>
          <a:p>
            <a:pPr>
              <a:lnSpc>
                <a:spcPct val="80000"/>
              </a:lnSpc>
              <a:spcBef>
                <a:spcPts val="12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int f(int a[])  /* no length specified */</a:t>
            </a:r>
          </a:p>
          <a:p>
            <a:pPr>
              <a:lnSpc>
                <a:spcPct val="80000"/>
              </a:lnSpc>
              <a:spcBef>
                <a:spcPts val="6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a:t>
            </a:r>
          </a:p>
          <a:p>
            <a:r>
              <a:rPr lang="en-US" altLang="zh-CN" sz="2700">
                <a:ea typeface="宋体" panose="02010600030101010101" pitchFamily="2" charset="-122"/>
              </a:rPr>
              <a:t>C doesn’t provide any easy way for a function to determine the length of an array passed to it.</a:t>
            </a:r>
          </a:p>
          <a:p>
            <a:r>
              <a:rPr lang="en-US" altLang="zh-CN" sz="2700">
                <a:ea typeface="宋体" panose="02010600030101010101" pitchFamily="2" charset="-122"/>
              </a:rPr>
              <a:t>Instead, we’ll have to supply the length—if the function needs it—as an additional argument.</a:t>
            </a:r>
          </a:p>
        </p:txBody>
      </p:sp>
      <p:sp>
        <p:nvSpPr>
          <p:cNvPr id="4" name="Footer Placeholder 3">
            <a:extLst>
              <a:ext uri="{FF2B5EF4-FFF2-40B4-BE49-F238E27FC236}">
                <a16:creationId xmlns:a16="http://schemas.microsoft.com/office/drawing/2014/main" id="{6018546E-17A6-4308-1AE3-CFC68F443F4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87111DB-9E88-14CB-FBDA-DF09F4FA4D0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0BDFC3-A7B9-4345-821D-EED3A87C8A2D}"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FBF4A3B-945D-B40B-EBF1-8D20DAFB9559}"/>
              </a:ext>
            </a:extLst>
          </p:cNvPr>
          <p:cNvSpPr>
            <a:spLocks noGrp="1"/>
          </p:cNvSpPr>
          <p:nvPr>
            <p:ph type="title"/>
          </p:nvPr>
        </p:nvSpPr>
        <p:spPr/>
        <p:txBody>
          <a:bodyPr/>
          <a:lstStyle/>
          <a:p>
            <a:r>
              <a:rPr lang="en-US" altLang="zh-CN">
                <a:ea typeface="宋体" panose="02010600030101010101" pitchFamily="2" charset="-122"/>
              </a:rPr>
              <a:t>Program: Computing Averages</a:t>
            </a:r>
          </a:p>
        </p:txBody>
      </p:sp>
      <p:sp>
        <p:nvSpPr>
          <p:cNvPr id="17411" name="Content Placeholder 2">
            <a:extLst>
              <a:ext uri="{FF2B5EF4-FFF2-40B4-BE49-F238E27FC236}">
                <a16:creationId xmlns:a16="http://schemas.microsoft.com/office/drawing/2014/main" id="{06A73EAD-B2E9-8F24-6BEE-EFA5A687D803}"/>
              </a:ext>
            </a:extLst>
          </p:cNvPr>
          <p:cNvSpPr>
            <a:spLocks noGrp="1"/>
          </p:cNvSpPr>
          <p:nvPr>
            <p:ph idx="1"/>
          </p:nvPr>
        </p:nvSpPr>
        <p:spPr/>
        <p:txBody>
          <a:bodyPr/>
          <a:lstStyle/>
          <a:p>
            <a:r>
              <a:rPr lang="en-US" altLang="zh-CN">
                <a:ea typeface="宋体" panose="02010600030101010101" pitchFamily="2" charset="-122"/>
              </a:rPr>
              <a:t>Every function has an executable part, called the </a:t>
            </a:r>
            <a:r>
              <a:rPr lang="en-US" altLang="zh-CN" b="1" i="1">
                <a:ea typeface="宋体" panose="02010600030101010101" pitchFamily="2" charset="-122"/>
              </a:rPr>
              <a:t>body,</a:t>
            </a:r>
            <a:r>
              <a:rPr lang="en-US" altLang="zh-CN">
                <a:ea typeface="宋体" panose="02010600030101010101" pitchFamily="2" charset="-122"/>
              </a:rPr>
              <a:t> which is enclosed in braces.</a:t>
            </a:r>
          </a:p>
          <a:p>
            <a:r>
              <a:rPr lang="en-US" altLang="zh-CN">
                <a:ea typeface="宋体" panose="02010600030101010101" pitchFamily="2" charset="-122"/>
              </a:rPr>
              <a:t>The body of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consists of a single </a:t>
            </a:r>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a:t>
            </a:r>
          </a:p>
          <a:p>
            <a:r>
              <a:rPr lang="en-US" altLang="zh-CN">
                <a:ea typeface="宋体" panose="02010600030101010101" pitchFamily="2" charset="-122"/>
              </a:rPr>
              <a:t>Executing this statement causes the function to “return” to the place from which it was called; the value of </a:t>
            </a:r>
            <a:r>
              <a:rPr lang="en-US" altLang="zh-CN">
                <a:latin typeface="Courier New" panose="02070309020205020404" pitchFamily="49" charset="0"/>
                <a:ea typeface="宋体" panose="02010600030101010101" pitchFamily="2" charset="-122"/>
                <a:cs typeface="Courier New" panose="02070309020205020404" pitchFamily="49" charset="0"/>
              </a:rPr>
              <a:t>(a</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b)</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2</a:t>
            </a:r>
            <a:r>
              <a:rPr lang="en-US" altLang="zh-CN">
                <a:ea typeface="宋体" panose="02010600030101010101" pitchFamily="2" charset="-122"/>
              </a:rPr>
              <a:t> will be the value returned by the function.</a:t>
            </a:r>
          </a:p>
        </p:txBody>
      </p:sp>
      <p:sp>
        <p:nvSpPr>
          <p:cNvPr id="4" name="Footer Placeholder 3">
            <a:extLst>
              <a:ext uri="{FF2B5EF4-FFF2-40B4-BE49-F238E27FC236}">
                <a16:creationId xmlns:a16="http://schemas.microsoft.com/office/drawing/2014/main" id="{02F403A5-BF4C-031D-3BDB-2704E69A1F12}"/>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6EE5EEF-DCB8-38CE-4DF4-AF719ADD470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AEF3A0-4441-474B-82C9-256ACC40340E}"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4212BD07-4F06-0C41-87B2-BF84532E104E}"/>
              </a:ext>
            </a:extLst>
          </p:cNvPr>
          <p:cNvSpPr>
            <a:spLocks noGrp="1"/>
          </p:cNvSpPr>
          <p:nvPr>
            <p:ph type="title"/>
          </p:nvPr>
        </p:nvSpPr>
        <p:spPr/>
        <p:txBody>
          <a:bodyPr/>
          <a:lstStyle/>
          <a:p>
            <a:r>
              <a:rPr lang="en-US" altLang="zh-CN">
                <a:ea typeface="宋体" panose="02010600030101010101" pitchFamily="2" charset="-122"/>
              </a:rPr>
              <a:t>Array Arguments</a:t>
            </a:r>
          </a:p>
        </p:txBody>
      </p:sp>
      <p:sp>
        <p:nvSpPr>
          <p:cNvPr id="63491" name="Content Placeholder 2">
            <a:extLst>
              <a:ext uri="{FF2B5EF4-FFF2-40B4-BE49-F238E27FC236}">
                <a16:creationId xmlns:a16="http://schemas.microsoft.com/office/drawing/2014/main" id="{9CEE71FC-8475-54B5-C8D1-20A784E66C3E}"/>
              </a:ext>
            </a:extLst>
          </p:cNvPr>
          <p:cNvSpPr>
            <a:spLocks noGrp="1"/>
          </p:cNvSpPr>
          <p:nvPr>
            <p:ph idx="1"/>
          </p:nvPr>
        </p:nvSpPr>
        <p:spPr/>
        <p:txBody>
          <a:bodyPr/>
          <a:lstStyle/>
          <a:p>
            <a:r>
              <a:rPr lang="en-US" altLang="zh-CN">
                <a:ea typeface="宋体" panose="02010600030101010101" pitchFamily="2" charset="-122"/>
              </a:rPr>
              <a:t>Example:</a:t>
            </a:r>
          </a:p>
          <a:p>
            <a:pPr>
              <a:lnSpc>
                <a:spcPct val="80000"/>
              </a:lnSpc>
              <a:spcBef>
                <a:spcPts val="12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int sum_array(int a[], int n)</a:t>
            </a:r>
          </a:p>
          <a:p>
            <a:pPr>
              <a:lnSpc>
                <a:spcPct val="80000"/>
              </a:lnSpc>
              <a:spcBef>
                <a:spcPts val="6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ct val="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int i, sum = 0;</a:t>
            </a:r>
          </a:p>
          <a:p>
            <a:pPr>
              <a:lnSpc>
                <a:spcPct val="70000"/>
              </a:lnSpc>
              <a:spcBef>
                <a:spcPct val="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for (i = 0; i &lt; n; i++)</a:t>
            </a:r>
          </a:p>
          <a:p>
            <a:pPr>
              <a:lnSpc>
                <a:spcPct val="80000"/>
              </a:lnSpc>
              <a:spcBef>
                <a:spcPts val="6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sum += a[i];</a:t>
            </a:r>
          </a:p>
          <a:p>
            <a:pPr>
              <a:lnSpc>
                <a:spcPct val="70000"/>
              </a:lnSpc>
              <a:spcBef>
                <a:spcPct val="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ts val="6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return sum;</a:t>
            </a:r>
          </a:p>
          <a:p>
            <a:pPr>
              <a:lnSpc>
                <a:spcPct val="70000"/>
              </a:lnSpc>
              <a:spcBef>
                <a:spcPct val="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a:t>
            </a:r>
          </a:p>
          <a:p>
            <a:r>
              <a:rPr lang="en-US" altLang="zh-CN">
                <a:solidFill>
                  <a:srgbClr val="000000"/>
                </a:solidFill>
                <a:ea typeface="宋体" panose="02010600030101010101" pitchFamily="2" charset="-122"/>
              </a:rPr>
              <a:t>Since </a:t>
            </a:r>
            <a:r>
              <a:rPr lang="en-US"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sum_array</a:t>
            </a:r>
            <a:r>
              <a:rPr lang="en-US" altLang="zh-CN">
                <a:solidFill>
                  <a:srgbClr val="000000"/>
                </a:solidFill>
                <a:ea typeface="宋体" panose="02010600030101010101" pitchFamily="2" charset="-122"/>
              </a:rPr>
              <a:t> needs to know the length of </a:t>
            </a:r>
            <a:r>
              <a:rPr lang="en-US"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a</a:t>
            </a:r>
            <a:r>
              <a:rPr lang="en-US" altLang="zh-CN">
                <a:solidFill>
                  <a:srgbClr val="000000"/>
                </a:solidFill>
                <a:ea typeface="宋体" panose="02010600030101010101" pitchFamily="2" charset="-122"/>
              </a:rPr>
              <a:t>, we must supply it as a second argument.</a:t>
            </a:r>
          </a:p>
          <a:p>
            <a:pPr>
              <a:lnSpc>
                <a:spcPct val="70000"/>
              </a:lnSpc>
              <a:spcBef>
                <a:spcPct val="0"/>
              </a:spcBef>
              <a:buFontTx/>
              <a:buNone/>
            </a:pPr>
            <a:endParaRPr lang="en-US" altLang="zh-CN" sz="23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52D49FAF-59E4-75FE-6C3D-A4DBB5DB6F9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B57B607-C647-554B-635F-88513BDC85E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98C5F4-B5BC-054B-9674-EEA9B9133154}"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BF754DFB-9744-BA5B-D6B3-71D30123E773}"/>
              </a:ext>
            </a:extLst>
          </p:cNvPr>
          <p:cNvSpPr>
            <a:spLocks noGrp="1"/>
          </p:cNvSpPr>
          <p:nvPr>
            <p:ph type="title"/>
          </p:nvPr>
        </p:nvSpPr>
        <p:spPr/>
        <p:txBody>
          <a:bodyPr/>
          <a:lstStyle/>
          <a:p>
            <a:r>
              <a:rPr lang="en-US" altLang="zh-CN">
                <a:ea typeface="宋体" panose="02010600030101010101" pitchFamily="2" charset="-122"/>
              </a:rPr>
              <a:t>Array Arguments</a:t>
            </a:r>
          </a:p>
        </p:txBody>
      </p:sp>
      <p:sp>
        <p:nvSpPr>
          <p:cNvPr id="64515" name="Content Placeholder 2">
            <a:extLst>
              <a:ext uri="{FF2B5EF4-FFF2-40B4-BE49-F238E27FC236}">
                <a16:creationId xmlns:a16="http://schemas.microsoft.com/office/drawing/2014/main" id="{1CBCBFCD-FBCC-D44E-E4DD-DE6F271F8DFE}"/>
              </a:ext>
            </a:extLst>
          </p:cNvPr>
          <p:cNvSpPr>
            <a:spLocks noGrp="1"/>
          </p:cNvSpPr>
          <p:nvPr>
            <p:ph idx="1"/>
          </p:nvPr>
        </p:nvSpPr>
        <p:spPr/>
        <p:txBody>
          <a:bodyPr/>
          <a:lstStyle/>
          <a:p>
            <a:r>
              <a:rPr lang="en-US" altLang="zh-CN">
                <a:ea typeface="宋体" panose="02010600030101010101" pitchFamily="2" charset="-122"/>
              </a:rPr>
              <a:t>The prototype for </a:t>
            </a:r>
            <a:r>
              <a:rPr lang="en-US" altLang="zh-CN">
                <a:latin typeface="Courier New" panose="02070309020205020404" pitchFamily="49" charset="0"/>
                <a:ea typeface="宋体" panose="02010600030101010101" pitchFamily="2" charset="-122"/>
                <a:cs typeface="Courier New" panose="02070309020205020404" pitchFamily="49" charset="0"/>
              </a:rPr>
              <a:t>sum_array</a:t>
            </a:r>
            <a:r>
              <a:rPr lang="en-US" altLang="zh-CN">
                <a:ea typeface="宋体" panose="02010600030101010101" pitchFamily="2" charset="-122"/>
              </a:rPr>
              <a:t> has the following appearance: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sum_array(int a[], int n);</a:t>
            </a:r>
          </a:p>
          <a:p>
            <a:r>
              <a:rPr lang="en-US" altLang="zh-CN">
                <a:ea typeface="宋体" panose="02010600030101010101" pitchFamily="2" charset="-122"/>
              </a:rPr>
              <a:t>As usual, we can omit the parameter names if we wish:</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sum_array(int [], int);</a:t>
            </a:r>
          </a:p>
        </p:txBody>
      </p:sp>
      <p:sp>
        <p:nvSpPr>
          <p:cNvPr id="4" name="Footer Placeholder 3">
            <a:extLst>
              <a:ext uri="{FF2B5EF4-FFF2-40B4-BE49-F238E27FC236}">
                <a16:creationId xmlns:a16="http://schemas.microsoft.com/office/drawing/2014/main" id="{927D77E5-76AC-09AD-C78C-E8AE20B3136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94C128E-5B48-FF06-DFC9-8204A43C40D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362EDB-76F1-BD47-AA56-70F1CBD90214}"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0A918778-5172-F611-0859-3E3BDCFB8A38}"/>
              </a:ext>
            </a:extLst>
          </p:cNvPr>
          <p:cNvSpPr>
            <a:spLocks noGrp="1"/>
          </p:cNvSpPr>
          <p:nvPr>
            <p:ph type="title"/>
          </p:nvPr>
        </p:nvSpPr>
        <p:spPr/>
        <p:txBody>
          <a:bodyPr/>
          <a:lstStyle/>
          <a:p>
            <a:r>
              <a:rPr lang="en-US" altLang="zh-CN">
                <a:ea typeface="宋体" panose="02010600030101010101" pitchFamily="2" charset="-122"/>
              </a:rPr>
              <a:t>Array Arguments</a:t>
            </a:r>
          </a:p>
        </p:txBody>
      </p:sp>
      <p:sp>
        <p:nvSpPr>
          <p:cNvPr id="65539" name="Content Placeholder 2">
            <a:extLst>
              <a:ext uri="{FF2B5EF4-FFF2-40B4-BE49-F238E27FC236}">
                <a16:creationId xmlns:a16="http://schemas.microsoft.com/office/drawing/2014/main" id="{4961EBD9-EEE6-7295-2AEA-6120D512650A}"/>
              </a:ext>
            </a:extLst>
          </p:cNvPr>
          <p:cNvSpPr>
            <a:spLocks noGrp="1"/>
          </p:cNvSpPr>
          <p:nvPr>
            <p:ph idx="1"/>
          </p:nvPr>
        </p:nvSpPr>
        <p:spPr/>
        <p:txBody>
          <a:bodyPr/>
          <a:lstStyle/>
          <a:p>
            <a:r>
              <a:rPr lang="en-US" altLang="zh-CN" sz="2400">
                <a:ea typeface="宋体" panose="02010600030101010101" pitchFamily="2" charset="-122"/>
              </a:rPr>
              <a:t>When </a:t>
            </a:r>
            <a:r>
              <a:rPr lang="en-US" altLang="zh-CN" sz="2400">
                <a:latin typeface="Courier New" panose="02070309020205020404" pitchFamily="49" charset="0"/>
                <a:ea typeface="宋体" panose="02010600030101010101" pitchFamily="2" charset="-122"/>
                <a:cs typeface="Courier New" panose="02070309020205020404" pitchFamily="49" charset="0"/>
              </a:rPr>
              <a:t>sum_array</a:t>
            </a:r>
            <a:r>
              <a:rPr lang="en-US" altLang="zh-CN" sz="2400">
                <a:ea typeface="宋体" panose="02010600030101010101" pitchFamily="2" charset="-122"/>
              </a:rPr>
              <a:t> is called, the first argument will be the name of an array, and the second will be its length:</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#define LEN 100</a:t>
            </a:r>
          </a:p>
          <a:p>
            <a:pPr>
              <a:lnSpc>
                <a:spcPct val="8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main(void)</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b[LEN], total;</a:t>
            </a:r>
          </a:p>
          <a:p>
            <a:pPr>
              <a:lnSpc>
                <a:spcPct val="8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total = sum_array(b, LEN);</a:t>
            </a:r>
          </a:p>
          <a:p>
            <a:pPr>
              <a:lnSpc>
                <a:spcPct val="8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r>
              <a:rPr lang="en-US" altLang="zh-CN" sz="2400">
                <a:ea typeface="宋体" panose="02010600030101010101" pitchFamily="2" charset="-122"/>
              </a:rPr>
              <a:t>Notice that we don’t put brackets after an array name when passing it to a function:</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total = sum_array(b[], LEN);   /*** WRONG ***/</a:t>
            </a:r>
          </a:p>
        </p:txBody>
      </p:sp>
      <p:sp>
        <p:nvSpPr>
          <p:cNvPr id="4" name="Footer Placeholder 3">
            <a:extLst>
              <a:ext uri="{FF2B5EF4-FFF2-40B4-BE49-F238E27FC236}">
                <a16:creationId xmlns:a16="http://schemas.microsoft.com/office/drawing/2014/main" id="{D73A3B91-CBB0-3C75-18B2-389A9CD1D50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8ED890A-EE07-1896-4B73-D1B94ED7C76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83D1F2-D019-3746-A473-21CA998BA744}"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10F46C01-608A-87FB-CFE6-1E6AD43C9D07}"/>
              </a:ext>
            </a:extLst>
          </p:cNvPr>
          <p:cNvSpPr>
            <a:spLocks noGrp="1"/>
          </p:cNvSpPr>
          <p:nvPr>
            <p:ph type="title"/>
          </p:nvPr>
        </p:nvSpPr>
        <p:spPr/>
        <p:txBody>
          <a:bodyPr/>
          <a:lstStyle/>
          <a:p>
            <a:r>
              <a:rPr lang="en-US" altLang="zh-CN">
                <a:ea typeface="宋体" panose="02010600030101010101" pitchFamily="2" charset="-122"/>
              </a:rPr>
              <a:t>Array Arguments</a:t>
            </a:r>
          </a:p>
        </p:txBody>
      </p:sp>
      <p:sp>
        <p:nvSpPr>
          <p:cNvPr id="66563" name="Content Placeholder 2">
            <a:extLst>
              <a:ext uri="{FF2B5EF4-FFF2-40B4-BE49-F238E27FC236}">
                <a16:creationId xmlns:a16="http://schemas.microsoft.com/office/drawing/2014/main" id="{474552D8-D62E-D844-13E9-1282C60126AD}"/>
              </a:ext>
            </a:extLst>
          </p:cNvPr>
          <p:cNvSpPr>
            <a:spLocks noGrp="1"/>
          </p:cNvSpPr>
          <p:nvPr>
            <p:ph idx="1"/>
          </p:nvPr>
        </p:nvSpPr>
        <p:spPr/>
        <p:txBody>
          <a:bodyPr/>
          <a:lstStyle/>
          <a:p>
            <a:r>
              <a:rPr lang="en-US" altLang="zh-CN">
                <a:ea typeface="宋体" panose="02010600030101010101" pitchFamily="2" charset="-122"/>
              </a:rPr>
              <a:t>A function has no way to check that we’ve passed it the correct array length.</a:t>
            </a:r>
          </a:p>
          <a:p>
            <a:r>
              <a:rPr lang="en-US" altLang="zh-CN">
                <a:ea typeface="宋体" panose="02010600030101010101" pitchFamily="2" charset="-122"/>
              </a:rPr>
              <a:t>We can exploit this fact by telling the function that the array is smaller than it really is.</a:t>
            </a:r>
          </a:p>
          <a:p>
            <a:r>
              <a:rPr lang="en-US" altLang="zh-CN">
                <a:ea typeface="宋体" panose="02010600030101010101" pitchFamily="2" charset="-122"/>
              </a:rPr>
              <a:t>Suppose that we’ve only stored 50 numbers in the </a:t>
            </a:r>
            <a:r>
              <a:rPr lang="en-US" altLang="zh-CN">
                <a:latin typeface="Courier New" panose="02070309020205020404" pitchFamily="49" charset="0"/>
                <a:ea typeface="宋体" panose="02010600030101010101" pitchFamily="2" charset="-122"/>
                <a:cs typeface="Courier New" panose="02070309020205020404" pitchFamily="49" charset="0"/>
              </a:rPr>
              <a:t>b</a:t>
            </a:r>
            <a:r>
              <a:rPr lang="en-US" altLang="zh-CN">
                <a:ea typeface="宋体" panose="02010600030101010101" pitchFamily="2" charset="-122"/>
              </a:rPr>
              <a:t> array, even though it can hold 100.</a:t>
            </a:r>
          </a:p>
          <a:p>
            <a:r>
              <a:rPr lang="en-US" altLang="zh-CN">
                <a:ea typeface="宋体" panose="02010600030101010101" pitchFamily="2" charset="-122"/>
              </a:rPr>
              <a:t>We can sum just the first 50 elements by writing</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total = sum_array(b, 50);</a:t>
            </a:r>
          </a:p>
        </p:txBody>
      </p:sp>
      <p:sp>
        <p:nvSpPr>
          <p:cNvPr id="4" name="Footer Placeholder 3">
            <a:extLst>
              <a:ext uri="{FF2B5EF4-FFF2-40B4-BE49-F238E27FC236}">
                <a16:creationId xmlns:a16="http://schemas.microsoft.com/office/drawing/2014/main" id="{90BC3E09-255D-E509-1A07-C2BF1BEC64C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98A58E4-D6FA-3F9C-85A1-63FBEBAAF0D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96BD45-5F79-5D4C-B430-DE271EFC08BD}"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213E70E5-181C-2CCB-17CC-334AD296FFE0}"/>
              </a:ext>
            </a:extLst>
          </p:cNvPr>
          <p:cNvSpPr>
            <a:spLocks noGrp="1"/>
          </p:cNvSpPr>
          <p:nvPr>
            <p:ph type="title"/>
          </p:nvPr>
        </p:nvSpPr>
        <p:spPr/>
        <p:txBody>
          <a:bodyPr/>
          <a:lstStyle/>
          <a:p>
            <a:r>
              <a:rPr lang="en-US" altLang="zh-CN">
                <a:ea typeface="宋体" panose="02010600030101010101" pitchFamily="2" charset="-122"/>
              </a:rPr>
              <a:t>Array Arguments</a:t>
            </a:r>
          </a:p>
        </p:txBody>
      </p:sp>
      <p:sp>
        <p:nvSpPr>
          <p:cNvPr id="67587" name="Content Placeholder 2">
            <a:extLst>
              <a:ext uri="{FF2B5EF4-FFF2-40B4-BE49-F238E27FC236}">
                <a16:creationId xmlns:a16="http://schemas.microsoft.com/office/drawing/2014/main" id="{8F08A9EF-44DD-A0A5-4140-C6A57B40A85F}"/>
              </a:ext>
            </a:extLst>
          </p:cNvPr>
          <p:cNvSpPr>
            <a:spLocks noGrp="1"/>
          </p:cNvSpPr>
          <p:nvPr>
            <p:ph idx="1"/>
          </p:nvPr>
        </p:nvSpPr>
        <p:spPr/>
        <p:txBody>
          <a:bodyPr/>
          <a:lstStyle/>
          <a:p>
            <a:r>
              <a:rPr lang="en-US" altLang="zh-CN">
                <a:ea typeface="宋体" panose="02010600030101010101" pitchFamily="2" charset="-122"/>
              </a:rPr>
              <a:t>Be careful not to tell a function that an array argument is </a:t>
            </a:r>
            <a:r>
              <a:rPr lang="en-US" altLang="zh-CN" i="1">
                <a:ea typeface="宋体" panose="02010600030101010101" pitchFamily="2" charset="-122"/>
              </a:rPr>
              <a:t>larger</a:t>
            </a:r>
            <a:r>
              <a:rPr lang="en-US" altLang="zh-CN">
                <a:ea typeface="宋体" panose="02010600030101010101" pitchFamily="2" charset="-122"/>
              </a:rPr>
              <a:t> than it really is:</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total</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200">
                <a:latin typeface="Courier New" panose="02070309020205020404" pitchFamily="49" charset="0"/>
                <a:ea typeface="宋体" panose="02010600030101010101" pitchFamily="2" charset="-122"/>
                <a:cs typeface="Courier New" panose="02070309020205020404" pitchFamily="49" charset="0"/>
              </a:rPr>
              <a: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200">
                <a:latin typeface="Courier New" panose="02070309020205020404" pitchFamily="49" charset="0"/>
                <a:ea typeface="宋体" panose="02010600030101010101" pitchFamily="2" charset="-122"/>
                <a:cs typeface="Courier New" panose="02070309020205020404" pitchFamily="49" charset="0"/>
              </a:rPr>
              <a:t>sum_array(b,</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200">
                <a:latin typeface="Courier New" panose="02070309020205020404" pitchFamily="49" charset="0"/>
                <a:ea typeface="宋体" panose="02010600030101010101" pitchFamily="2" charset="-122"/>
                <a:cs typeface="Courier New" panose="02070309020205020404" pitchFamily="49" charset="0"/>
              </a:rPr>
              <a:t>150);</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200">
                <a:latin typeface="Courier New" panose="02070309020205020404" pitchFamily="49" charset="0"/>
                <a:ea typeface="宋体" panose="02010600030101010101" pitchFamily="2" charset="-122"/>
                <a:cs typeface="Courier New" panose="02070309020205020404" pitchFamily="49" charset="0"/>
              </a:rPr>
              <a: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200">
                <a:latin typeface="Courier New" panose="02070309020205020404" pitchFamily="49" charset="0"/>
                <a:ea typeface="宋体" panose="02010600030101010101" pitchFamily="2" charset="-122"/>
                <a:cs typeface="Courier New" panose="02070309020205020404" pitchFamily="49" charset="0"/>
              </a:rPr>
              <a:t>WRONG</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20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sum_array</a:t>
            </a:r>
            <a:r>
              <a:rPr lang="en-US" altLang="zh-CN">
                <a:ea typeface="宋体" panose="02010600030101010101" pitchFamily="2" charset="-122"/>
              </a:rPr>
              <a:t> will go past the end of the array, causing undefined behavior.</a:t>
            </a:r>
          </a:p>
        </p:txBody>
      </p:sp>
      <p:sp>
        <p:nvSpPr>
          <p:cNvPr id="4" name="Footer Placeholder 3">
            <a:extLst>
              <a:ext uri="{FF2B5EF4-FFF2-40B4-BE49-F238E27FC236}">
                <a16:creationId xmlns:a16="http://schemas.microsoft.com/office/drawing/2014/main" id="{182BFC6E-3010-C6D9-9B23-3402D872B68B}"/>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B7B7687-AC73-F9B4-56AD-9709737DA9B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02F0EC-0296-5941-9C94-188033897C83}"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A20D3724-9719-41F7-C4B2-A05ECD406115}"/>
              </a:ext>
            </a:extLst>
          </p:cNvPr>
          <p:cNvSpPr>
            <a:spLocks noGrp="1"/>
          </p:cNvSpPr>
          <p:nvPr>
            <p:ph type="title"/>
          </p:nvPr>
        </p:nvSpPr>
        <p:spPr/>
        <p:txBody>
          <a:bodyPr/>
          <a:lstStyle/>
          <a:p>
            <a:r>
              <a:rPr lang="en-US" altLang="zh-CN">
                <a:ea typeface="宋体" panose="02010600030101010101" pitchFamily="2" charset="-122"/>
              </a:rPr>
              <a:t>Array Arguments</a:t>
            </a:r>
          </a:p>
        </p:txBody>
      </p:sp>
      <p:sp>
        <p:nvSpPr>
          <p:cNvPr id="68611" name="Content Placeholder 2">
            <a:extLst>
              <a:ext uri="{FF2B5EF4-FFF2-40B4-BE49-F238E27FC236}">
                <a16:creationId xmlns:a16="http://schemas.microsoft.com/office/drawing/2014/main" id="{FF068695-47A3-356A-18D5-6F9FE7FCE3F0}"/>
              </a:ext>
            </a:extLst>
          </p:cNvPr>
          <p:cNvSpPr>
            <a:spLocks noGrp="1"/>
          </p:cNvSpPr>
          <p:nvPr>
            <p:ph idx="1"/>
          </p:nvPr>
        </p:nvSpPr>
        <p:spPr/>
        <p:txBody>
          <a:bodyPr/>
          <a:lstStyle/>
          <a:p>
            <a:r>
              <a:rPr lang="en-US" altLang="zh-CN">
                <a:ea typeface="宋体" panose="02010600030101010101" pitchFamily="2" charset="-122"/>
              </a:rPr>
              <a:t>A function is allowed to change the elements of an array parameter, and the change is reflected in the corresponding argument.</a:t>
            </a:r>
          </a:p>
          <a:p>
            <a:r>
              <a:rPr lang="en-US" altLang="zh-CN">
                <a:ea typeface="宋体" panose="02010600030101010101" pitchFamily="2" charset="-122"/>
              </a:rPr>
              <a:t>A function that modifies an array by storing zero into each of its elements: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void store_zeros(int a[], int n)</a:t>
            </a:r>
          </a:p>
          <a:p>
            <a:pPr>
              <a:lnSpc>
                <a:spcPct val="7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i;</a:t>
            </a:r>
          </a:p>
          <a:p>
            <a:pPr>
              <a:lnSpc>
                <a:spcPct val="7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for (i = 0; i &lt; n; i++)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a[i] = 0;</a:t>
            </a:r>
          </a:p>
          <a:p>
            <a:pPr>
              <a:lnSpc>
                <a:spcPct val="7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8C0B3CAD-9CC5-C2FF-D94F-3A267BD79B2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FC38838-0A10-46DA-B608-DEA804A2AFE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3D772C-F3A2-3A43-8633-00CF61D9461C}"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7FFB8135-DA4A-59D1-0EE5-D0B11CDAC979}"/>
              </a:ext>
            </a:extLst>
          </p:cNvPr>
          <p:cNvSpPr>
            <a:spLocks noGrp="1"/>
          </p:cNvSpPr>
          <p:nvPr>
            <p:ph type="title"/>
          </p:nvPr>
        </p:nvSpPr>
        <p:spPr/>
        <p:txBody>
          <a:bodyPr/>
          <a:lstStyle/>
          <a:p>
            <a:r>
              <a:rPr lang="en-US" altLang="zh-CN">
                <a:ea typeface="宋体" panose="02010600030101010101" pitchFamily="2" charset="-122"/>
              </a:rPr>
              <a:t>Array Arguments</a:t>
            </a:r>
          </a:p>
        </p:txBody>
      </p:sp>
      <p:sp>
        <p:nvSpPr>
          <p:cNvPr id="69635" name="Content Placeholder 2">
            <a:extLst>
              <a:ext uri="{FF2B5EF4-FFF2-40B4-BE49-F238E27FC236}">
                <a16:creationId xmlns:a16="http://schemas.microsoft.com/office/drawing/2014/main" id="{2551CA99-9571-D284-8305-4BED9A8D9557}"/>
              </a:ext>
            </a:extLst>
          </p:cNvPr>
          <p:cNvSpPr>
            <a:spLocks noGrp="1"/>
          </p:cNvSpPr>
          <p:nvPr>
            <p:ph idx="1"/>
          </p:nvPr>
        </p:nvSpPr>
        <p:spPr/>
        <p:txBody>
          <a:bodyPr/>
          <a:lstStyle/>
          <a:p>
            <a:r>
              <a:rPr lang="en-US" altLang="zh-CN">
                <a:ea typeface="宋体" panose="02010600030101010101" pitchFamily="2" charset="-122"/>
              </a:rPr>
              <a:t>A call of </a:t>
            </a:r>
            <a:r>
              <a:rPr lang="en-US" altLang="zh-CN">
                <a:latin typeface="Courier New" panose="02070309020205020404" pitchFamily="49" charset="0"/>
                <a:ea typeface="宋体" panose="02010600030101010101" pitchFamily="2" charset="-122"/>
                <a:cs typeface="Courier New" panose="02070309020205020404" pitchFamily="49" charset="0"/>
              </a:rPr>
              <a:t>store_zeros</a:t>
            </a:r>
            <a:r>
              <a:rPr lang="en-US" altLang="zh-CN">
                <a:ea typeface="宋体" panose="02010600030101010101" pitchFamily="2" charset="-122"/>
              </a:rPr>
              <a: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store_zeros(b, 100);</a:t>
            </a:r>
          </a:p>
          <a:p>
            <a:r>
              <a:rPr lang="en-US" altLang="zh-CN">
                <a:ea typeface="宋体" panose="02010600030101010101" pitchFamily="2" charset="-122"/>
              </a:rPr>
              <a:t>The ability to modify the elements of an array argument may seem to contradict the fact that C passes arguments by value.</a:t>
            </a:r>
          </a:p>
          <a:p>
            <a:r>
              <a:rPr lang="en-US" altLang="zh-CN">
                <a:ea typeface="宋体" panose="02010600030101010101" pitchFamily="2" charset="-122"/>
              </a:rPr>
              <a:t>Chapter 12 explains why there’s actually no contradiction.</a:t>
            </a:r>
          </a:p>
        </p:txBody>
      </p:sp>
      <p:sp>
        <p:nvSpPr>
          <p:cNvPr id="4" name="Footer Placeholder 3">
            <a:extLst>
              <a:ext uri="{FF2B5EF4-FFF2-40B4-BE49-F238E27FC236}">
                <a16:creationId xmlns:a16="http://schemas.microsoft.com/office/drawing/2014/main" id="{AD0843A8-9F85-9AC2-99D8-B4EA6EBE6BF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7DB8D08-5165-A510-9AF8-87072C81F06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C64666-491E-3248-AE32-8DDA3DFC1277}"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653464FC-2C5A-8906-888C-9BC530E7736B}"/>
              </a:ext>
            </a:extLst>
          </p:cNvPr>
          <p:cNvSpPr>
            <a:spLocks noGrp="1"/>
          </p:cNvSpPr>
          <p:nvPr>
            <p:ph type="title"/>
          </p:nvPr>
        </p:nvSpPr>
        <p:spPr/>
        <p:txBody>
          <a:bodyPr/>
          <a:lstStyle/>
          <a:p>
            <a:r>
              <a:rPr lang="en-US" altLang="zh-CN">
                <a:ea typeface="宋体" panose="02010600030101010101" pitchFamily="2" charset="-122"/>
              </a:rPr>
              <a:t>Array Arguments</a:t>
            </a:r>
          </a:p>
        </p:txBody>
      </p:sp>
      <p:sp>
        <p:nvSpPr>
          <p:cNvPr id="70659" name="Content Placeholder 2">
            <a:extLst>
              <a:ext uri="{FF2B5EF4-FFF2-40B4-BE49-F238E27FC236}">
                <a16:creationId xmlns:a16="http://schemas.microsoft.com/office/drawing/2014/main" id="{B2741D77-B8F5-FC67-E17A-6D15E19B5BD4}"/>
              </a:ext>
            </a:extLst>
          </p:cNvPr>
          <p:cNvSpPr>
            <a:spLocks noGrp="1"/>
          </p:cNvSpPr>
          <p:nvPr>
            <p:ph idx="1"/>
          </p:nvPr>
        </p:nvSpPr>
        <p:spPr>
          <a:xfrm>
            <a:off x="685800" y="1524000"/>
            <a:ext cx="8077200" cy="4800600"/>
          </a:xfrm>
        </p:spPr>
        <p:txBody>
          <a:bodyPr/>
          <a:lstStyle/>
          <a:p>
            <a:r>
              <a:rPr lang="en-US" altLang="zh-CN" sz="2400">
                <a:ea typeface="宋体" panose="02010600030101010101" pitchFamily="2" charset="-122"/>
              </a:rPr>
              <a:t>If a parameter is a multidimensional array, only the length</a:t>
            </a:r>
            <a:br>
              <a:rPr lang="en-US" altLang="zh-CN" sz="2400">
                <a:ea typeface="宋体" panose="02010600030101010101" pitchFamily="2" charset="-122"/>
              </a:rPr>
            </a:br>
            <a:r>
              <a:rPr lang="en-US" altLang="zh-CN" sz="2400">
                <a:ea typeface="宋体" panose="02010600030101010101" pitchFamily="2" charset="-122"/>
              </a:rPr>
              <a:t>of the first dimension may be omitted.</a:t>
            </a:r>
          </a:p>
          <a:p>
            <a:r>
              <a:rPr lang="en-US" altLang="zh-CN" sz="2400">
                <a:ea typeface="宋体" panose="02010600030101010101" pitchFamily="2" charset="-122"/>
              </a:rPr>
              <a:t>If we revise </a:t>
            </a:r>
            <a:r>
              <a:rPr lang="en-US" altLang="zh-CN" sz="2400">
                <a:latin typeface="Courier New" panose="02070309020205020404" pitchFamily="49" charset="0"/>
                <a:ea typeface="宋体" panose="02010600030101010101" pitchFamily="2" charset="-122"/>
                <a:cs typeface="Courier New" panose="02070309020205020404" pitchFamily="49" charset="0"/>
              </a:rPr>
              <a:t>sum_array</a:t>
            </a:r>
            <a:r>
              <a:rPr lang="en-US" altLang="zh-CN" sz="2400">
                <a:ea typeface="宋体" panose="02010600030101010101" pitchFamily="2" charset="-122"/>
              </a:rPr>
              <a:t> so that </a:t>
            </a:r>
            <a:r>
              <a:rPr lang="en-US" altLang="zh-CN" sz="2400">
                <a:latin typeface="Courier New" panose="02070309020205020404" pitchFamily="49" charset="0"/>
                <a:ea typeface="宋体" panose="02010600030101010101" pitchFamily="2" charset="-122"/>
                <a:cs typeface="Courier New" panose="02070309020205020404" pitchFamily="49" charset="0"/>
              </a:rPr>
              <a:t>a</a:t>
            </a:r>
            <a:r>
              <a:rPr lang="en-US" altLang="zh-CN" sz="2400">
                <a:ea typeface="宋体" panose="02010600030101010101" pitchFamily="2" charset="-122"/>
              </a:rPr>
              <a:t> is a two-dimensional array, we must specify the number of columns in </a:t>
            </a:r>
            <a:r>
              <a:rPr lang="en-US" altLang="zh-CN" sz="2400">
                <a:latin typeface="Courier New" panose="02070309020205020404" pitchFamily="49" charset="0"/>
                <a:ea typeface="宋体" panose="02010600030101010101" pitchFamily="2" charset="-122"/>
                <a:cs typeface="Courier New" panose="02070309020205020404" pitchFamily="49" charset="0"/>
              </a:rPr>
              <a:t>a</a:t>
            </a:r>
            <a:r>
              <a:rPr lang="en-US" altLang="zh-CN" sz="2400">
                <a:ea typeface="宋体" panose="02010600030101010101" pitchFamily="2" charset="-122"/>
              </a:rPr>
              <a:t>:</a:t>
            </a:r>
          </a:p>
          <a:p>
            <a:pPr>
              <a:lnSpc>
                <a:spcPct val="80000"/>
              </a:lnSpc>
              <a:spcBef>
                <a:spcPts val="10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#define LEN 10</a:t>
            </a:r>
          </a:p>
          <a:p>
            <a:pPr>
              <a:lnSpc>
                <a:spcPct val="6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sum_two_dimensional_array(int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a[][LEN],</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n)</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6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i, j, sum = 0;</a:t>
            </a:r>
          </a:p>
          <a:p>
            <a:pPr>
              <a:lnSpc>
                <a:spcPct val="6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for (i = 0; i &lt; n; i++)</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for (j = 0; j &lt; LEN; j++)</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sum += a[i][j];</a:t>
            </a:r>
          </a:p>
          <a:p>
            <a:pPr>
              <a:lnSpc>
                <a:spcPct val="6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6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return sum;</a:t>
            </a:r>
          </a:p>
          <a:p>
            <a:pPr>
              <a:lnSpc>
                <a:spcPct val="6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74F82266-3DEE-7BB0-044E-A4C55F7F580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96F17C2-DEEF-0675-AA65-215D816493F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E31D85-C8B2-954A-9519-4BF7D1906650}"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2D9573AC-3CF7-AE1B-27E9-E6979BA18507}"/>
              </a:ext>
            </a:extLst>
          </p:cNvPr>
          <p:cNvSpPr>
            <a:spLocks noGrp="1"/>
          </p:cNvSpPr>
          <p:nvPr>
            <p:ph type="title"/>
          </p:nvPr>
        </p:nvSpPr>
        <p:spPr/>
        <p:txBody>
          <a:bodyPr/>
          <a:lstStyle/>
          <a:p>
            <a:r>
              <a:rPr lang="en-US" altLang="zh-CN">
                <a:ea typeface="宋体" panose="02010600030101010101" pitchFamily="2" charset="-122"/>
              </a:rPr>
              <a:t>Array Arguments</a:t>
            </a:r>
          </a:p>
        </p:txBody>
      </p:sp>
      <p:sp>
        <p:nvSpPr>
          <p:cNvPr id="71683" name="Content Placeholder 2">
            <a:extLst>
              <a:ext uri="{FF2B5EF4-FFF2-40B4-BE49-F238E27FC236}">
                <a16:creationId xmlns:a16="http://schemas.microsoft.com/office/drawing/2014/main" id="{5E42BAC7-B73D-5430-8637-CD1A87EAF841}"/>
              </a:ext>
            </a:extLst>
          </p:cNvPr>
          <p:cNvSpPr>
            <a:spLocks noGrp="1"/>
          </p:cNvSpPr>
          <p:nvPr>
            <p:ph idx="1"/>
          </p:nvPr>
        </p:nvSpPr>
        <p:spPr/>
        <p:txBody>
          <a:bodyPr/>
          <a:lstStyle/>
          <a:p>
            <a:r>
              <a:rPr lang="en-US" altLang="zh-CN">
                <a:ea typeface="宋体" panose="02010600030101010101" pitchFamily="2" charset="-122"/>
              </a:rPr>
              <a:t>Not being able to pass multidimensional arrays with an arbitrary number of columns can be a nuisance.</a:t>
            </a:r>
          </a:p>
          <a:p>
            <a:r>
              <a:rPr lang="en-US" altLang="zh-CN">
                <a:ea typeface="宋体" panose="02010600030101010101" pitchFamily="2" charset="-122"/>
              </a:rPr>
              <a:t>We can often work around this difficulty by using arrays of pointers.</a:t>
            </a:r>
          </a:p>
          <a:p>
            <a:r>
              <a:rPr lang="en-US" altLang="zh-CN">
                <a:ea typeface="宋体" panose="02010600030101010101" pitchFamily="2" charset="-122"/>
              </a:rPr>
              <a:t>C99’s variable-length array parameters provide an even better solution.</a:t>
            </a:r>
          </a:p>
        </p:txBody>
      </p:sp>
      <p:sp>
        <p:nvSpPr>
          <p:cNvPr id="4" name="Footer Placeholder 3">
            <a:extLst>
              <a:ext uri="{FF2B5EF4-FFF2-40B4-BE49-F238E27FC236}">
                <a16:creationId xmlns:a16="http://schemas.microsoft.com/office/drawing/2014/main" id="{C621EA80-C3C4-724D-0E6D-6F98BE22A92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A619CD0-1839-B1D5-1300-49B5B360FB0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A13428-0D39-9B4B-9649-12DB1ABE7AFC}"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211F3382-9DA0-9806-14D8-20A9B3DBEDCA}"/>
              </a:ext>
            </a:extLst>
          </p:cNvPr>
          <p:cNvSpPr>
            <a:spLocks noGrp="1"/>
          </p:cNvSpPr>
          <p:nvPr>
            <p:ph type="title"/>
          </p:nvPr>
        </p:nvSpPr>
        <p:spPr/>
        <p:txBody>
          <a:bodyPr/>
          <a:lstStyle/>
          <a:p>
            <a:r>
              <a:rPr lang="en-US" altLang="zh-CN">
                <a:ea typeface="宋体" panose="02010600030101010101" pitchFamily="2" charset="-122"/>
              </a:rPr>
              <a:t>Variable-Length Array Parameters (C99)</a:t>
            </a:r>
          </a:p>
        </p:txBody>
      </p:sp>
      <p:sp>
        <p:nvSpPr>
          <p:cNvPr id="72707" name="Content Placeholder 2">
            <a:extLst>
              <a:ext uri="{FF2B5EF4-FFF2-40B4-BE49-F238E27FC236}">
                <a16:creationId xmlns:a16="http://schemas.microsoft.com/office/drawing/2014/main" id="{A0F277F0-B957-BE9F-9A50-A30CA719EC00}"/>
              </a:ext>
            </a:extLst>
          </p:cNvPr>
          <p:cNvSpPr>
            <a:spLocks noGrp="1"/>
          </p:cNvSpPr>
          <p:nvPr>
            <p:ph idx="1"/>
          </p:nvPr>
        </p:nvSpPr>
        <p:spPr/>
        <p:txBody>
          <a:bodyPr/>
          <a:lstStyle/>
          <a:p>
            <a:r>
              <a:rPr lang="en-US" altLang="zh-CN" sz="2600">
                <a:ea typeface="宋体" panose="02010600030101010101" pitchFamily="2" charset="-122"/>
              </a:rPr>
              <a:t>C99 allows the use of variable-length arrays as parameters.</a:t>
            </a:r>
          </a:p>
          <a:p>
            <a:r>
              <a:rPr lang="en-US" altLang="zh-CN" sz="2600">
                <a:ea typeface="宋体" panose="02010600030101010101" pitchFamily="2" charset="-122"/>
              </a:rPr>
              <a:t>Consider the </a:t>
            </a:r>
            <a:r>
              <a:rPr lang="en-US" altLang="zh-CN" sz="2600">
                <a:latin typeface="Courier New" panose="02070309020205020404" pitchFamily="49" charset="0"/>
                <a:ea typeface="宋体" panose="02010600030101010101" pitchFamily="2" charset="-122"/>
                <a:cs typeface="Courier New" panose="02070309020205020404" pitchFamily="49" charset="0"/>
              </a:rPr>
              <a:t>sum_array</a:t>
            </a:r>
            <a:r>
              <a:rPr lang="en-US" altLang="zh-CN" sz="2600">
                <a:ea typeface="宋体" panose="02010600030101010101" pitchFamily="2" charset="-122"/>
              </a:rPr>
              <a:t> function:</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int sum_array(int a[], int n)</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a:t>
            </a:r>
          </a:p>
          <a:p>
            <a:pPr>
              <a:buFontTx/>
              <a:buNone/>
            </a:pPr>
            <a:r>
              <a:rPr lang="en-US" altLang="zh-CN" sz="2600">
                <a:ea typeface="宋体" panose="02010600030101010101" pitchFamily="2" charset="-122"/>
              </a:rPr>
              <a:t>	As it stands now, there’s no direct link between </a:t>
            </a:r>
            <a:r>
              <a:rPr lang="en-US" altLang="zh-CN" sz="2600">
                <a:latin typeface="Courier New" panose="02070309020205020404" pitchFamily="49" charset="0"/>
                <a:ea typeface="宋体" panose="02010600030101010101" pitchFamily="2" charset="-122"/>
                <a:cs typeface="Courier New" panose="02070309020205020404" pitchFamily="49" charset="0"/>
              </a:rPr>
              <a:t>n</a:t>
            </a:r>
            <a:r>
              <a:rPr lang="en-US" altLang="zh-CN" sz="2600">
                <a:ea typeface="宋体" panose="02010600030101010101" pitchFamily="2" charset="-122"/>
              </a:rPr>
              <a:t> and the length of the array </a:t>
            </a:r>
            <a:r>
              <a:rPr lang="en-US" altLang="zh-CN" sz="2600">
                <a:latin typeface="Courier New" panose="02070309020205020404" pitchFamily="49" charset="0"/>
                <a:ea typeface="宋体" panose="02010600030101010101" pitchFamily="2" charset="-122"/>
                <a:cs typeface="Courier New" panose="02070309020205020404" pitchFamily="49" charset="0"/>
              </a:rPr>
              <a:t>a</a:t>
            </a:r>
            <a:r>
              <a:rPr lang="en-US" altLang="zh-CN" sz="2600">
                <a:ea typeface="宋体" panose="02010600030101010101" pitchFamily="2" charset="-122"/>
              </a:rPr>
              <a:t>.</a:t>
            </a:r>
          </a:p>
          <a:p>
            <a:r>
              <a:rPr lang="en-US" altLang="zh-CN" sz="2600">
                <a:ea typeface="宋体" panose="02010600030101010101" pitchFamily="2" charset="-122"/>
              </a:rPr>
              <a:t>Although the function body treats </a:t>
            </a:r>
            <a:r>
              <a:rPr lang="en-US" altLang="zh-CN" sz="2600">
                <a:latin typeface="Courier New" panose="02070309020205020404" pitchFamily="49" charset="0"/>
                <a:ea typeface="宋体" panose="02010600030101010101" pitchFamily="2" charset="-122"/>
                <a:cs typeface="Courier New" panose="02070309020205020404" pitchFamily="49" charset="0"/>
              </a:rPr>
              <a:t>n</a:t>
            </a:r>
            <a:r>
              <a:rPr lang="en-US" altLang="zh-CN" sz="2600">
                <a:ea typeface="宋体" panose="02010600030101010101" pitchFamily="2" charset="-122"/>
              </a:rPr>
              <a:t> as </a:t>
            </a:r>
            <a:r>
              <a:rPr lang="en-US" altLang="zh-CN" sz="2600">
                <a:latin typeface="Courier New" panose="02070309020205020404" pitchFamily="49" charset="0"/>
                <a:ea typeface="宋体" panose="02010600030101010101" pitchFamily="2" charset="-122"/>
                <a:cs typeface="Courier New" panose="02070309020205020404" pitchFamily="49" charset="0"/>
              </a:rPr>
              <a:t>a</a:t>
            </a:r>
            <a:r>
              <a:rPr lang="en-US" altLang="zh-CN" sz="2600">
                <a:ea typeface="宋体" panose="02010600030101010101" pitchFamily="2" charset="-122"/>
              </a:rPr>
              <a:t>’s length, the actual length of the array could be larger or smaller than </a:t>
            </a:r>
            <a:r>
              <a:rPr lang="en-US" altLang="zh-CN" sz="2600">
                <a:latin typeface="Courier New" panose="02070309020205020404" pitchFamily="49" charset="0"/>
                <a:ea typeface="宋体" panose="02010600030101010101" pitchFamily="2" charset="-122"/>
                <a:cs typeface="Courier New" panose="02070309020205020404" pitchFamily="49" charset="0"/>
              </a:rPr>
              <a:t>n</a:t>
            </a:r>
            <a:r>
              <a:rPr lang="en-US" altLang="zh-CN" sz="2600">
                <a:ea typeface="宋体" panose="02010600030101010101" pitchFamily="2" charset="-122"/>
              </a:rPr>
              <a:t>.</a:t>
            </a:r>
          </a:p>
        </p:txBody>
      </p:sp>
      <p:sp>
        <p:nvSpPr>
          <p:cNvPr id="4" name="Footer Placeholder 3">
            <a:extLst>
              <a:ext uri="{FF2B5EF4-FFF2-40B4-BE49-F238E27FC236}">
                <a16:creationId xmlns:a16="http://schemas.microsoft.com/office/drawing/2014/main" id="{5CDA7E51-13A8-E11A-2C87-212C464C6C84}"/>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BE45818-61E9-6837-BC30-D9CEC3780EE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142720-9922-7C46-8E36-2DAB168A395F}" type="slidenum">
              <a:rPr lang="en-US" altLang="zh-CN" sz="1200">
                <a:latin typeface="Arial" panose="020B0604020202020204" pitchFamily="34" charset="0"/>
              </a:rPr>
              <a:pPr/>
              <a:t>59</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43FFBF4-AF60-F384-47CE-C27D1BC9EE25}"/>
              </a:ext>
            </a:extLst>
          </p:cNvPr>
          <p:cNvSpPr>
            <a:spLocks noGrp="1"/>
          </p:cNvSpPr>
          <p:nvPr>
            <p:ph type="title"/>
          </p:nvPr>
        </p:nvSpPr>
        <p:spPr/>
        <p:txBody>
          <a:bodyPr/>
          <a:lstStyle/>
          <a:p>
            <a:r>
              <a:rPr lang="en-US" altLang="zh-CN">
                <a:ea typeface="宋体" panose="02010600030101010101" pitchFamily="2" charset="-122"/>
              </a:rPr>
              <a:t>Program: Computing Averages</a:t>
            </a:r>
          </a:p>
        </p:txBody>
      </p:sp>
      <p:sp>
        <p:nvSpPr>
          <p:cNvPr id="18435" name="Content Placeholder 2">
            <a:extLst>
              <a:ext uri="{FF2B5EF4-FFF2-40B4-BE49-F238E27FC236}">
                <a16:creationId xmlns:a16="http://schemas.microsoft.com/office/drawing/2014/main" id="{DCAEF36C-EE46-3AEF-CC6E-2DF2B85EBA60}"/>
              </a:ext>
            </a:extLst>
          </p:cNvPr>
          <p:cNvSpPr>
            <a:spLocks noGrp="1"/>
          </p:cNvSpPr>
          <p:nvPr>
            <p:ph idx="1"/>
          </p:nvPr>
        </p:nvSpPr>
        <p:spPr/>
        <p:txBody>
          <a:bodyPr/>
          <a:lstStyle/>
          <a:p>
            <a:r>
              <a:rPr lang="en-US" altLang="zh-CN">
                <a:ea typeface="宋体" panose="02010600030101010101" pitchFamily="2" charset="-122"/>
              </a:rPr>
              <a:t>A function call consists of a function name followed by a list of </a:t>
            </a:r>
            <a:r>
              <a:rPr lang="en-US" altLang="zh-CN" b="1" i="1">
                <a:ea typeface="宋体" panose="02010600030101010101" pitchFamily="2" charset="-122"/>
              </a:rPr>
              <a:t>arguments.</a:t>
            </a:r>
          </a:p>
          <a:p>
            <a:pPr lvl="1"/>
            <a:r>
              <a:rPr lang="en-US" altLang="zh-CN">
                <a:latin typeface="Courier New" panose="02070309020205020404" pitchFamily="49" charset="0"/>
                <a:ea typeface="宋体" panose="02010600030101010101" pitchFamily="2" charset="-122"/>
                <a:cs typeface="Courier New" panose="02070309020205020404" pitchFamily="49" charset="0"/>
              </a:rPr>
              <a:t>average(x,</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y)</a:t>
            </a:r>
            <a:r>
              <a:rPr lang="en-US" altLang="zh-CN">
                <a:ea typeface="宋体" panose="02010600030101010101" pitchFamily="2" charset="-122"/>
              </a:rPr>
              <a:t> is a call of the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function.</a:t>
            </a:r>
          </a:p>
          <a:p>
            <a:r>
              <a:rPr lang="en-US" altLang="zh-CN">
                <a:ea typeface="宋体" panose="02010600030101010101" pitchFamily="2" charset="-122"/>
              </a:rPr>
              <a:t>Arguments are used to supply information to a function.</a:t>
            </a:r>
          </a:p>
          <a:p>
            <a:pPr lvl="1">
              <a:lnSpc>
                <a:spcPct val="90000"/>
              </a:lnSpc>
            </a:pPr>
            <a:r>
              <a:rPr lang="en-US" altLang="zh-CN">
                <a:ea typeface="宋体" panose="02010600030101010101" pitchFamily="2" charset="-122"/>
              </a:rPr>
              <a:t>The call </a:t>
            </a:r>
            <a:r>
              <a:rPr lang="en-US" altLang="zh-CN">
                <a:latin typeface="Courier New" panose="02070309020205020404" pitchFamily="49" charset="0"/>
                <a:ea typeface="宋体" panose="02010600030101010101" pitchFamily="2" charset="-122"/>
                <a:cs typeface="Courier New" panose="02070309020205020404" pitchFamily="49" charset="0"/>
              </a:rPr>
              <a:t>average(x,</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y)</a:t>
            </a:r>
            <a:r>
              <a:rPr lang="en-US" altLang="zh-CN">
                <a:ea typeface="宋体" panose="02010600030101010101" pitchFamily="2" charset="-122"/>
              </a:rPr>
              <a:t> causes the values of </a:t>
            </a:r>
            <a:r>
              <a:rPr lang="en-US" altLang="zh-CN">
                <a:latin typeface="Courier New" panose="02070309020205020404" pitchFamily="49" charset="0"/>
                <a:ea typeface="宋体" panose="02010600030101010101" pitchFamily="2" charset="-122"/>
                <a:cs typeface="Courier New" panose="02070309020205020404" pitchFamily="49" charset="0"/>
              </a:rPr>
              <a:t>x</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y</a:t>
            </a:r>
            <a:r>
              <a:rPr lang="en-US" altLang="zh-CN">
                <a:ea typeface="宋体" panose="02010600030101010101" pitchFamily="2" charset="-122"/>
              </a:rPr>
              <a:t> to be copied into the parameters </a:t>
            </a:r>
            <a:r>
              <a:rPr lang="en-US" altLang="zh-CN">
                <a:latin typeface="Courier New" panose="02070309020205020404" pitchFamily="49" charset="0"/>
                <a:ea typeface="宋体" panose="02010600030101010101" pitchFamily="2" charset="-122"/>
                <a:cs typeface="Courier New" panose="02070309020205020404" pitchFamily="49" charset="0"/>
              </a:rPr>
              <a:t>a</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b</a:t>
            </a:r>
            <a:r>
              <a:rPr lang="en-US" altLang="zh-CN">
                <a:ea typeface="宋体" panose="02010600030101010101" pitchFamily="2" charset="-122"/>
              </a:rPr>
              <a:t>.</a:t>
            </a:r>
          </a:p>
          <a:p>
            <a:r>
              <a:rPr lang="en-US" altLang="zh-CN">
                <a:ea typeface="宋体" panose="02010600030101010101" pitchFamily="2" charset="-122"/>
              </a:rPr>
              <a:t>An argument doesn’t have to be a variable; any expression of a compatible type will do.</a:t>
            </a:r>
          </a:p>
          <a:p>
            <a:pPr lvl="1">
              <a:lnSpc>
                <a:spcPct val="90000"/>
              </a:lnSpc>
            </a:pPr>
            <a:r>
              <a:rPr lang="en-US" altLang="zh-CN">
                <a:latin typeface="Courier New" panose="02070309020205020404" pitchFamily="49" charset="0"/>
                <a:ea typeface="宋体" panose="02010600030101010101" pitchFamily="2" charset="-122"/>
                <a:cs typeface="Courier New" panose="02070309020205020404" pitchFamily="49" charset="0"/>
              </a:rPr>
              <a:t>average(5.1,</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8.9)</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average(x/2,</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y/3)</a:t>
            </a:r>
            <a:r>
              <a:rPr lang="en-US" altLang="zh-CN">
                <a:ea typeface="宋体" panose="02010600030101010101" pitchFamily="2" charset="-122"/>
              </a:rPr>
              <a:t> are legal.</a:t>
            </a:r>
          </a:p>
        </p:txBody>
      </p:sp>
      <p:sp>
        <p:nvSpPr>
          <p:cNvPr id="4" name="Footer Placeholder 3">
            <a:extLst>
              <a:ext uri="{FF2B5EF4-FFF2-40B4-BE49-F238E27FC236}">
                <a16:creationId xmlns:a16="http://schemas.microsoft.com/office/drawing/2014/main" id="{AB57E739-BF96-DF76-BF4A-BDC0CADA7ED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B836FCF-5F19-0C5E-2C87-F7DF62C7021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87141A-FCF2-334D-8BC0-EABA6613C560}"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483B84DC-BFF4-8276-CF55-F9DBC3378FAC}"/>
              </a:ext>
            </a:extLst>
          </p:cNvPr>
          <p:cNvSpPr>
            <a:spLocks noGrp="1"/>
          </p:cNvSpPr>
          <p:nvPr>
            <p:ph type="title"/>
          </p:nvPr>
        </p:nvSpPr>
        <p:spPr/>
        <p:txBody>
          <a:bodyPr/>
          <a:lstStyle/>
          <a:p>
            <a:r>
              <a:rPr lang="en-US" altLang="zh-CN">
                <a:ea typeface="宋体" panose="02010600030101010101" pitchFamily="2" charset="-122"/>
              </a:rPr>
              <a:t>Variable-Length Array Parameters (C99)</a:t>
            </a:r>
          </a:p>
        </p:txBody>
      </p:sp>
      <p:sp>
        <p:nvSpPr>
          <p:cNvPr id="73731" name="Content Placeholder 2">
            <a:extLst>
              <a:ext uri="{FF2B5EF4-FFF2-40B4-BE49-F238E27FC236}">
                <a16:creationId xmlns:a16="http://schemas.microsoft.com/office/drawing/2014/main" id="{44108794-821A-6E35-BBE0-8DDF9D0DC451}"/>
              </a:ext>
            </a:extLst>
          </p:cNvPr>
          <p:cNvSpPr>
            <a:spLocks noGrp="1"/>
          </p:cNvSpPr>
          <p:nvPr>
            <p:ph idx="1"/>
          </p:nvPr>
        </p:nvSpPr>
        <p:spPr/>
        <p:txBody>
          <a:bodyPr/>
          <a:lstStyle/>
          <a:p>
            <a:r>
              <a:rPr lang="en-US" altLang="zh-CN" sz="2700">
                <a:ea typeface="宋体" panose="02010600030101010101" pitchFamily="2" charset="-122"/>
              </a:rPr>
              <a:t>Using a variable-length array parameter, we can explicitly state that </a:t>
            </a:r>
            <a:r>
              <a:rPr lang="en-US" altLang="zh-CN" sz="2700">
                <a:latin typeface="Courier New" panose="02070309020205020404" pitchFamily="49" charset="0"/>
                <a:ea typeface="宋体" panose="02010600030101010101" pitchFamily="2" charset="-122"/>
                <a:cs typeface="Courier New" panose="02070309020205020404" pitchFamily="49" charset="0"/>
              </a:rPr>
              <a:t>a</a:t>
            </a:r>
            <a:r>
              <a:rPr lang="en-US" altLang="zh-CN" sz="2700">
                <a:ea typeface="宋体" panose="02010600030101010101" pitchFamily="2" charset="-122"/>
              </a:rPr>
              <a:t>’s length is </a:t>
            </a:r>
            <a:r>
              <a:rPr lang="en-US" altLang="zh-CN" sz="2700">
                <a:latin typeface="Courier New" panose="02070309020205020404" pitchFamily="49" charset="0"/>
                <a:ea typeface="宋体" panose="02010600030101010101" pitchFamily="2" charset="-122"/>
                <a:cs typeface="Courier New" panose="02070309020205020404" pitchFamily="49" charset="0"/>
              </a:rPr>
              <a:t>n</a:t>
            </a:r>
            <a:r>
              <a:rPr lang="en-US" altLang="zh-CN" sz="2700">
                <a:ea typeface="宋体" panose="02010600030101010101" pitchFamily="2" charset="-122"/>
              </a:rPr>
              <a:t>:</a:t>
            </a:r>
          </a:p>
          <a:p>
            <a:pPr>
              <a:lnSpc>
                <a:spcPct val="80000"/>
              </a:lnSpc>
              <a:spcBef>
                <a:spcPts val="12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int sum_array(int n, int a[n])</a:t>
            </a:r>
          </a:p>
          <a:p>
            <a:pPr>
              <a:lnSpc>
                <a:spcPct val="80000"/>
              </a:lnSpc>
              <a:spcBef>
                <a:spcPts val="6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a:t>
            </a:r>
          </a:p>
          <a:p>
            <a:r>
              <a:rPr lang="en-US" altLang="zh-CN" sz="2700">
                <a:ea typeface="宋体" panose="02010600030101010101" pitchFamily="2" charset="-122"/>
              </a:rPr>
              <a:t>The value of the first parameter (</a:t>
            </a:r>
            <a:r>
              <a:rPr lang="en-US" altLang="zh-CN" sz="2700">
                <a:latin typeface="Courier New" panose="02070309020205020404" pitchFamily="49" charset="0"/>
                <a:ea typeface="宋体" panose="02010600030101010101" pitchFamily="2" charset="-122"/>
                <a:cs typeface="Courier New" panose="02070309020205020404" pitchFamily="49" charset="0"/>
              </a:rPr>
              <a:t>n</a:t>
            </a:r>
            <a:r>
              <a:rPr lang="en-US" altLang="zh-CN" sz="2700">
                <a:ea typeface="宋体" panose="02010600030101010101" pitchFamily="2" charset="-122"/>
              </a:rPr>
              <a:t>) specifies the length of the second parameter (</a:t>
            </a:r>
            <a:r>
              <a:rPr lang="en-US" altLang="zh-CN" sz="2700">
                <a:latin typeface="Courier New" panose="02070309020205020404" pitchFamily="49" charset="0"/>
                <a:ea typeface="宋体" panose="02010600030101010101" pitchFamily="2" charset="-122"/>
                <a:cs typeface="Courier New" panose="02070309020205020404" pitchFamily="49" charset="0"/>
              </a:rPr>
              <a:t>a</a:t>
            </a:r>
            <a:r>
              <a:rPr lang="en-US" altLang="zh-CN" sz="2700">
                <a:ea typeface="宋体" panose="02010600030101010101" pitchFamily="2" charset="-122"/>
              </a:rPr>
              <a:t>).</a:t>
            </a:r>
          </a:p>
          <a:p>
            <a:r>
              <a:rPr lang="en-US" altLang="zh-CN" sz="2700">
                <a:ea typeface="宋体" panose="02010600030101010101" pitchFamily="2" charset="-122"/>
              </a:rPr>
              <a:t>Note that the order of the parameters has been switched; order is important when variable-length array parameters are used.</a:t>
            </a:r>
          </a:p>
        </p:txBody>
      </p:sp>
      <p:sp>
        <p:nvSpPr>
          <p:cNvPr id="4" name="Footer Placeholder 3">
            <a:extLst>
              <a:ext uri="{FF2B5EF4-FFF2-40B4-BE49-F238E27FC236}">
                <a16:creationId xmlns:a16="http://schemas.microsoft.com/office/drawing/2014/main" id="{E88E4A22-A9AA-5117-A217-1C3A70EA2E5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CC47FDC-EFB7-39A7-7373-91B4BAAD932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693A77-84FC-F24E-8531-8E0692AC2F1B}"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61BD3152-6B1B-5314-53BF-31BD71E2B31A}"/>
              </a:ext>
            </a:extLst>
          </p:cNvPr>
          <p:cNvSpPr>
            <a:spLocks noGrp="1"/>
          </p:cNvSpPr>
          <p:nvPr>
            <p:ph type="title"/>
          </p:nvPr>
        </p:nvSpPr>
        <p:spPr/>
        <p:txBody>
          <a:bodyPr/>
          <a:lstStyle/>
          <a:p>
            <a:r>
              <a:rPr lang="en-US" altLang="zh-CN">
                <a:ea typeface="宋体" panose="02010600030101010101" pitchFamily="2" charset="-122"/>
              </a:rPr>
              <a:t>Variable-Length Array Parameters (C99)</a:t>
            </a:r>
          </a:p>
        </p:txBody>
      </p:sp>
      <p:sp>
        <p:nvSpPr>
          <p:cNvPr id="74755" name="Content Placeholder 2">
            <a:extLst>
              <a:ext uri="{FF2B5EF4-FFF2-40B4-BE49-F238E27FC236}">
                <a16:creationId xmlns:a16="http://schemas.microsoft.com/office/drawing/2014/main" id="{60C54771-E221-7334-F17D-9366E1FB6C00}"/>
              </a:ext>
            </a:extLst>
          </p:cNvPr>
          <p:cNvSpPr>
            <a:spLocks noGrp="1"/>
          </p:cNvSpPr>
          <p:nvPr>
            <p:ph idx="1"/>
          </p:nvPr>
        </p:nvSpPr>
        <p:spPr>
          <a:xfrm>
            <a:off x="685800" y="1524000"/>
            <a:ext cx="7924800" cy="4800600"/>
          </a:xfrm>
        </p:spPr>
        <p:txBody>
          <a:bodyPr/>
          <a:lstStyle/>
          <a:p>
            <a:r>
              <a:rPr lang="en-US" altLang="zh-CN">
                <a:ea typeface="宋体" panose="02010600030101010101" pitchFamily="2" charset="-122"/>
              </a:rPr>
              <a:t>There are several ways to write the prototype for the new version of </a:t>
            </a:r>
            <a:r>
              <a:rPr lang="en-US" altLang="zh-CN">
                <a:latin typeface="Courier New" panose="02070309020205020404" pitchFamily="49" charset="0"/>
                <a:ea typeface="宋体" panose="02010600030101010101" pitchFamily="2" charset="-122"/>
                <a:cs typeface="Courier New" panose="02070309020205020404" pitchFamily="49" charset="0"/>
              </a:rPr>
              <a:t>sum_array</a:t>
            </a:r>
            <a:r>
              <a:rPr lang="en-US" altLang="zh-CN">
                <a:ea typeface="宋体" panose="02010600030101010101" pitchFamily="2" charset="-122"/>
              </a:rPr>
              <a:t>.</a:t>
            </a:r>
          </a:p>
          <a:p>
            <a:r>
              <a:rPr lang="en-US" altLang="zh-CN">
                <a:ea typeface="宋体" panose="02010600030101010101" pitchFamily="2" charset="-122"/>
              </a:rPr>
              <a:t>One possibility is to make it look exactly like the function definition:</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sum_array(int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n,</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a[n]);</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Version 1</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p>
          <a:p>
            <a:r>
              <a:rPr lang="en-US" altLang="zh-CN">
                <a:ea typeface="宋体" panose="02010600030101010101" pitchFamily="2" charset="-122"/>
              </a:rPr>
              <a:t>Another possibility is to replace the array length by an asterisk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sum_array(int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n,</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Version 2a</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936DEEE1-2DBD-253E-010C-DFEA4DEF66A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F80BD83-B98A-440D-5CAE-D49EEF07FC3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716382-3B04-FA48-8D6F-45296094EDA1}" type="slidenum">
              <a:rPr lang="en-US" altLang="zh-CN" sz="1200">
                <a:latin typeface="Arial" panose="020B0604020202020204" pitchFamily="34" charset="0"/>
              </a:rPr>
              <a:pPr/>
              <a:t>61</a:t>
            </a:fld>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72B6D7D0-9B67-41C6-73D1-2E1D1FF802EC}"/>
              </a:ext>
            </a:extLst>
          </p:cNvPr>
          <p:cNvSpPr>
            <a:spLocks noGrp="1"/>
          </p:cNvSpPr>
          <p:nvPr>
            <p:ph type="title"/>
          </p:nvPr>
        </p:nvSpPr>
        <p:spPr/>
        <p:txBody>
          <a:bodyPr/>
          <a:lstStyle/>
          <a:p>
            <a:r>
              <a:rPr lang="en-US" altLang="zh-CN">
                <a:ea typeface="宋体" panose="02010600030101010101" pitchFamily="2" charset="-122"/>
              </a:rPr>
              <a:t>Variable-Length Array Parameters (C99)</a:t>
            </a:r>
          </a:p>
        </p:txBody>
      </p:sp>
      <p:sp>
        <p:nvSpPr>
          <p:cNvPr id="75779" name="Content Placeholder 2">
            <a:extLst>
              <a:ext uri="{FF2B5EF4-FFF2-40B4-BE49-F238E27FC236}">
                <a16:creationId xmlns:a16="http://schemas.microsoft.com/office/drawing/2014/main" id="{D82B1EAE-26AD-8F76-37A9-63CB39C27F65}"/>
              </a:ext>
            </a:extLst>
          </p:cNvPr>
          <p:cNvSpPr>
            <a:spLocks noGrp="1"/>
          </p:cNvSpPr>
          <p:nvPr>
            <p:ph idx="1"/>
          </p:nvPr>
        </p:nvSpPr>
        <p:spPr>
          <a:xfrm>
            <a:off x="685800" y="1524000"/>
            <a:ext cx="7924800" cy="4800600"/>
          </a:xfrm>
        </p:spPr>
        <p:txBody>
          <a:bodyPr/>
          <a:lstStyle/>
          <a:p>
            <a:r>
              <a:rPr lang="en-US" altLang="zh-CN">
                <a:ea typeface="宋体" panose="02010600030101010101" pitchFamily="2" charset="-122"/>
              </a:rPr>
              <a:t>The reason for using the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notation is that parameter names are optional in function declarations.</a:t>
            </a:r>
          </a:p>
          <a:p>
            <a:r>
              <a:rPr lang="en-US" altLang="zh-CN">
                <a:ea typeface="宋体" panose="02010600030101010101" pitchFamily="2" charset="-122"/>
              </a:rPr>
              <a:t>If the name of the first parameter is omitted, it wouldn’t be possible to specify that the length of the array is </a:t>
            </a:r>
            <a:r>
              <a:rPr lang="en-US" altLang="zh-CN">
                <a:latin typeface="Courier New" panose="02070309020205020404" pitchFamily="49" charset="0"/>
                <a:ea typeface="宋体" panose="02010600030101010101" pitchFamily="2" charset="-122"/>
                <a:cs typeface="Courier New" panose="02070309020205020404" pitchFamily="49" charset="0"/>
              </a:rPr>
              <a:t>n</a:t>
            </a:r>
            <a:r>
              <a:rPr lang="en-US" altLang="zh-CN">
                <a:ea typeface="宋体" panose="02010600030101010101" pitchFamily="2" charset="-122"/>
              </a:rPr>
              <a:t>, but the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provides a clue that the length of the array is related to parameters that come earlier in the list:</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sum_array(int,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Version</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2b</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15271B2A-93BE-BECF-5E40-B32B381AAE8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9C27D88-B10C-1F63-2B9B-4BE605898F8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E85EEE-E1AF-C740-AFAF-C13C16A0DFAA}" type="slidenum">
              <a:rPr lang="en-US" altLang="zh-CN" sz="1200">
                <a:latin typeface="Arial" panose="020B0604020202020204" pitchFamily="34" charset="0"/>
              </a:rPr>
              <a:pPr/>
              <a:t>62</a:t>
            </a:fld>
            <a:endParaRPr lang="en-US" altLang="zh-CN"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66AEDF31-5E0D-045C-879A-2CB0AE3FE746}"/>
              </a:ext>
            </a:extLst>
          </p:cNvPr>
          <p:cNvSpPr>
            <a:spLocks noGrp="1"/>
          </p:cNvSpPr>
          <p:nvPr>
            <p:ph type="title"/>
          </p:nvPr>
        </p:nvSpPr>
        <p:spPr/>
        <p:txBody>
          <a:bodyPr/>
          <a:lstStyle/>
          <a:p>
            <a:r>
              <a:rPr lang="en-US" altLang="zh-CN">
                <a:ea typeface="宋体" panose="02010600030101010101" pitchFamily="2" charset="-122"/>
              </a:rPr>
              <a:t>Variable-Length Array Parameters (C99)</a:t>
            </a:r>
          </a:p>
        </p:txBody>
      </p:sp>
      <p:sp>
        <p:nvSpPr>
          <p:cNvPr id="76803" name="Content Placeholder 2">
            <a:extLst>
              <a:ext uri="{FF2B5EF4-FFF2-40B4-BE49-F238E27FC236}">
                <a16:creationId xmlns:a16="http://schemas.microsoft.com/office/drawing/2014/main" id="{9C9D6042-B288-134D-7A4C-CFCC6457FD72}"/>
              </a:ext>
            </a:extLst>
          </p:cNvPr>
          <p:cNvSpPr>
            <a:spLocks noGrp="1"/>
          </p:cNvSpPr>
          <p:nvPr>
            <p:ph idx="1"/>
          </p:nvPr>
        </p:nvSpPr>
        <p:spPr>
          <a:xfrm>
            <a:off x="685800" y="1524000"/>
            <a:ext cx="7848600" cy="4800600"/>
          </a:xfrm>
        </p:spPr>
        <p:txBody>
          <a:bodyPr/>
          <a:lstStyle/>
          <a:p>
            <a:r>
              <a:rPr lang="en-US" altLang="zh-CN">
                <a:ea typeface="宋体" panose="02010600030101010101" pitchFamily="2" charset="-122"/>
              </a:rPr>
              <a:t>It’s also legal to leave the brackets empty, as we normally do when declaring an array parameter:</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sum_array(int n, int a[]);  /* Version 3a */</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sum_array(int, int []);     /* Version 3b */</a:t>
            </a:r>
          </a:p>
          <a:p>
            <a:r>
              <a:rPr lang="en-US" altLang="zh-CN">
                <a:ea typeface="宋体" panose="02010600030101010101" pitchFamily="2" charset="-122"/>
              </a:rPr>
              <a:t>Leaving the brackets empty isn’t a good choice, because it doesn’t expose the relationship between </a:t>
            </a:r>
            <a:r>
              <a:rPr lang="en-US" altLang="zh-CN">
                <a:latin typeface="Courier New" panose="02070309020205020404" pitchFamily="49" charset="0"/>
                <a:ea typeface="宋体" panose="02010600030101010101" pitchFamily="2" charset="-122"/>
                <a:cs typeface="Courier New" panose="02070309020205020404" pitchFamily="49" charset="0"/>
              </a:rPr>
              <a:t>n</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a</a:t>
            </a:r>
            <a:r>
              <a:rPr lang="en-US" altLang="zh-CN">
                <a:ea typeface="宋体" panose="02010600030101010101" pitchFamily="2" charset="-122"/>
              </a:rPr>
              <a:t>.</a:t>
            </a:r>
          </a:p>
        </p:txBody>
      </p:sp>
      <p:sp>
        <p:nvSpPr>
          <p:cNvPr id="4" name="Footer Placeholder 3">
            <a:extLst>
              <a:ext uri="{FF2B5EF4-FFF2-40B4-BE49-F238E27FC236}">
                <a16:creationId xmlns:a16="http://schemas.microsoft.com/office/drawing/2014/main" id="{D73BA064-61C6-8B3A-B211-6C1D6BDC640B}"/>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A218C14-5428-F5C3-0FC5-6004F4B7C40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6B64F5-7EF2-4949-9AB3-B7D0DB158559}" type="slidenum">
              <a:rPr lang="en-US" altLang="zh-CN" sz="1200">
                <a:latin typeface="Arial" panose="020B0604020202020204" pitchFamily="34" charset="0"/>
              </a:rPr>
              <a:pPr/>
              <a:t>63</a:t>
            </a:fld>
            <a:endParaRPr lang="en-US" altLang="zh-CN"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74A92048-FEF7-B2FB-1DAF-E18786FC9833}"/>
              </a:ext>
            </a:extLst>
          </p:cNvPr>
          <p:cNvSpPr>
            <a:spLocks noGrp="1"/>
          </p:cNvSpPr>
          <p:nvPr>
            <p:ph type="title"/>
          </p:nvPr>
        </p:nvSpPr>
        <p:spPr/>
        <p:txBody>
          <a:bodyPr/>
          <a:lstStyle/>
          <a:p>
            <a:r>
              <a:rPr lang="en-US" altLang="zh-CN">
                <a:ea typeface="宋体" panose="02010600030101010101" pitchFamily="2" charset="-122"/>
              </a:rPr>
              <a:t>Variable-Length Array Parameters (C99)</a:t>
            </a:r>
          </a:p>
        </p:txBody>
      </p:sp>
      <p:sp>
        <p:nvSpPr>
          <p:cNvPr id="77827" name="Content Placeholder 2">
            <a:extLst>
              <a:ext uri="{FF2B5EF4-FFF2-40B4-BE49-F238E27FC236}">
                <a16:creationId xmlns:a16="http://schemas.microsoft.com/office/drawing/2014/main" id="{1AB6F9FC-9F38-E216-BD42-DB8DBBBC78B1}"/>
              </a:ext>
            </a:extLst>
          </p:cNvPr>
          <p:cNvSpPr>
            <a:spLocks noGrp="1"/>
          </p:cNvSpPr>
          <p:nvPr>
            <p:ph idx="1"/>
          </p:nvPr>
        </p:nvSpPr>
        <p:spPr>
          <a:xfrm>
            <a:off x="685800" y="1524000"/>
            <a:ext cx="7848600" cy="4800600"/>
          </a:xfrm>
        </p:spPr>
        <p:txBody>
          <a:bodyPr/>
          <a:lstStyle/>
          <a:p>
            <a:r>
              <a:rPr lang="en-US" altLang="zh-CN" sz="2400">
                <a:ea typeface="宋体" panose="02010600030101010101" pitchFamily="2" charset="-122"/>
              </a:rPr>
              <a:t>In general, the length of a variable-length array parameter can be any expression.</a:t>
            </a:r>
          </a:p>
          <a:p>
            <a:r>
              <a:rPr lang="en-US" altLang="zh-CN" sz="2400">
                <a:ea typeface="宋体" panose="02010600030101010101" pitchFamily="2" charset="-122"/>
              </a:rPr>
              <a:t>A function that concatenates two arrays </a:t>
            </a:r>
            <a:r>
              <a:rPr lang="en-US" altLang="zh-CN" sz="2400">
                <a:latin typeface="Courier New" panose="02070309020205020404" pitchFamily="49" charset="0"/>
                <a:ea typeface="宋体" panose="02010600030101010101" pitchFamily="2" charset="-122"/>
                <a:cs typeface="Courier New" panose="02070309020205020404" pitchFamily="49" charset="0"/>
              </a:rPr>
              <a:t>a</a:t>
            </a:r>
            <a:r>
              <a:rPr lang="en-US" altLang="zh-CN" sz="2400">
                <a:ea typeface="宋体" panose="02010600030101010101" pitchFamily="2" charset="-122"/>
              </a:rPr>
              <a:t> and </a:t>
            </a:r>
            <a:r>
              <a:rPr lang="en-US" altLang="zh-CN" sz="2400">
                <a:latin typeface="Courier New" panose="02070309020205020404" pitchFamily="49" charset="0"/>
                <a:ea typeface="宋体" panose="02010600030101010101" pitchFamily="2" charset="-122"/>
                <a:cs typeface="Courier New" panose="02070309020205020404" pitchFamily="49" charset="0"/>
              </a:rPr>
              <a:t>b</a:t>
            </a:r>
            <a:r>
              <a:rPr lang="en-US" altLang="zh-CN" sz="2400">
                <a:ea typeface="宋体" panose="02010600030101010101" pitchFamily="2" charset="-122"/>
              </a:rPr>
              <a:t>, storing the result into a third array named </a:t>
            </a:r>
            <a:r>
              <a:rPr lang="en-US" altLang="zh-CN" sz="2400">
                <a:latin typeface="Courier New" panose="02070309020205020404" pitchFamily="49" charset="0"/>
                <a:ea typeface="宋体" panose="02010600030101010101" pitchFamily="2" charset="-122"/>
                <a:cs typeface="Courier New" panose="02070309020205020404" pitchFamily="49" charset="0"/>
              </a:rPr>
              <a:t>c</a:t>
            </a:r>
            <a:r>
              <a:rPr lang="en-US" altLang="zh-CN" sz="2400">
                <a:ea typeface="宋体" panose="02010600030101010101" pitchFamily="2" charset="-122"/>
              </a:rPr>
              <a:t>:</a:t>
            </a:r>
          </a:p>
          <a:p>
            <a:pPr>
              <a:lnSpc>
                <a:spcPct val="80000"/>
              </a:lnSpc>
              <a:spcBef>
                <a:spcPts val="10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concatenate(int</a:t>
            </a:r>
            <a:r>
              <a:rPr lang="en-US" altLang="zh-CN" sz="17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m,</a:t>
            </a:r>
            <a:r>
              <a:rPr lang="en-US" altLang="zh-CN" sz="17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a:t>
            </a:r>
            <a:r>
              <a:rPr lang="en-US" altLang="zh-CN" sz="17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n,</a:t>
            </a:r>
            <a:r>
              <a:rPr lang="en-US" altLang="zh-CN" sz="17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a:t>
            </a:r>
            <a:r>
              <a:rPr lang="en-US" altLang="zh-CN" sz="17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a[m],</a:t>
            </a:r>
            <a:r>
              <a:rPr lang="en-US" altLang="zh-CN" sz="17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a:t>
            </a:r>
            <a:r>
              <a:rPr lang="en-US" altLang="zh-CN" sz="17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b[n],</a:t>
            </a:r>
          </a:p>
          <a:p>
            <a:pPr>
              <a:lnSpc>
                <a:spcPct val="80000"/>
              </a:lnSpc>
              <a:spcBef>
                <a:spcPts val="5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a:t>
            </a:r>
            <a:r>
              <a:rPr lang="en-US" altLang="zh-CN" sz="17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c[m+n])</a:t>
            </a:r>
          </a:p>
          <a:p>
            <a:pPr>
              <a:lnSpc>
                <a:spcPct val="80000"/>
              </a:lnSpc>
              <a:spcBef>
                <a:spcPts val="5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r>
              <a:rPr lang="en-US" altLang="zh-CN" sz="2400">
                <a:ea typeface="宋体" panose="02010600030101010101" pitchFamily="2" charset="-122"/>
              </a:rPr>
              <a:t>The expression used to specify the length of </a:t>
            </a:r>
            <a:r>
              <a:rPr lang="en-US" altLang="zh-CN" sz="2400">
                <a:latin typeface="Courier New" panose="02070309020205020404" pitchFamily="49" charset="0"/>
                <a:ea typeface="宋体" panose="02010600030101010101" pitchFamily="2" charset="-122"/>
                <a:cs typeface="Courier New" panose="02070309020205020404" pitchFamily="49" charset="0"/>
              </a:rPr>
              <a:t>c</a:t>
            </a:r>
            <a:r>
              <a:rPr lang="en-US" altLang="zh-CN" sz="2400">
                <a:ea typeface="宋体" panose="02010600030101010101" pitchFamily="2" charset="-122"/>
              </a:rPr>
              <a:t> involves two other parameters, but in general it could refer to variables outside the function or even call other functions.</a:t>
            </a:r>
          </a:p>
        </p:txBody>
      </p:sp>
      <p:sp>
        <p:nvSpPr>
          <p:cNvPr id="4" name="Footer Placeholder 3">
            <a:extLst>
              <a:ext uri="{FF2B5EF4-FFF2-40B4-BE49-F238E27FC236}">
                <a16:creationId xmlns:a16="http://schemas.microsoft.com/office/drawing/2014/main" id="{95CB2F45-BEF3-8076-E083-2A202C69724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EC66497-E741-5920-D029-CF9EBBCCB82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8F8FC9-6B8A-7646-9C57-56C3141CD8E8}" type="slidenum">
              <a:rPr lang="en-US" altLang="zh-CN" sz="1200">
                <a:latin typeface="Arial" panose="020B0604020202020204" pitchFamily="34" charset="0"/>
              </a:rPr>
              <a:pPr/>
              <a:t>64</a:t>
            </a:fld>
            <a:endParaRPr lang="en-US" altLang="zh-CN"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2421F87C-0AFB-59D2-28A6-AEBBD1A8C8AF}"/>
              </a:ext>
            </a:extLst>
          </p:cNvPr>
          <p:cNvSpPr>
            <a:spLocks noGrp="1"/>
          </p:cNvSpPr>
          <p:nvPr>
            <p:ph type="title"/>
          </p:nvPr>
        </p:nvSpPr>
        <p:spPr/>
        <p:txBody>
          <a:bodyPr/>
          <a:lstStyle/>
          <a:p>
            <a:r>
              <a:rPr lang="en-US" altLang="zh-CN">
                <a:ea typeface="宋体" panose="02010600030101010101" pitchFamily="2" charset="-122"/>
              </a:rPr>
              <a:t>Variable-Length Array Parameters (C99)</a:t>
            </a:r>
          </a:p>
        </p:txBody>
      </p:sp>
      <p:sp>
        <p:nvSpPr>
          <p:cNvPr id="78851" name="Content Placeholder 2">
            <a:extLst>
              <a:ext uri="{FF2B5EF4-FFF2-40B4-BE49-F238E27FC236}">
                <a16:creationId xmlns:a16="http://schemas.microsoft.com/office/drawing/2014/main" id="{4B349106-F188-0C3A-BFD1-FD51DFA60947}"/>
              </a:ext>
            </a:extLst>
          </p:cNvPr>
          <p:cNvSpPr>
            <a:spLocks noGrp="1"/>
          </p:cNvSpPr>
          <p:nvPr>
            <p:ph idx="1"/>
          </p:nvPr>
        </p:nvSpPr>
        <p:spPr/>
        <p:txBody>
          <a:bodyPr/>
          <a:lstStyle/>
          <a:p>
            <a:r>
              <a:rPr lang="en-US" altLang="zh-CN">
                <a:ea typeface="宋体" panose="02010600030101010101" pitchFamily="2" charset="-122"/>
              </a:rPr>
              <a:t>Variable-length array parameters with a single dimension have limited usefulness.</a:t>
            </a:r>
          </a:p>
          <a:p>
            <a:r>
              <a:rPr lang="en-US" altLang="zh-CN">
                <a:ea typeface="宋体" panose="02010600030101010101" pitchFamily="2" charset="-122"/>
              </a:rPr>
              <a:t>They make a function declaration or definition more descriptive by stating the desired length of an array argument.</a:t>
            </a:r>
          </a:p>
          <a:p>
            <a:r>
              <a:rPr lang="en-US" altLang="zh-CN">
                <a:ea typeface="宋体" panose="02010600030101010101" pitchFamily="2" charset="-122"/>
              </a:rPr>
              <a:t>However, no additional error-checking is performed; it’s still possible for an array argument to be too long or too short.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F1F244A-CA42-0E27-8E5E-DD547D23B93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16A7D86-5BC4-4A28-0A15-BCED5F45D85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159B7E-B57A-0C4D-93DF-FC771973EAC3}" type="slidenum">
              <a:rPr lang="en-US" altLang="zh-CN" sz="1200">
                <a:latin typeface="Arial" panose="020B0604020202020204" pitchFamily="34" charset="0"/>
              </a:rPr>
              <a:pPr/>
              <a:t>65</a:t>
            </a:fld>
            <a:endParaRPr lang="en-US" altLang="zh-CN"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7378F18A-535C-30CC-DF61-7F325FBC268D}"/>
              </a:ext>
            </a:extLst>
          </p:cNvPr>
          <p:cNvSpPr>
            <a:spLocks noGrp="1"/>
          </p:cNvSpPr>
          <p:nvPr>
            <p:ph type="title"/>
          </p:nvPr>
        </p:nvSpPr>
        <p:spPr/>
        <p:txBody>
          <a:bodyPr/>
          <a:lstStyle/>
          <a:p>
            <a:r>
              <a:rPr lang="en-US" altLang="zh-CN">
                <a:ea typeface="宋体" panose="02010600030101010101" pitchFamily="2" charset="-122"/>
              </a:rPr>
              <a:t>Variable-Length Array Parameters (C99)</a:t>
            </a:r>
          </a:p>
        </p:txBody>
      </p:sp>
      <p:sp>
        <p:nvSpPr>
          <p:cNvPr id="79875" name="Content Placeholder 2">
            <a:extLst>
              <a:ext uri="{FF2B5EF4-FFF2-40B4-BE49-F238E27FC236}">
                <a16:creationId xmlns:a16="http://schemas.microsoft.com/office/drawing/2014/main" id="{9DBB9D94-8E8A-9ACE-9CAC-32EAE2783617}"/>
              </a:ext>
            </a:extLst>
          </p:cNvPr>
          <p:cNvSpPr>
            <a:spLocks noGrp="1"/>
          </p:cNvSpPr>
          <p:nvPr>
            <p:ph idx="1"/>
          </p:nvPr>
        </p:nvSpPr>
        <p:spPr>
          <a:xfrm>
            <a:off x="685800" y="1524000"/>
            <a:ext cx="7924800" cy="4800600"/>
          </a:xfrm>
        </p:spPr>
        <p:txBody>
          <a:bodyPr/>
          <a:lstStyle/>
          <a:p>
            <a:r>
              <a:rPr lang="en-US" altLang="zh-CN" sz="2400">
                <a:ea typeface="宋体" panose="02010600030101010101" pitchFamily="2" charset="-122"/>
              </a:rPr>
              <a:t>Variable-length array parameters are most useful for multidimensional arrays.</a:t>
            </a:r>
          </a:p>
          <a:p>
            <a:r>
              <a:rPr lang="en-US" altLang="zh-CN" sz="2400">
                <a:ea typeface="宋体" panose="02010600030101010101" pitchFamily="2" charset="-122"/>
              </a:rPr>
              <a:t>By using a variable-length array parameter, we can generalize the </a:t>
            </a:r>
            <a:r>
              <a:rPr lang="en-US" altLang="zh-CN" sz="2400">
                <a:latin typeface="Courier New" panose="02070309020205020404" pitchFamily="49" charset="0"/>
                <a:ea typeface="宋体" panose="02010600030101010101" pitchFamily="2" charset="-122"/>
                <a:cs typeface="Courier New" panose="02070309020205020404" pitchFamily="49" charset="0"/>
              </a:rPr>
              <a:t>sum_two_dimensional_array</a:t>
            </a:r>
            <a:r>
              <a:rPr lang="en-US" altLang="zh-CN" sz="2400">
                <a:ea typeface="宋体" panose="02010600030101010101" pitchFamily="2" charset="-122"/>
              </a:rPr>
              <a:t> function to any number of columns:</a:t>
            </a:r>
          </a:p>
          <a:p>
            <a:pPr>
              <a:lnSpc>
                <a:spcPct val="80000"/>
              </a:lnSpc>
              <a:spcBef>
                <a:spcPts val="10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sum_two_dimensional_array(int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n,</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m,</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a[n][m])</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i, j, sum = 0;</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for (i = 0; i &lt; n; i++)</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for (j = 0; j &lt; m; j++)</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sum += a[i][j];</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sum;</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96107BAB-B8E0-A613-24A9-0F224A1B956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21FA06F-1E58-CED1-A6EC-AE989C19F1D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AC2A9B-216E-7244-9CE8-EA9434F571E1}" type="slidenum">
              <a:rPr lang="en-US" altLang="zh-CN" sz="1200">
                <a:latin typeface="Arial" panose="020B0604020202020204" pitchFamily="34" charset="0"/>
              </a:rPr>
              <a:pPr/>
              <a:t>66</a:t>
            </a:fld>
            <a:endParaRPr lang="en-US" altLang="zh-CN"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ABACB2D6-0CA9-8F73-B7FA-9A30EF2AF0F3}"/>
              </a:ext>
            </a:extLst>
          </p:cNvPr>
          <p:cNvSpPr>
            <a:spLocks noGrp="1"/>
          </p:cNvSpPr>
          <p:nvPr>
            <p:ph type="title"/>
          </p:nvPr>
        </p:nvSpPr>
        <p:spPr/>
        <p:txBody>
          <a:bodyPr/>
          <a:lstStyle/>
          <a:p>
            <a:r>
              <a:rPr lang="en-US" altLang="zh-CN">
                <a:ea typeface="宋体" panose="02010600030101010101" pitchFamily="2" charset="-122"/>
              </a:rPr>
              <a:t>Variable-Length Array Parameters (C99)</a:t>
            </a:r>
          </a:p>
        </p:txBody>
      </p:sp>
      <p:sp>
        <p:nvSpPr>
          <p:cNvPr id="80899" name="Content Placeholder 2">
            <a:extLst>
              <a:ext uri="{FF2B5EF4-FFF2-40B4-BE49-F238E27FC236}">
                <a16:creationId xmlns:a16="http://schemas.microsoft.com/office/drawing/2014/main" id="{0062A7A5-E846-F5C4-F894-312CE9C2AEF9}"/>
              </a:ext>
            </a:extLst>
          </p:cNvPr>
          <p:cNvSpPr>
            <a:spLocks noGrp="1"/>
          </p:cNvSpPr>
          <p:nvPr>
            <p:ph idx="1"/>
          </p:nvPr>
        </p:nvSpPr>
        <p:spPr>
          <a:xfrm>
            <a:off x="685800" y="1524000"/>
            <a:ext cx="8153400" cy="4800600"/>
          </a:xfrm>
        </p:spPr>
        <p:txBody>
          <a:bodyPr/>
          <a:lstStyle/>
          <a:p>
            <a:r>
              <a:rPr lang="en-US" altLang="zh-CN" sz="2400">
                <a:ea typeface="宋体" panose="02010600030101010101" pitchFamily="2" charset="-122"/>
              </a:rPr>
              <a:t>Prototypes for this function include:</a:t>
            </a:r>
          </a:p>
          <a:p>
            <a:pPr>
              <a:lnSpc>
                <a:spcPct val="80000"/>
              </a:lnSpc>
              <a:spcBef>
                <a:spcPts val="1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sum_two_dimensional_array(int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n,</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m,</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a[n][m]);</a:t>
            </a:r>
          </a:p>
          <a:p>
            <a:pPr>
              <a:lnSpc>
                <a:spcPct val="80000"/>
              </a:lnSpc>
              <a:spcBef>
                <a:spcPts val="6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sum_two_dimensional_array(int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n,</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m,</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a[*][*]);</a:t>
            </a:r>
          </a:p>
          <a:p>
            <a:pPr>
              <a:lnSpc>
                <a:spcPct val="80000"/>
              </a:lnSpc>
              <a:spcBef>
                <a:spcPts val="6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sum_two_dimensional_array(int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n,</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m,</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a[][m]);</a:t>
            </a:r>
          </a:p>
          <a:p>
            <a:pPr>
              <a:lnSpc>
                <a:spcPct val="80000"/>
              </a:lnSpc>
              <a:spcBef>
                <a:spcPts val="6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sum_two_dimensional_array(int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n,</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m,</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a[][*]);</a:t>
            </a:r>
          </a:p>
        </p:txBody>
      </p:sp>
      <p:sp>
        <p:nvSpPr>
          <p:cNvPr id="4" name="Footer Placeholder 3">
            <a:extLst>
              <a:ext uri="{FF2B5EF4-FFF2-40B4-BE49-F238E27FC236}">
                <a16:creationId xmlns:a16="http://schemas.microsoft.com/office/drawing/2014/main" id="{3FF28075-5F8F-E78E-5269-48345D7A385D}"/>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12FC1AA-126A-C17D-58CC-2EF1DA0533B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8E7B44-0B7B-A347-92E6-C92D869AEEE3}" type="slidenum">
              <a:rPr lang="en-US" altLang="zh-CN" sz="1200">
                <a:latin typeface="Arial" panose="020B0604020202020204" pitchFamily="34" charset="0"/>
              </a:rPr>
              <a:pPr/>
              <a:t>67</a:t>
            </a:fld>
            <a:endParaRPr lang="en-US" altLang="zh-CN"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5314E8CF-6683-6FA9-0E95-4213C4B7826E}"/>
              </a:ext>
            </a:extLst>
          </p:cNvPr>
          <p:cNvSpPr>
            <a:spLocks noGrp="1"/>
          </p:cNvSpPr>
          <p:nvPr>
            <p:ph type="title"/>
          </p:nvPr>
        </p:nvSpPr>
        <p:spPr/>
        <p:txBody>
          <a:bodyPr/>
          <a:lstStyle/>
          <a:p>
            <a:r>
              <a:rPr lang="en-US" altLang="zh-CN">
                <a:ea typeface="宋体" panose="02010600030101010101" pitchFamily="2" charset="-122"/>
              </a:rPr>
              <a:t>Using </a:t>
            </a:r>
            <a:r>
              <a:rPr lang="en-US" altLang="zh-CN" b="1">
                <a:latin typeface="Courier New" panose="02070309020205020404" pitchFamily="49" charset="0"/>
                <a:ea typeface="宋体" panose="02010600030101010101" pitchFamily="2" charset="-122"/>
                <a:cs typeface="Courier New" panose="02070309020205020404" pitchFamily="49" charset="0"/>
              </a:rPr>
              <a:t>static</a:t>
            </a:r>
            <a:r>
              <a:rPr lang="en-US" altLang="zh-CN">
                <a:ea typeface="宋体" panose="02010600030101010101" pitchFamily="2" charset="-122"/>
              </a:rPr>
              <a:t> in Array Parameter</a:t>
            </a:r>
            <a:br>
              <a:rPr lang="en-US" altLang="zh-CN">
                <a:ea typeface="宋体" panose="02010600030101010101" pitchFamily="2" charset="-122"/>
              </a:rPr>
            </a:br>
            <a:r>
              <a:rPr lang="en-US" altLang="zh-CN">
                <a:ea typeface="宋体" panose="02010600030101010101" pitchFamily="2" charset="-122"/>
              </a:rPr>
              <a:t>Declarations (C99)</a:t>
            </a:r>
          </a:p>
        </p:txBody>
      </p:sp>
      <p:sp>
        <p:nvSpPr>
          <p:cNvPr id="81923" name="Content Placeholder 2">
            <a:extLst>
              <a:ext uri="{FF2B5EF4-FFF2-40B4-BE49-F238E27FC236}">
                <a16:creationId xmlns:a16="http://schemas.microsoft.com/office/drawing/2014/main" id="{073AF6FD-468D-A98D-0C96-C966B6B3ED4A}"/>
              </a:ext>
            </a:extLst>
          </p:cNvPr>
          <p:cNvSpPr>
            <a:spLocks noGrp="1"/>
          </p:cNvSpPr>
          <p:nvPr>
            <p:ph idx="1"/>
          </p:nvPr>
        </p:nvSpPr>
        <p:spPr>
          <a:xfrm>
            <a:off x="685800" y="1600200"/>
            <a:ext cx="7772400" cy="4724400"/>
          </a:xfrm>
        </p:spPr>
        <p:txBody>
          <a:bodyPr/>
          <a:lstStyle/>
          <a:p>
            <a:r>
              <a:rPr lang="en-US" altLang="zh-CN">
                <a:ea typeface="宋体" panose="02010600030101010101" pitchFamily="2" charset="-122"/>
              </a:rPr>
              <a:t>C99 allows the use of the keyword </a:t>
            </a:r>
            <a:r>
              <a:rPr lang="en-US" altLang="zh-CN">
                <a:latin typeface="Courier New" panose="02070309020205020404" pitchFamily="49" charset="0"/>
                <a:ea typeface="宋体" panose="02010600030101010101" pitchFamily="2" charset="-122"/>
                <a:cs typeface="Courier New" panose="02070309020205020404" pitchFamily="49" charset="0"/>
              </a:rPr>
              <a:t>static</a:t>
            </a:r>
            <a:r>
              <a:rPr lang="en-US" altLang="zh-CN">
                <a:ea typeface="宋体" panose="02010600030101010101" pitchFamily="2" charset="-122"/>
              </a:rPr>
              <a:t> in the declaration of array parameters.</a:t>
            </a:r>
          </a:p>
          <a:p>
            <a:r>
              <a:rPr lang="en-US" altLang="zh-CN">
                <a:ea typeface="宋体" panose="02010600030101010101" pitchFamily="2" charset="-122"/>
              </a:rPr>
              <a:t>The following example uses </a:t>
            </a:r>
            <a:r>
              <a:rPr lang="en-US" altLang="zh-CN">
                <a:latin typeface="Courier New" panose="02070309020205020404" pitchFamily="49" charset="0"/>
                <a:ea typeface="宋体" panose="02010600030101010101" pitchFamily="2" charset="-122"/>
                <a:cs typeface="Courier New" panose="02070309020205020404" pitchFamily="49" charset="0"/>
              </a:rPr>
              <a:t>static</a:t>
            </a:r>
            <a:r>
              <a:rPr lang="en-US" altLang="zh-CN">
                <a:ea typeface="宋体" panose="02010600030101010101" pitchFamily="2" charset="-122"/>
              </a:rPr>
              <a:t> to indicate that the length of </a:t>
            </a:r>
            <a:r>
              <a:rPr lang="en-US" altLang="zh-CN">
                <a:latin typeface="Courier New" panose="02070309020205020404" pitchFamily="49" charset="0"/>
                <a:ea typeface="宋体" panose="02010600030101010101" pitchFamily="2" charset="-122"/>
                <a:cs typeface="Courier New" panose="02070309020205020404" pitchFamily="49" charset="0"/>
              </a:rPr>
              <a:t>a</a:t>
            </a:r>
            <a:r>
              <a:rPr lang="en-US" altLang="zh-CN">
                <a:ea typeface="宋体" panose="02010600030101010101" pitchFamily="2" charset="-122"/>
              </a:rPr>
              <a:t> is guaranteed to be at least 3:</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sum_array(int a[static 3], int n)</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CC6CC02D-0F52-8491-AC3B-46513B9E0B1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91A76BE-5C40-70E5-3B66-FA929B3B8C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533CF7-DEE2-7A43-BB71-62EC5D3A0025}" type="slidenum">
              <a:rPr lang="en-US" altLang="zh-CN" sz="1200">
                <a:latin typeface="Arial" panose="020B0604020202020204" pitchFamily="34" charset="0"/>
              </a:rPr>
              <a:pPr/>
              <a:t>68</a:t>
            </a:fld>
            <a:endParaRPr lang="en-US" altLang="zh-CN"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7BA2C986-766A-9BDA-B3FF-05EB47028743}"/>
              </a:ext>
            </a:extLst>
          </p:cNvPr>
          <p:cNvSpPr>
            <a:spLocks noGrp="1"/>
          </p:cNvSpPr>
          <p:nvPr>
            <p:ph type="title"/>
          </p:nvPr>
        </p:nvSpPr>
        <p:spPr/>
        <p:txBody>
          <a:bodyPr/>
          <a:lstStyle/>
          <a:p>
            <a:r>
              <a:rPr lang="en-US" altLang="zh-CN">
                <a:ea typeface="宋体" panose="02010600030101010101" pitchFamily="2" charset="-122"/>
              </a:rPr>
              <a:t>Using </a:t>
            </a:r>
            <a:r>
              <a:rPr lang="en-US" altLang="zh-CN" b="1">
                <a:latin typeface="Courier New" panose="02070309020205020404" pitchFamily="49" charset="0"/>
                <a:ea typeface="宋体" panose="02010600030101010101" pitchFamily="2" charset="-122"/>
                <a:cs typeface="Courier New" panose="02070309020205020404" pitchFamily="49" charset="0"/>
              </a:rPr>
              <a:t>static</a:t>
            </a:r>
            <a:r>
              <a:rPr lang="en-US" altLang="zh-CN">
                <a:ea typeface="宋体" panose="02010600030101010101" pitchFamily="2" charset="-122"/>
              </a:rPr>
              <a:t> in Array Parameter</a:t>
            </a:r>
            <a:br>
              <a:rPr lang="en-US" altLang="zh-CN">
                <a:ea typeface="宋体" panose="02010600030101010101" pitchFamily="2" charset="-122"/>
              </a:rPr>
            </a:br>
            <a:r>
              <a:rPr lang="en-US" altLang="zh-CN">
                <a:ea typeface="宋体" panose="02010600030101010101" pitchFamily="2" charset="-122"/>
              </a:rPr>
              <a:t>Declarations (C99)</a:t>
            </a:r>
          </a:p>
        </p:txBody>
      </p:sp>
      <p:sp>
        <p:nvSpPr>
          <p:cNvPr id="82947" name="Content Placeholder 2">
            <a:extLst>
              <a:ext uri="{FF2B5EF4-FFF2-40B4-BE49-F238E27FC236}">
                <a16:creationId xmlns:a16="http://schemas.microsoft.com/office/drawing/2014/main" id="{97019779-585E-7792-72DC-8892DE832152}"/>
              </a:ext>
            </a:extLst>
          </p:cNvPr>
          <p:cNvSpPr>
            <a:spLocks noGrp="1"/>
          </p:cNvSpPr>
          <p:nvPr>
            <p:ph idx="1"/>
          </p:nvPr>
        </p:nvSpPr>
        <p:spPr>
          <a:xfrm>
            <a:off x="685800" y="1600200"/>
            <a:ext cx="7772400" cy="4724400"/>
          </a:xfrm>
        </p:spPr>
        <p:txBody>
          <a:bodyPr/>
          <a:lstStyle/>
          <a:p>
            <a:r>
              <a:rPr lang="en-US" altLang="zh-CN">
                <a:ea typeface="宋体" panose="02010600030101010101" pitchFamily="2" charset="-122"/>
              </a:rPr>
              <a:t>Using </a:t>
            </a:r>
            <a:r>
              <a:rPr lang="en-US" altLang="zh-CN">
                <a:latin typeface="Courier New" panose="02070309020205020404" pitchFamily="49" charset="0"/>
                <a:ea typeface="宋体" panose="02010600030101010101" pitchFamily="2" charset="-122"/>
                <a:cs typeface="Courier New" panose="02070309020205020404" pitchFamily="49" charset="0"/>
              </a:rPr>
              <a:t>static</a:t>
            </a:r>
            <a:r>
              <a:rPr lang="en-US" altLang="zh-CN">
                <a:ea typeface="宋体" panose="02010600030101010101" pitchFamily="2" charset="-122"/>
              </a:rPr>
              <a:t> has no effect on program behavior.</a:t>
            </a:r>
          </a:p>
          <a:p>
            <a:r>
              <a:rPr lang="en-US" altLang="zh-CN">
                <a:ea typeface="宋体" panose="02010600030101010101" pitchFamily="2" charset="-122"/>
              </a:rPr>
              <a:t>The presence of </a:t>
            </a:r>
            <a:r>
              <a:rPr lang="en-US" altLang="zh-CN">
                <a:latin typeface="Courier New" panose="02070309020205020404" pitchFamily="49" charset="0"/>
                <a:ea typeface="宋体" panose="02010600030101010101" pitchFamily="2" charset="-122"/>
                <a:cs typeface="Courier New" panose="02070309020205020404" pitchFamily="49" charset="0"/>
              </a:rPr>
              <a:t>static</a:t>
            </a:r>
            <a:r>
              <a:rPr lang="en-US" altLang="zh-CN">
                <a:ea typeface="宋体" panose="02010600030101010101" pitchFamily="2" charset="-122"/>
              </a:rPr>
              <a:t> is merely a “hint” that may allow a C compiler to generate faster instructions for accessing the array.</a:t>
            </a:r>
          </a:p>
          <a:p>
            <a:r>
              <a:rPr lang="en-US" altLang="zh-CN">
                <a:ea typeface="宋体" panose="02010600030101010101" pitchFamily="2" charset="-122"/>
              </a:rPr>
              <a:t>If an array parameter has more than one dimension, </a:t>
            </a:r>
            <a:r>
              <a:rPr lang="en-US" altLang="zh-CN">
                <a:latin typeface="Courier New" panose="02070309020205020404" pitchFamily="49" charset="0"/>
                <a:ea typeface="宋体" panose="02010600030101010101" pitchFamily="2" charset="-122"/>
                <a:cs typeface="Courier New" panose="02070309020205020404" pitchFamily="49" charset="0"/>
              </a:rPr>
              <a:t>static</a:t>
            </a:r>
            <a:r>
              <a:rPr lang="en-US" altLang="zh-CN">
                <a:ea typeface="宋体" panose="02010600030101010101" pitchFamily="2" charset="-122"/>
              </a:rPr>
              <a:t> can be used only in the first dimension.</a:t>
            </a:r>
          </a:p>
        </p:txBody>
      </p:sp>
      <p:sp>
        <p:nvSpPr>
          <p:cNvPr id="4" name="Footer Placeholder 3">
            <a:extLst>
              <a:ext uri="{FF2B5EF4-FFF2-40B4-BE49-F238E27FC236}">
                <a16:creationId xmlns:a16="http://schemas.microsoft.com/office/drawing/2014/main" id="{E5E4D021-071D-9F09-C29A-ACBAD76DE43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DFE1438-99EC-CE97-C323-E1DD3A821A4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0B7C24-381B-3C40-BA88-450CD04C5674}" type="slidenum">
              <a:rPr lang="en-US" altLang="zh-CN" sz="1200">
                <a:latin typeface="Arial" panose="020B0604020202020204" pitchFamily="34" charset="0"/>
              </a:rPr>
              <a:pPr/>
              <a:t>69</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A0E383D-6B1F-6193-48D3-9ABD85A3AB7F}"/>
              </a:ext>
            </a:extLst>
          </p:cNvPr>
          <p:cNvSpPr>
            <a:spLocks noGrp="1"/>
          </p:cNvSpPr>
          <p:nvPr>
            <p:ph type="title"/>
          </p:nvPr>
        </p:nvSpPr>
        <p:spPr/>
        <p:txBody>
          <a:bodyPr/>
          <a:lstStyle/>
          <a:p>
            <a:r>
              <a:rPr lang="en-US" altLang="zh-CN">
                <a:ea typeface="宋体" panose="02010600030101010101" pitchFamily="2" charset="-122"/>
              </a:rPr>
              <a:t>Program: Computing Averages</a:t>
            </a:r>
          </a:p>
        </p:txBody>
      </p:sp>
      <p:sp>
        <p:nvSpPr>
          <p:cNvPr id="19459" name="Content Placeholder 2">
            <a:extLst>
              <a:ext uri="{FF2B5EF4-FFF2-40B4-BE49-F238E27FC236}">
                <a16:creationId xmlns:a16="http://schemas.microsoft.com/office/drawing/2014/main" id="{55401F21-6A44-3919-7299-53A94F14EA79}"/>
              </a:ext>
            </a:extLst>
          </p:cNvPr>
          <p:cNvSpPr>
            <a:spLocks noGrp="1"/>
          </p:cNvSpPr>
          <p:nvPr>
            <p:ph idx="1"/>
          </p:nvPr>
        </p:nvSpPr>
        <p:spPr/>
        <p:txBody>
          <a:bodyPr/>
          <a:lstStyle/>
          <a:p>
            <a:r>
              <a:rPr lang="en-US" altLang="zh-CN">
                <a:ea typeface="宋体" panose="02010600030101010101" pitchFamily="2" charset="-122"/>
              </a:rPr>
              <a:t>We’ll put the call of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in the place where we need to use the return value.</a:t>
            </a:r>
          </a:p>
          <a:p>
            <a:r>
              <a:rPr lang="en-US" altLang="zh-CN">
                <a:ea typeface="宋体" panose="02010600030101010101" pitchFamily="2" charset="-122"/>
              </a:rPr>
              <a:t>A statement that prints the average of </a:t>
            </a:r>
            <a:r>
              <a:rPr lang="en-US" altLang="zh-CN">
                <a:latin typeface="Courier New" panose="02070309020205020404" pitchFamily="49" charset="0"/>
                <a:ea typeface="宋体" panose="02010600030101010101" pitchFamily="2" charset="-122"/>
                <a:cs typeface="Courier New" panose="02070309020205020404" pitchFamily="49" charset="0"/>
              </a:rPr>
              <a:t>x</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y</a:t>
            </a:r>
            <a:r>
              <a:rPr lang="en-US" altLang="zh-CN">
                <a:ea typeface="宋体" panose="02010600030101010101" pitchFamily="2" charset="-122"/>
              </a:rPr>
              <a: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printf("Average: %g\n", average(x, y));</a:t>
            </a:r>
          </a:p>
          <a:p>
            <a:pPr>
              <a:buFontTx/>
              <a:buNone/>
            </a:pPr>
            <a:r>
              <a:rPr lang="en-US" altLang="zh-CN">
                <a:ea typeface="宋体" panose="02010600030101010101" pitchFamily="2" charset="-122"/>
              </a:rPr>
              <a:t>	The return value of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isn’t saved; the program prints it and then discards it.</a:t>
            </a:r>
          </a:p>
          <a:p>
            <a:r>
              <a:rPr lang="en-US" altLang="zh-CN">
                <a:ea typeface="宋体" panose="02010600030101010101" pitchFamily="2" charset="-122"/>
              </a:rPr>
              <a:t>If we had needed the return value later in the program, we could have captured it in a variable: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avg = average(x, y);</a:t>
            </a:r>
            <a:r>
              <a:rPr lang="en-US" altLang="zh-CN">
                <a:ea typeface="宋体" panose="02010600030101010101" pitchFamily="2" charset="-122"/>
              </a:rPr>
              <a:t> </a:t>
            </a:r>
          </a:p>
        </p:txBody>
      </p:sp>
      <p:sp>
        <p:nvSpPr>
          <p:cNvPr id="4" name="Footer Placeholder 3">
            <a:extLst>
              <a:ext uri="{FF2B5EF4-FFF2-40B4-BE49-F238E27FC236}">
                <a16:creationId xmlns:a16="http://schemas.microsoft.com/office/drawing/2014/main" id="{3779580D-A688-CA34-0804-824FD33C786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24C5DC5-3C59-2A62-35A8-204A7ECE4B0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400FCB-8006-E645-924F-117422B2D3C6}"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939FE57C-C301-B321-8443-A14B5BCC8331}"/>
              </a:ext>
            </a:extLst>
          </p:cNvPr>
          <p:cNvSpPr>
            <a:spLocks noGrp="1"/>
          </p:cNvSpPr>
          <p:nvPr>
            <p:ph type="title"/>
          </p:nvPr>
        </p:nvSpPr>
        <p:spPr/>
        <p:txBody>
          <a:bodyPr/>
          <a:lstStyle/>
          <a:p>
            <a:r>
              <a:rPr lang="en-US" altLang="zh-CN">
                <a:ea typeface="宋体" panose="02010600030101010101" pitchFamily="2" charset="-122"/>
              </a:rPr>
              <a:t>Compound Literals (C99)</a:t>
            </a:r>
          </a:p>
        </p:txBody>
      </p:sp>
      <p:sp>
        <p:nvSpPr>
          <p:cNvPr id="83971" name="Content Placeholder 2">
            <a:extLst>
              <a:ext uri="{FF2B5EF4-FFF2-40B4-BE49-F238E27FC236}">
                <a16:creationId xmlns:a16="http://schemas.microsoft.com/office/drawing/2014/main" id="{5F1F3FCC-6B10-7E05-6751-E05B7BE87439}"/>
              </a:ext>
            </a:extLst>
          </p:cNvPr>
          <p:cNvSpPr>
            <a:spLocks noGrp="1"/>
          </p:cNvSpPr>
          <p:nvPr>
            <p:ph idx="1"/>
          </p:nvPr>
        </p:nvSpPr>
        <p:spPr/>
        <p:txBody>
          <a:bodyPr/>
          <a:lstStyle/>
          <a:p>
            <a:r>
              <a:rPr lang="en-US" altLang="zh-CN" sz="2600">
                <a:ea typeface="宋体" panose="02010600030101010101" pitchFamily="2" charset="-122"/>
              </a:rPr>
              <a:t>Let’s return to the original </a:t>
            </a:r>
            <a:r>
              <a:rPr lang="en-US" altLang="zh-CN" sz="2600">
                <a:latin typeface="Courier New" panose="02070309020205020404" pitchFamily="49" charset="0"/>
                <a:ea typeface="宋体" panose="02010600030101010101" pitchFamily="2" charset="-122"/>
                <a:cs typeface="Courier New" panose="02070309020205020404" pitchFamily="49" charset="0"/>
              </a:rPr>
              <a:t>sum_array</a:t>
            </a:r>
            <a:r>
              <a:rPr lang="en-US" altLang="zh-CN" sz="2600">
                <a:ea typeface="宋体" panose="02010600030101010101" pitchFamily="2" charset="-122"/>
              </a:rPr>
              <a:t> function.</a:t>
            </a:r>
          </a:p>
          <a:p>
            <a:r>
              <a:rPr lang="en-US" altLang="zh-CN" sz="2600">
                <a:ea typeface="宋体" panose="02010600030101010101" pitchFamily="2" charset="-122"/>
              </a:rPr>
              <a:t>When </a:t>
            </a:r>
            <a:r>
              <a:rPr lang="en-US" altLang="zh-CN" sz="2600">
                <a:latin typeface="Courier New" panose="02070309020205020404" pitchFamily="49" charset="0"/>
                <a:ea typeface="宋体" panose="02010600030101010101" pitchFamily="2" charset="-122"/>
                <a:cs typeface="Courier New" panose="02070309020205020404" pitchFamily="49" charset="0"/>
              </a:rPr>
              <a:t>sum_array</a:t>
            </a:r>
            <a:r>
              <a:rPr lang="en-US" altLang="zh-CN" sz="2600">
                <a:ea typeface="宋体" panose="02010600030101010101" pitchFamily="2" charset="-122"/>
              </a:rPr>
              <a:t> is called, the first argument is usually the name of an array.</a:t>
            </a:r>
          </a:p>
          <a:p>
            <a:r>
              <a:rPr lang="en-US" altLang="zh-CN" sz="2600">
                <a:ea typeface="宋体" panose="02010600030101010101" pitchFamily="2" charset="-122"/>
              </a:rPr>
              <a:t>Example:</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int b[] = {3, 0, 3, 4, 1};</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total = sum_array(b, 5);</a:t>
            </a:r>
          </a:p>
          <a:p>
            <a:r>
              <a:rPr lang="en-US" altLang="zh-CN" sz="2600">
                <a:latin typeface="Courier New" panose="02070309020205020404" pitchFamily="49" charset="0"/>
                <a:ea typeface="宋体" panose="02010600030101010101" pitchFamily="2" charset="-122"/>
                <a:cs typeface="Courier New" panose="02070309020205020404" pitchFamily="49" charset="0"/>
              </a:rPr>
              <a:t>b</a:t>
            </a:r>
            <a:r>
              <a:rPr lang="en-US" altLang="zh-CN" sz="2600">
                <a:ea typeface="宋体" panose="02010600030101010101" pitchFamily="2" charset="-122"/>
              </a:rPr>
              <a:t> must be declared as a variable and then initialized prior to the call.</a:t>
            </a:r>
          </a:p>
          <a:p>
            <a:r>
              <a:rPr lang="en-US" altLang="zh-CN" sz="2600">
                <a:ea typeface="宋体" panose="02010600030101010101" pitchFamily="2" charset="-122"/>
              </a:rPr>
              <a:t>If </a:t>
            </a:r>
            <a:r>
              <a:rPr lang="en-US" altLang="zh-CN" sz="2600">
                <a:latin typeface="Courier New" panose="02070309020205020404" pitchFamily="49" charset="0"/>
                <a:ea typeface="宋体" panose="02010600030101010101" pitchFamily="2" charset="-122"/>
                <a:cs typeface="Courier New" panose="02070309020205020404" pitchFamily="49" charset="0"/>
              </a:rPr>
              <a:t>b</a:t>
            </a:r>
            <a:r>
              <a:rPr lang="en-US" altLang="zh-CN" sz="2600">
                <a:ea typeface="宋体" panose="02010600030101010101" pitchFamily="2" charset="-122"/>
              </a:rPr>
              <a:t> isn’t needed for any other purpose, it can be annoying to create it solely for the purpose of calling </a:t>
            </a:r>
            <a:r>
              <a:rPr lang="en-US" altLang="zh-CN" sz="2600">
                <a:latin typeface="Courier New" panose="02070309020205020404" pitchFamily="49" charset="0"/>
                <a:ea typeface="宋体" panose="02010600030101010101" pitchFamily="2" charset="-122"/>
                <a:cs typeface="Courier New" panose="02070309020205020404" pitchFamily="49" charset="0"/>
              </a:rPr>
              <a:t>sum_array</a:t>
            </a:r>
            <a:r>
              <a:rPr lang="en-US" altLang="zh-CN" sz="2600">
                <a:ea typeface="宋体" panose="02010600030101010101" pitchFamily="2" charset="-122"/>
              </a:rPr>
              <a:t>.</a:t>
            </a:r>
          </a:p>
        </p:txBody>
      </p:sp>
      <p:sp>
        <p:nvSpPr>
          <p:cNvPr id="4" name="Footer Placeholder 3">
            <a:extLst>
              <a:ext uri="{FF2B5EF4-FFF2-40B4-BE49-F238E27FC236}">
                <a16:creationId xmlns:a16="http://schemas.microsoft.com/office/drawing/2014/main" id="{2EAE06C1-A68B-09A1-3E63-F0EA80704A5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D33EEBD-B1FC-6F6D-AA4D-58E0F8BF733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8E66B9-E999-D742-91CD-C6AF58DCCF0F}" type="slidenum">
              <a:rPr lang="en-US" altLang="zh-CN" sz="1200">
                <a:latin typeface="Arial" panose="020B0604020202020204" pitchFamily="34" charset="0"/>
              </a:rPr>
              <a:pPr/>
              <a:t>70</a:t>
            </a:fld>
            <a:endParaRPr lang="en-US" altLang="zh-CN"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4F83AAF5-FDEA-9ECF-3AFA-D20B8B1DC767}"/>
              </a:ext>
            </a:extLst>
          </p:cNvPr>
          <p:cNvSpPr>
            <a:spLocks noGrp="1"/>
          </p:cNvSpPr>
          <p:nvPr>
            <p:ph type="title"/>
          </p:nvPr>
        </p:nvSpPr>
        <p:spPr/>
        <p:txBody>
          <a:bodyPr/>
          <a:lstStyle/>
          <a:p>
            <a:r>
              <a:rPr lang="en-US" altLang="zh-CN">
                <a:ea typeface="宋体" panose="02010600030101010101" pitchFamily="2" charset="-122"/>
              </a:rPr>
              <a:t>Compound Literals (C99)</a:t>
            </a:r>
          </a:p>
        </p:txBody>
      </p:sp>
      <p:sp>
        <p:nvSpPr>
          <p:cNvPr id="84995" name="Content Placeholder 2">
            <a:extLst>
              <a:ext uri="{FF2B5EF4-FFF2-40B4-BE49-F238E27FC236}">
                <a16:creationId xmlns:a16="http://schemas.microsoft.com/office/drawing/2014/main" id="{2CF5D122-418A-B535-0F52-D338273CFB31}"/>
              </a:ext>
            </a:extLst>
          </p:cNvPr>
          <p:cNvSpPr>
            <a:spLocks noGrp="1"/>
          </p:cNvSpPr>
          <p:nvPr>
            <p:ph idx="1"/>
          </p:nvPr>
        </p:nvSpPr>
        <p:spPr>
          <a:xfrm>
            <a:off x="685800" y="1524000"/>
            <a:ext cx="7781925" cy="4800600"/>
          </a:xfrm>
        </p:spPr>
        <p:txBody>
          <a:bodyPr/>
          <a:lstStyle/>
          <a:p>
            <a:r>
              <a:rPr lang="en-US" altLang="zh-CN" sz="2400">
                <a:ea typeface="宋体" panose="02010600030101010101" pitchFamily="2" charset="-122"/>
              </a:rPr>
              <a:t>In C99, we can avoid this annoyance by using a </a:t>
            </a:r>
            <a:r>
              <a:rPr lang="en-US" altLang="zh-CN" sz="2400" b="1" i="1">
                <a:ea typeface="宋体" panose="02010600030101010101" pitchFamily="2" charset="-122"/>
              </a:rPr>
              <a:t>compound literal:</a:t>
            </a:r>
            <a:r>
              <a:rPr lang="en-US" altLang="zh-CN" sz="2400">
                <a:ea typeface="宋体" panose="02010600030101010101" pitchFamily="2" charset="-122"/>
              </a:rPr>
              <a:t> an unnamed array that’s created “on the fly” by simply specifying which elements it contains.</a:t>
            </a:r>
          </a:p>
          <a:p>
            <a:r>
              <a:rPr lang="en-US" altLang="zh-CN" sz="2400">
                <a:ea typeface="宋体" panose="02010600030101010101" pitchFamily="2" charset="-122"/>
              </a:rPr>
              <a:t>A call of </a:t>
            </a:r>
            <a:r>
              <a:rPr lang="en-US" altLang="zh-CN" sz="2400">
                <a:latin typeface="Courier New" panose="02070309020205020404" pitchFamily="49" charset="0"/>
                <a:ea typeface="宋体" panose="02010600030101010101" pitchFamily="2" charset="-122"/>
                <a:cs typeface="Courier New" panose="02070309020205020404" pitchFamily="49" charset="0"/>
              </a:rPr>
              <a:t>sum_array</a:t>
            </a:r>
            <a:r>
              <a:rPr lang="en-US" altLang="zh-CN" sz="2400">
                <a:ea typeface="宋体" panose="02010600030101010101" pitchFamily="2" charset="-122"/>
              </a:rPr>
              <a:t> with a compound literal (shown in </a:t>
            </a:r>
            <a:r>
              <a:rPr lang="en-US" altLang="zh-CN" sz="2400" b="1">
                <a:ea typeface="宋体" panose="02010600030101010101" pitchFamily="2" charset="-122"/>
              </a:rPr>
              <a:t>bold</a:t>
            </a:r>
            <a:r>
              <a:rPr lang="en-US" altLang="zh-CN" sz="2400">
                <a:ea typeface="宋体" panose="02010600030101010101" pitchFamily="2" charset="-122"/>
              </a:rPr>
              <a:t>) as its first argument:</a:t>
            </a:r>
          </a:p>
          <a:p>
            <a:pPr>
              <a:lnSpc>
                <a:spcPct val="80000"/>
              </a:lnSpc>
              <a:spcBef>
                <a:spcPts val="8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total</a:t>
            </a:r>
            <a:r>
              <a:rPr lang="en-US" altLang="zh-CN" sz="1900">
                <a:latin typeface="Courier New" panose="02070309020205020404" pitchFamily="49" charset="0"/>
                <a:ea typeface="宋体" panose="02010600030101010101" pitchFamily="2" charset="-122"/>
                <a:cs typeface="Courier New" panose="02070309020205020404" pitchFamily="49" charset="0"/>
              </a:rPr>
              <a:t> </a:t>
            </a:r>
            <a:r>
              <a:rPr lang="en-US" altLang="zh-CN" sz="2100">
                <a:latin typeface="Courier New" panose="02070309020205020404" pitchFamily="49" charset="0"/>
                <a:ea typeface="宋体" panose="02010600030101010101" pitchFamily="2" charset="-122"/>
                <a:cs typeface="Courier New" panose="02070309020205020404" pitchFamily="49" charset="0"/>
              </a:rPr>
              <a:t>=</a:t>
            </a:r>
            <a:r>
              <a:rPr lang="en-US" altLang="zh-CN" sz="1900">
                <a:latin typeface="Courier New" panose="02070309020205020404" pitchFamily="49" charset="0"/>
                <a:ea typeface="宋体" panose="02010600030101010101" pitchFamily="2" charset="-122"/>
                <a:cs typeface="Courier New" panose="02070309020205020404" pitchFamily="49" charset="0"/>
              </a:rPr>
              <a:t> </a:t>
            </a:r>
            <a:r>
              <a:rPr lang="en-US" altLang="zh-CN" sz="2100">
                <a:latin typeface="Courier New" panose="02070309020205020404" pitchFamily="49" charset="0"/>
                <a:ea typeface="宋体" panose="02010600030101010101" pitchFamily="2" charset="-122"/>
                <a:cs typeface="Courier New" panose="02070309020205020404" pitchFamily="49" charset="0"/>
              </a:rPr>
              <a:t>sum_array(</a:t>
            </a:r>
            <a:r>
              <a:rPr lang="en-US" altLang="zh-CN" sz="2100" b="1">
                <a:latin typeface="Courier New" panose="02070309020205020404" pitchFamily="49" charset="0"/>
                <a:ea typeface="宋体" panose="02010600030101010101" pitchFamily="2" charset="-122"/>
                <a:cs typeface="Courier New" panose="02070309020205020404" pitchFamily="49" charset="0"/>
              </a:rPr>
              <a:t>(int</a:t>
            </a:r>
            <a:r>
              <a:rPr lang="en-US" altLang="zh-CN" sz="1900" b="1">
                <a:latin typeface="Courier New" panose="02070309020205020404" pitchFamily="49" charset="0"/>
                <a:ea typeface="宋体" panose="02010600030101010101" pitchFamily="2" charset="-122"/>
                <a:cs typeface="Courier New" panose="02070309020205020404" pitchFamily="49" charset="0"/>
              </a:rPr>
              <a:t> </a:t>
            </a:r>
            <a:r>
              <a:rPr lang="en-US" altLang="zh-CN" sz="2100" b="1">
                <a:latin typeface="Courier New" panose="02070309020205020404" pitchFamily="49" charset="0"/>
                <a:ea typeface="宋体" panose="02010600030101010101" pitchFamily="2" charset="-122"/>
                <a:cs typeface="Courier New" panose="02070309020205020404" pitchFamily="49" charset="0"/>
              </a:rPr>
              <a:t>[]){3,</a:t>
            </a:r>
            <a:r>
              <a:rPr lang="en-US" altLang="zh-CN" sz="1900" b="1">
                <a:latin typeface="Courier New" panose="02070309020205020404" pitchFamily="49" charset="0"/>
                <a:ea typeface="宋体" panose="02010600030101010101" pitchFamily="2" charset="-122"/>
                <a:cs typeface="Courier New" panose="02070309020205020404" pitchFamily="49" charset="0"/>
              </a:rPr>
              <a:t> </a:t>
            </a:r>
            <a:r>
              <a:rPr lang="en-US" altLang="zh-CN" sz="2100" b="1">
                <a:latin typeface="Courier New" panose="02070309020205020404" pitchFamily="49" charset="0"/>
                <a:ea typeface="宋体" panose="02010600030101010101" pitchFamily="2" charset="-122"/>
                <a:cs typeface="Courier New" panose="02070309020205020404" pitchFamily="49" charset="0"/>
              </a:rPr>
              <a:t>0,</a:t>
            </a:r>
            <a:r>
              <a:rPr lang="en-US" altLang="zh-CN" sz="1900" b="1">
                <a:latin typeface="Courier New" panose="02070309020205020404" pitchFamily="49" charset="0"/>
                <a:ea typeface="宋体" panose="02010600030101010101" pitchFamily="2" charset="-122"/>
                <a:cs typeface="Courier New" panose="02070309020205020404" pitchFamily="49" charset="0"/>
              </a:rPr>
              <a:t> </a:t>
            </a:r>
            <a:r>
              <a:rPr lang="en-US" altLang="zh-CN" sz="2100" b="1">
                <a:latin typeface="Courier New" panose="02070309020205020404" pitchFamily="49" charset="0"/>
                <a:ea typeface="宋体" panose="02010600030101010101" pitchFamily="2" charset="-122"/>
                <a:cs typeface="Courier New" panose="02070309020205020404" pitchFamily="49" charset="0"/>
              </a:rPr>
              <a:t>3,</a:t>
            </a:r>
            <a:r>
              <a:rPr lang="en-US" altLang="zh-CN" sz="1900" b="1">
                <a:latin typeface="Courier New" panose="02070309020205020404" pitchFamily="49" charset="0"/>
                <a:ea typeface="宋体" panose="02010600030101010101" pitchFamily="2" charset="-122"/>
                <a:cs typeface="Courier New" panose="02070309020205020404" pitchFamily="49" charset="0"/>
              </a:rPr>
              <a:t> </a:t>
            </a:r>
            <a:r>
              <a:rPr lang="en-US" altLang="zh-CN" sz="2100" b="1">
                <a:latin typeface="Courier New" panose="02070309020205020404" pitchFamily="49" charset="0"/>
                <a:ea typeface="宋体" panose="02010600030101010101" pitchFamily="2" charset="-122"/>
                <a:cs typeface="Courier New" panose="02070309020205020404" pitchFamily="49" charset="0"/>
              </a:rPr>
              <a:t>4,</a:t>
            </a:r>
            <a:r>
              <a:rPr lang="en-US" altLang="zh-CN" sz="1900" b="1">
                <a:latin typeface="Courier New" panose="02070309020205020404" pitchFamily="49" charset="0"/>
                <a:ea typeface="宋体" panose="02010600030101010101" pitchFamily="2" charset="-122"/>
                <a:cs typeface="Courier New" panose="02070309020205020404" pitchFamily="49" charset="0"/>
              </a:rPr>
              <a:t> </a:t>
            </a:r>
            <a:r>
              <a:rPr lang="en-US" altLang="zh-CN" sz="2100" b="1">
                <a:latin typeface="Courier New" panose="02070309020205020404" pitchFamily="49" charset="0"/>
                <a:ea typeface="宋体" panose="02010600030101010101" pitchFamily="2" charset="-122"/>
                <a:cs typeface="Courier New" panose="02070309020205020404" pitchFamily="49" charset="0"/>
              </a:rPr>
              <a:t>1}</a:t>
            </a:r>
            <a:r>
              <a:rPr lang="en-US" altLang="zh-CN" sz="2100">
                <a:latin typeface="Courier New" panose="02070309020205020404" pitchFamily="49" charset="0"/>
                <a:ea typeface="宋体" panose="02010600030101010101" pitchFamily="2" charset="-122"/>
                <a:cs typeface="Courier New" panose="02070309020205020404" pitchFamily="49" charset="0"/>
              </a:rPr>
              <a:t>,</a:t>
            </a:r>
            <a:r>
              <a:rPr lang="en-US" altLang="zh-CN" sz="1900">
                <a:latin typeface="Courier New" panose="02070309020205020404" pitchFamily="49" charset="0"/>
                <a:ea typeface="宋体" panose="02010600030101010101" pitchFamily="2" charset="-122"/>
                <a:cs typeface="Courier New" panose="02070309020205020404" pitchFamily="49" charset="0"/>
              </a:rPr>
              <a:t> </a:t>
            </a:r>
            <a:r>
              <a:rPr lang="en-US" altLang="zh-CN" sz="2100">
                <a:latin typeface="Courier New" panose="02070309020205020404" pitchFamily="49" charset="0"/>
                <a:ea typeface="宋体" panose="02010600030101010101" pitchFamily="2" charset="-122"/>
                <a:cs typeface="Courier New" panose="02070309020205020404" pitchFamily="49" charset="0"/>
              </a:rPr>
              <a:t>5);</a:t>
            </a:r>
          </a:p>
          <a:p>
            <a:r>
              <a:rPr lang="en-US" altLang="zh-CN" sz="2400">
                <a:ea typeface="宋体" panose="02010600030101010101" pitchFamily="2" charset="-122"/>
              </a:rPr>
              <a:t>We didn’t specify the length of the array, so it’s determined by the number of elements in the literal.</a:t>
            </a:r>
          </a:p>
          <a:p>
            <a:r>
              <a:rPr lang="en-US" altLang="zh-CN" sz="2400">
                <a:ea typeface="宋体" panose="02010600030101010101" pitchFamily="2" charset="-122"/>
              </a:rPr>
              <a:t>We also have the option of specifying a length explicitly: </a:t>
            </a:r>
          </a:p>
          <a:p>
            <a:pPr>
              <a:lnSpc>
                <a:spcPct val="80000"/>
              </a:lnSpc>
              <a:spcBef>
                <a:spcPts val="8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(int [4]){1, 9, 2, 1}</a:t>
            </a:r>
          </a:p>
          <a:p>
            <a:pPr>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r>
              <a:rPr lang="en-US" altLang="zh-CN" sz="2400">
                <a:ea typeface="宋体" panose="02010600030101010101" pitchFamily="2" charset="-122"/>
              </a:rPr>
              <a:t>is equivalent to</a:t>
            </a:r>
          </a:p>
          <a:p>
            <a:pPr>
              <a:lnSpc>
                <a:spcPct val="80000"/>
              </a:lnSpc>
              <a:spcBef>
                <a:spcPts val="8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(int []){1, 9, 2, 1}</a:t>
            </a:r>
          </a:p>
        </p:txBody>
      </p:sp>
      <p:sp>
        <p:nvSpPr>
          <p:cNvPr id="4" name="Footer Placeholder 3">
            <a:extLst>
              <a:ext uri="{FF2B5EF4-FFF2-40B4-BE49-F238E27FC236}">
                <a16:creationId xmlns:a16="http://schemas.microsoft.com/office/drawing/2014/main" id="{F35A12E1-CA0C-FB7A-CC91-4388C296379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F806235-00A3-E3CC-291D-04ED11D77E3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211982-A786-0140-BBD8-D6590332A4B1}" type="slidenum">
              <a:rPr lang="en-US" altLang="zh-CN" sz="1200">
                <a:latin typeface="Arial" panose="020B0604020202020204" pitchFamily="34" charset="0"/>
              </a:rPr>
              <a:pPr/>
              <a:t>71</a:t>
            </a:fld>
            <a:endParaRPr lang="en-US" altLang="zh-CN"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233F3FA9-5CA5-1603-8858-A979E8B4C74C}"/>
              </a:ext>
            </a:extLst>
          </p:cNvPr>
          <p:cNvSpPr>
            <a:spLocks noGrp="1"/>
          </p:cNvSpPr>
          <p:nvPr>
            <p:ph type="title"/>
          </p:nvPr>
        </p:nvSpPr>
        <p:spPr/>
        <p:txBody>
          <a:bodyPr/>
          <a:lstStyle/>
          <a:p>
            <a:r>
              <a:rPr lang="en-US" altLang="zh-CN">
                <a:ea typeface="宋体" panose="02010600030101010101" pitchFamily="2" charset="-122"/>
              </a:rPr>
              <a:t>Compound Literals (C99)</a:t>
            </a:r>
          </a:p>
        </p:txBody>
      </p:sp>
      <p:sp>
        <p:nvSpPr>
          <p:cNvPr id="86019" name="Content Placeholder 2">
            <a:extLst>
              <a:ext uri="{FF2B5EF4-FFF2-40B4-BE49-F238E27FC236}">
                <a16:creationId xmlns:a16="http://schemas.microsoft.com/office/drawing/2014/main" id="{1C81ED9F-256F-98B9-B2CA-C52E5C96E0A4}"/>
              </a:ext>
            </a:extLst>
          </p:cNvPr>
          <p:cNvSpPr>
            <a:spLocks noGrp="1"/>
          </p:cNvSpPr>
          <p:nvPr>
            <p:ph idx="1"/>
          </p:nvPr>
        </p:nvSpPr>
        <p:spPr/>
        <p:txBody>
          <a:bodyPr/>
          <a:lstStyle/>
          <a:p>
            <a:r>
              <a:rPr lang="en-US" altLang="zh-CN" sz="2600">
                <a:ea typeface="宋体" panose="02010600030101010101" pitchFamily="2" charset="-122"/>
              </a:rPr>
              <a:t>A compound literal resembles a cast applied to an initializer.</a:t>
            </a:r>
          </a:p>
          <a:p>
            <a:r>
              <a:rPr lang="en-US" altLang="zh-CN" sz="2600">
                <a:ea typeface="宋体" panose="02010600030101010101" pitchFamily="2" charset="-122"/>
              </a:rPr>
              <a:t>In fact, compound literals and initializers obey the same rules.</a:t>
            </a:r>
          </a:p>
          <a:p>
            <a:r>
              <a:rPr lang="en-US" altLang="zh-CN" sz="2600">
                <a:ea typeface="宋体" panose="02010600030101010101" pitchFamily="2" charset="-122"/>
              </a:rPr>
              <a:t>A compound literal may contain designators, just like a designated initializer, and it may fail to provide full initialization (in which case any uninitialized elements default to zero).</a:t>
            </a:r>
          </a:p>
          <a:p>
            <a:r>
              <a:rPr lang="en-US" altLang="zh-CN" sz="2600">
                <a:ea typeface="宋体" panose="02010600030101010101" pitchFamily="2" charset="-122"/>
              </a:rPr>
              <a:t>For example, the literal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[10]){8,</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6}</a:t>
            </a:r>
            <a:r>
              <a:rPr lang="en-US" altLang="zh-CN" sz="2600">
                <a:ea typeface="宋体" panose="02010600030101010101" pitchFamily="2" charset="-122"/>
              </a:rPr>
              <a:t> has 10 elements; the first two have the values 8 and 6, and the remaining elements have the value 0.</a:t>
            </a:r>
          </a:p>
        </p:txBody>
      </p:sp>
      <p:sp>
        <p:nvSpPr>
          <p:cNvPr id="4" name="Footer Placeholder 3">
            <a:extLst>
              <a:ext uri="{FF2B5EF4-FFF2-40B4-BE49-F238E27FC236}">
                <a16:creationId xmlns:a16="http://schemas.microsoft.com/office/drawing/2014/main" id="{2F1CEFB7-2EE7-07C3-47B7-EECCCD0D051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1EEBE88-373A-C58E-9588-7F780379F89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EDA079-91CD-0546-AC6F-799D3B03F989}" type="slidenum">
              <a:rPr lang="en-US" altLang="zh-CN" sz="1200">
                <a:latin typeface="Arial" panose="020B0604020202020204" pitchFamily="34" charset="0"/>
              </a:rPr>
              <a:pPr/>
              <a:t>72</a:t>
            </a:fld>
            <a:endParaRPr lang="en-US" altLang="zh-CN"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B4A1D85C-02A7-A0F3-216B-97F7DBDE3E72}"/>
              </a:ext>
            </a:extLst>
          </p:cNvPr>
          <p:cNvSpPr>
            <a:spLocks noGrp="1"/>
          </p:cNvSpPr>
          <p:nvPr>
            <p:ph type="title"/>
          </p:nvPr>
        </p:nvSpPr>
        <p:spPr/>
        <p:txBody>
          <a:bodyPr/>
          <a:lstStyle/>
          <a:p>
            <a:r>
              <a:rPr lang="en-US" altLang="zh-CN">
                <a:ea typeface="宋体" panose="02010600030101010101" pitchFamily="2" charset="-122"/>
              </a:rPr>
              <a:t>Compound Literals (C99)</a:t>
            </a:r>
          </a:p>
        </p:txBody>
      </p:sp>
      <p:sp>
        <p:nvSpPr>
          <p:cNvPr id="87043" name="Content Placeholder 2">
            <a:extLst>
              <a:ext uri="{FF2B5EF4-FFF2-40B4-BE49-F238E27FC236}">
                <a16:creationId xmlns:a16="http://schemas.microsoft.com/office/drawing/2014/main" id="{489E17B8-29FF-746A-B06A-D154D0E4EF79}"/>
              </a:ext>
            </a:extLst>
          </p:cNvPr>
          <p:cNvSpPr>
            <a:spLocks noGrp="1"/>
          </p:cNvSpPr>
          <p:nvPr>
            <p:ph idx="1"/>
          </p:nvPr>
        </p:nvSpPr>
        <p:spPr/>
        <p:txBody>
          <a:bodyPr/>
          <a:lstStyle/>
          <a:p>
            <a:r>
              <a:rPr lang="en-US" altLang="zh-CN">
                <a:ea typeface="宋体" panose="02010600030101010101" pitchFamily="2" charset="-122"/>
              </a:rPr>
              <a:t>Compound literals created inside a function may contain arbitrary expressions, not just constants:</a:t>
            </a:r>
          </a:p>
          <a:p>
            <a:pPr>
              <a:lnSpc>
                <a:spcPct val="80000"/>
              </a:lnSpc>
              <a:spcBef>
                <a:spcPts val="10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total</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sum_array((int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[]){2</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j,</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j</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k},</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3);</a:t>
            </a:r>
          </a:p>
          <a:p>
            <a:r>
              <a:rPr lang="en-US" altLang="zh-CN">
                <a:ea typeface="宋体" panose="02010600030101010101" pitchFamily="2" charset="-122"/>
              </a:rPr>
              <a:t>A compound literal is an lvalue, so the values of its elements can be changed.</a:t>
            </a:r>
          </a:p>
          <a:p>
            <a:r>
              <a:rPr lang="en-US" altLang="zh-CN">
                <a:ea typeface="宋体" panose="02010600030101010101" pitchFamily="2" charset="-122"/>
              </a:rPr>
              <a:t>If desired, a compound literal can be made “read-only” by adding the word </a:t>
            </a:r>
            <a:r>
              <a:rPr lang="en-US" altLang="zh-CN">
                <a:latin typeface="Courier New" panose="02070309020205020404" pitchFamily="49" charset="0"/>
                <a:ea typeface="宋体" panose="02010600030101010101" pitchFamily="2" charset="-122"/>
                <a:cs typeface="Courier New" panose="02070309020205020404" pitchFamily="49" charset="0"/>
              </a:rPr>
              <a:t>const</a:t>
            </a:r>
            <a:r>
              <a:rPr lang="en-US" altLang="zh-CN">
                <a:ea typeface="宋体" panose="02010600030101010101" pitchFamily="2" charset="-122"/>
              </a:rPr>
              <a:t> to its type:</a:t>
            </a:r>
          </a:p>
          <a:p>
            <a:pPr>
              <a:lnSpc>
                <a:spcPct val="80000"/>
              </a:lnSpc>
              <a:spcBef>
                <a:spcPts val="10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(const</a:t>
            </a:r>
            <a:r>
              <a:rPr lang="en-US" altLang="zh-CN" sz="2000">
                <a:ea typeface="宋体" panose="02010600030101010101" pitchFamily="2" charset="-122"/>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a:t>
            </a:r>
            <a:r>
              <a:rPr lang="en-US" altLang="zh-CN" sz="2000">
                <a:ea typeface="宋体" panose="02010600030101010101" pitchFamily="2" charset="-122"/>
              </a:rPr>
              <a:t> </a:t>
            </a:r>
            <a:r>
              <a:rPr lang="en-US" altLang="zh-CN" sz="2000">
                <a:latin typeface="Courier New" panose="02070309020205020404" pitchFamily="49" charset="0"/>
                <a:ea typeface="宋体" panose="02010600030101010101" pitchFamily="2" charset="-122"/>
                <a:cs typeface="Courier New" panose="02070309020205020404" pitchFamily="49" charset="0"/>
              </a:rPr>
              <a:t>[]){5,</a:t>
            </a:r>
            <a:r>
              <a:rPr lang="en-US" altLang="zh-CN" sz="2000">
                <a:ea typeface="宋体" panose="02010600030101010101" pitchFamily="2" charset="-122"/>
              </a:rPr>
              <a:t> </a:t>
            </a:r>
            <a:r>
              <a:rPr lang="en-US" altLang="zh-CN" sz="2000">
                <a:latin typeface="Courier New" panose="02070309020205020404" pitchFamily="49" charset="0"/>
                <a:ea typeface="宋体" panose="02010600030101010101" pitchFamily="2" charset="-122"/>
                <a:cs typeface="Courier New" panose="02070309020205020404" pitchFamily="49" charset="0"/>
              </a:rPr>
              <a:t>4}</a:t>
            </a:r>
            <a:endParaRPr lang="en-US" altLang="zh-CN" sz="2000">
              <a:ea typeface="宋体" panose="02010600030101010101" pitchFamily="2" charset="-122"/>
            </a:endParaRPr>
          </a:p>
        </p:txBody>
      </p:sp>
      <p:sp>
        <p:nvSpPr>
          <p:cNvPr id="4" name="Footer Placeholder 3">
            <a:extLst>
              <a:ext uri="{FF2B5EF4-FFF2-40B4-BE49-F238E27FC236}">
                <a16:creationId xmlns:a16="http://schemas.microsoft.com/office/drawing/2014/main" id="{68D84C44-BC0B-3194-3547-856B98F1910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D063B0A-6955-03C7-EA14-24036BBEAC3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5CA8CB-D838-8647-9D02-BCC9B2DE7A48}" type="slidenum">
              <a:rPr lang="en-US" altLang="zh-CN" sz="1200">
                <a:latin typeface="Arial" panose="020B0604020202020204" pitchFamily="34" charset="0"/>
              </a:rPr>
              <a:pPr/>
              <a:t>73</a:t>
            </a:fld>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6FCE8302-1E6F-D481-8B90-2E327E2FAA47}"/>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a:t>
            </a:r>
          </a:p>
        </p:txBody>
      </p:sp>
      <p:sp>
        <p:nvSpPr>
          <p:cNvPr id="88067" name="Content Placeholder 2">
            <a:extLst>
              <a:ext uri="{FF2B5EF4-FFF2-40B4-BE49-F238E27FC236}">
                <a16:creationId xmlns:a16="http://schemas.microsoft.com/office/drawing/2014/main" id="{B62ECA2A-1A64-3100-1313-6C54AE046F8C}"/>
              </a:ext>
            </a:extLst>
          </p:cNvPr>
          <p:cNvSpPr>
            <a:spLocks noGrp="1"/>
          </p:cNvSpPr>
          <p:nvPr>
            <p:ph idx="1"/>
          </p:nvPr>
        </p:nvSpPr>
        <p:spPr/>
        <p:txBody>
          <a:bodyPr/>
          <a:lstStyle/>
          <a:p>
            <a:r>
              <a:rPr lang="en-US" altLang="zh-CN">
                <a:ea typeface="宋体" panose="02010600030101010101" pitchFamily="2" charset="-122"/>
              </a:rPr>
              <a:t>A non-</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function must use the </a:t>
            </a:r>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 to specify what value it will return.</a:t>
            </a:r>
          </a:p>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 has the form</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a:t>
            </a:r>
            <a:r>
              <a:rPr lang="en-US" altLang="zh-CN" sz="2400" i="1">
                <a:ea typeface="宋体" panose="02010600030101010101" pitchFamily="2" charset="-122"/>
              </a:rPr>
              <a:t>expression</a:t>
            </a: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r>
              <a:rPr lang="en-US" altLang="zh-CN">
                <a:ea typeface="宋体" panose="02010600030101010101" pitchFamily="2" charset="-122"/>
              </a:rPr>
              <a:t>The expression is often just a constant or variable: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status;</a:t>
            </a:r>
          </a:p>
          <a:p>
            <a:r>
              <a:rPr lang="en-US" altLang="zh-CN">
                <a:ea typeface="宋体" panose="02010600030101010101" pitchFamily="2" charset="-122"/>
              </a:rPr>
              <a:t>More complex expressions are possible: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n &gt;= 0 ? n : 0;</a:t>
            </a:r>
          </a:p>
        </p:txBody>
      </p:sp>
      <p:sp>
        <p:nvSpPr>
          <p:cNvPr id="4" name="Footer Placeholder 3">
            <a:extLst>
              <a:ext uri="{FF2B5EF4-FFF2-40B4-BE49-F238E27FC236}">
                <a16:creationId xmlns:a16="http://schemas.microsoft.com/office/drawing/2014/main" id="{44565C0E-E35C-2E55-24ED-47D4A49778D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F26598F-6947-B790-2ADB-6A2F25C5086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37A092-A32C-9D47-9011-D518D59079E0}" type="slidenum">
              <a:rPr lang="en-US" altLang="zh-CN" sz="1200">
                <a:latin typeface="Arial" panose="020B0604020202020204" pitchFamily="34" charset="0"/>
              </a:rPr>
              <a:pPr/>
              <a:t>74</a:t>
            </a:fld>
            <a:endParaRPr lang="en-US" altLang="zh-CN"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56277086-A81F-89BD-2CB4-6533D7316FF4}"/>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a:t>
            </a:r>
          </a:p>
        </p:txBody>
      </p:sp>
      <p:sp>
        <p:nvSpPr>
          <p:cNvPr id="89091" name="Content Placeholder 2">
            <a:extLst>
              <a:ext uri="{FF2B5EF4-FFF2-40B4-BE49-F238E27FC236}">
                <a16:creationId xmlns:a16="http://schemas.microsoft.com/office/drawing/2014/main" id="{3EFD4A54-6826-AF24-E62E-95391517520B}"/>
              </a:ext>
            </a:extLst>
          </p:cNvPr>
          <p:cNvSpPr>
            <a:spLocks noGrp="1"/>
          </p:cNvSpPr>
          <p:nvPr>
            <p:ph idx="1"/>
          </p:nvPr>
        </p:nvSpPr>
        <p:spPr/>
        <p:txBody>
          <a:bodyPr/>
          <a:lstStyle/>
          <a:p>
            <a:r>
              <a:rPr lang="en-US" altLang="zh-CN">
                <a:ea typeface="宋体" panose="02010600030101010101" pitchFamily="2" charset="-122"/>
              </a:rPr>
              <a:t>If the type of the expression in a </a:t>
            </a:r>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 doesn’t match the function’s return type, the expression will be implicitly converted to the return type.</a:t>
            </a:r>
          </a:p>
          <a:p>
            <a:pPr lvl="1"/>
            <a:r>
              <a:rPr lang="en-US" altLang="zh-CN">
                <a:ea typeface="宋体" panose="02010600030101010101" pitchFamily="2" charset="-122"/>
              </a:rPr>
              <a:t>If a function returns an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but the </a:t>
            </a:r>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 contains a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expression, the value of the expression is converted to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a:t>
            </a:r>
          </a:p>
        </p:txBody>
      </p:sp>
      <p:sp>
        <p:nvSpPr>
          <p:cNvPr id="4" name="Footer Placeholder 3">
            <a:extLst>
              <a:ext uri="{FF2B5EF4-FFF2-40B4-BE49-F238E27FC236}">
                <a16:creationId xmlns:a16="http://schemas.microsoft.com/office/drawing/2014/main" id="{236D9374-64BF-CB64-BD9C-FC3E16C1E4B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DA74604-3353-64F0-1139-661079C23E4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157AE3-3F72-7045-9C10-A6C90F3AC066}" type="slidenum">
              <a:rPr lang="en-US" altLang="zh-CN" sz="1200">
                <a:latin typeface="Arial" panose="020B0604020202020204" pitchFamily="34" charset="0"/>
              </a:rPr>
              <a:pPr/>
              <a:t>75</a:t>
            </a:fld>
            <a:endParaRPr lang="en-US" altLang="zh-CN"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D7216B2B-B7BD-0839-2430-FB860E095C86}"/>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a:t>
            </a:r>
          </a:p>
        </p:txBody>
      </p:sp>
      <p:sp>
        <p:nvSpPr>
          <p:cNvPr id="90115" name="Content Placeholder 2">
            <a:extLst>
              <a:ext uri="{FF2B5EF4-FFF2-40B4-BE49-F238E27FC236}">
                <a16:creationId xmlns:a16="http://schemas.microsoft.com/office/drawing/2014/main" id="{9F4139BB-4952-81E8-E7ED-18D99AE0557D}"/>
              </a:ext>
            </a:extLst>
          </p:cNvPr>
          <p:cNvSpPr>
            <a:spLocks noGrp="1"/>
          </p:cNvSpPr>
          <p:nvPr>
            <p:ph idx="1"/>
          </p:nvPr>
        </p:nvSpPr>
        <p:spPr/>
        <p:txBody>
          <a:bodyPr/>
          <a:lstStyle/>
          <a:p>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statements may appear in functions whose return type is </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provided that no expression is given:</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a:t>
            </a: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return</a:t>
            </a: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in</a:t>
            </a: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a</a:t>
            </a: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void</a:t>
            </a: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function</a:t>
            </a: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a:t>
            </a:r>
          </a:p>
          <a:p>
            <a:r>
              <a:rPr lang="en-US" altLang="zh-CN">
                <a:ea typeface="宋体" panose="02010600030101010101" pitchFamily="2" charset="-122"/>
              </a:rPr>
              <a:t>Example: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void print_int(int i)</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if (i &lt; 0)</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printf("%d", i);</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r>
              <a:rPr lang="en-US" altLang="zh-CN">
                <a:ea typeface="宋体" panose="02010600030101010101" pitchFamily="2" charset="-122"/>
              </a:rPr>
              <a:t> </a:t>
            </a:r>
          </a:p>
        </p:txBody>
      </p:sp>
      <p:sp>
        <p:nvSpPr>
          <p:cNvPr id="4" name="Footer Placeholder 3">
            <a:extLst>
              <a:ext uri="{FF2B5EF4-FFF2-40B4-BE49-F238E27FC236}">
                <a16:creationId xmlns:a16="http://schemas.microsoft.com/office/drawing/2014/main" id="{5A187AE3-5418-34DD-F801-E58B8DD525C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7DD0AA3-B9F2-5BBF-E1A1-31455F528DC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106686-BE37-764B-9FB6-0028E514E0EF}" type="slidenum">
              <a:rPr lang="en-US" altLang="zh-CN" sz="1200">
                <a:latin typeface="Arial" panose="020B0604020202020204" pitchFamily="34" charset="0"/>
              </a:rPr>
              <a:pPr/>
              <a:t>76</a:t>
            </a:fld>
            <a:endParaRPr lang="en-US" altLang="zh-CN"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65E827A1-D07B-D54C-CDF6-41B05F8BB5DE}"/>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a:t>
            </a:r>
          </a:p>
        </p:txBody>
      </p:sp>
      <p:sp>
        <p:nvSpPr>
          <p:cNvPr id="91139" name="Content Placeholder 2">
            <a:extLst>
              <a:ext uri="{FF2B5EF4-FFF2-40B4-BE49-F238E27FC236}">
                <a16:creationId xmlns:a16="http://schemas.microsoft.com/office/drawing/2014/main" id="{0AFFBADB-88FA-B63E-EF44-4BC621D259FC}"/>
              </a:ext>
            </a:extLst>
          </p:cNvPr>
          <p:cNvSpPr>
            <a:spLocks noGrp="1"/>
          </p:cNvSpPr>
          <p:nvPr>
            <p:ph idx="1"/>
          </p:nvPr>
        </p:nvSpPr>
        <p:spPr>
          <a:xfrm>
            <a:off x="685800" y="1524000"/>
            <a:ext cx="7924800" cy="4800600"/>
          </a:xfrm>
        </p:spPr>
        <p:txBody>
          <a:bodyPr/>
          <a:lstStyle/>
          <a:p>
            <a:r>
              <a:rPr lang="en-US" altLang="zh-CN">
                <a:ea typeface="宋体" panose="02010600030101010101" pitchFamily="2" charset="-122"/>
              </a:rPr>
              <a:t>A </a:t>
            </a:r>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 may appear at the end of a </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function:</a:t>
            </a:r>
          </a:p>
          <a:p>
            <a:pPr>
              <a:lnSpc>
                <a:spcPct val="80000"/>
              </a:lnSpc>
              <a:spcBef>
                <a:spcPts val="10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void print_pun(void)</a:t>
            </a:r>
          </a:p>
          <a:p>
            <a:pPr>
              <a:lnSpc>
                <a:spcPct val="80000"/>
              </a:lnSpc>
              <a:spcBef>
                <a:spcPts val="6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printf("To</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C,</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or</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not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to</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C:</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that</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is</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the</a:t>
            </a:r>
            <a:r>
              <a:rPr lang="en-US" altLang="zh-CN" sz="1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question.\n");</a:t>
            </a:r>
          </a:p>
          <a:p>
            <a:pPr>
              <a:lnSpc>
                <a:spcPct val="80000"/>
              </a:lnSpc>
              <a:spcBef>
                <a:spcPts val="6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 OK, but not needed */</a:t>
            </a:r>
          </a:p>
          <a:p>
            <a:pPr>
              <a:lnSpc>
                <a:spcPct val="80000"/>
              </a:lnSpc>
              <a:spcBef>
                <a:spcPts val="6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buFontTx/>
              <a:buNone/>
            </a:pPr>
            <a:r>
              <a:rPr lang="en-US" altLang="zh-CN">
                <a:ea typeface="宋体" panose="02010600030101010101" pitchFamily="2" charset="-122"/>
              </a:rPr>
              <a:t>	Using </a:t>
            </a:r>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here is unnecessary.</a:t>
            </a:r>
          </a:p>
          <a:p>
            <a:r>
              <a:rPr lang="en-US" altLang="zh-CN">
                <a:ea typeface="宋体" panose="02010600030101010101" pitchFamily="2" charset="-122"/>
              </a:rPr>
              <a:t>If a non-</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function fails to execute a </a:t>
            </a:r>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 the behavior of the program is undefined if it attempts to use the function’s return value.</a:t>
            </a:r>
          </a:p>
        </p:txBody>
      </p:sp>
      <p:sp>
        <p:nvSpPr>
          <p:cNvPr id="4" name="Footer Placeholder 3">
            <a:extLst>
              <a:ext uri="{FF2B5EF4-FFF2-40B4-BE49-F238E27FC236}">
                <a16:creationId xmlns:a16="http://schemas.microsoft.com/office/drawing/2014/main" id="{94E5FEC6-1878-C314-9B36-D57F6B7F231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D4DD0EE-CF09-9CF3-7B4B-017ADDF4066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FFEE10-37B9-3B43-B1EB-40F74F786F76}" type="slidenum">
              <a:rPr lang="en-US" altLang="zh-CN" sz="1200">
                <a:latin typeface="Arial" panose="020B0604020202020204" pitchFamily="34" charset="0"/>
              </a:rPr>
              <a:pPr/>
              <a:t>77</a:t>
            </a:fld>
            <a:endParaRPr lang="en-US" altLang="zh-CN"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B52EFD19-2B72-3D75-115D-D06673DA2166}"/>
              </a:ext>
            </a:extLst>
          </p:cNvPr>
          <p:cNvSpPr>
            <a:spLocks noGrp="1"/>
          </p:cNvSpPr>
          <p:nvPr>
            <p:ph type="title"/>
          </p:nvPr>
        </p:nvSpPr>
        <p:spPr/>
        <p:txBody>
          <a:bodyPr/>
          <a:lstStyle/>
          <a:p>
            <a:r>
              <a:rPr lang="en-US" altLang="zh-CN">
                <a:ea typeface="宋体" panose="02010600030101010101" pitchFamily="2" charset="-122"/>
              </a:rPr>
              <a:t>Program Termination</a:t>
            </a:r>
          </a:p>
        </p:txBody>
      </p:sp>
      <p:sp>
        <p:nvSpPr>
          <p:cNvPr id="92163" name="Content Placeholder 2">
            <a:extLst>
              <a:ext uri="{FF2B5EF4-FFF2-40B4-BE49-F238E27FC236}">
                <a16:creationId xmlns:a16="http://schemas.microsoft.com/office/drawing/2014/main" id="{7D25F98A-EA6B-95EB-8F07-0A9A2CEA148B}"/>
              </a:ext>
            </a:extLst>
          </p:cNvPr>
          <p:cNvSpPr>
            <a:spLocks noGrp="1"/>
          </p:cNvSpPr>
          <p:nvPr>
            <p:ph idx="1"/>
          </p:nvPr>
        </p:nvSpPr>
        <p:spPr/>
        <p:txBody>
          <a:bodyPr/>
          <a:lstStyle/>
          <a:p>
            <a:r>
              <a:rPr lang="en-US" altLang="zh-CN">
                <a:ea typeface="宋体" panose="02010600030101010101" pitchFamily="2" charset="-122"/>
              </a:rPr>
              <a:t>Normally, the return type of </a:t>
            </a:r>
            <a:r>
              <a:rPr lang="en-US" altLang="zh-CN">
                <a:latin typeface="Courier New" panose="02070309020205020404" pitchFamily="49" charset="0"/>
                <a:ea typeface="宋体" panose="02010600030101010101" pitchFamily="2" charset="-122"/>
                <a:cs typeface="Courier New" panose="02070309020205020404" pitchFamily="49" charset="0"/>
              </a:rPr>
              <a:t>main</a:t>
            </a:r>
            <a:r>
              <a:rPr lang="en-US" altLang="zh-CN">
                <a:ea typeface="宋体" panose="02010600030101010101" pitchFamily="2" charset="-122"/>
              </a:rPr>
              <a:t> is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main(void)</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r>
              <a:rPr lang="en-US" altLang="zh-CN">
                <a:ea typeface="宋体" panose="02010600030101010101" pitchFamily="2" charset="-122"/>
              </a:rPr>
              <a:t>Older C programs often omit </a:t>
            </a:r>
            <a:r>
              <a:rPr lang="en-US" altLang="zh-CN">
                <a:latin typeface="Courier New" panose="02070309020205020404" pitchFamily="49" charset="0"/>
                <a:ea typeface="宋体" panose="02010600030101010101" pitchFamily="2" charset="-122"/>
                <a:cs typeface="Courier New" panose="02070309020205020404" pitchFamily="49" charset="0"/>
              </a:rPr>
              <a:t>main</a:t>
            </a:r>
            <a:r>
              <a:rPr lang="en-US" altLang="zh-CN">
                <a:ea typeface="宋体" panose="02010600030101010101" pitchFamily="2" charset="-122"/>
              </a:rPr>
              <a:t>’s return type, taking advantage of the fact that it traditionally defaults to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main()</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ECEE87FF-489E-9950-F28C-BB04B3448C0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A91B933-84C8-14AD-A6A4-4579CF30193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D33820-1EAF-E84A-8748-77CDDD7D2B8B}" type="slidenum">
              <a:rPr lang="en-US" altLang="zh-CN" sz="1200">
                <a:latin typeface="Arial" panose="020B0604020202020204" pitchFamily="34" charset="0"/>
              </a:rPr>
              <a:pPr/>
              <a:t>78</a:t>
            </a:fld>
            <a:endParaRPr lang="en-US" altLang="zh-CN"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1AFAF52D-6478-41FB-2596-B290862F26A5}"/>
              </a:ext>
            </a:extLst>
          </p:cNvPr>
          <p:cNvSpPr>
            <a:spLocks noGrp="1"/>
          </p:cNvSpPr>
          <p:nvPr>
            <p:ph type="title"/>
          </p:nvPr>
        </p:nvSpPr>
        <p:spPr/>
        <p:txBody>
          <a:bodyPr/>
          <a:lstStyle/>
          <a:p>
            <a:r>
              <a:rPr lang="en-US" altLang="zh-CN">
                <a:ea typeface="宋体" panose="02010600030101010101" pitchFamily="2" charset="-122"/>
              </a:rPr>
              <a:t>Program Termination</a:t>
            </a:r>
          </a:p>
        </p:txBody>
      </p:sp>
      <p:sp>
        <p:nvSpPr>
          <p:cNvPr id="93187" name="Content Placeholder 2">
            <a:extLst>
              <a:ext uri="{FF2B5EF4-FFF2-40B4-BE49-F238E27FC236}">
                <a16:creationId xmlns:a16="http://schemas.microsoft.com/office/drawing/2014/main" id="{90C00602-7149-CCB0-D032-3012DFF0244B}"/>
              </a:ext>
            </a:extLst>
          </p:cNvPr>
          <p:cNvSpPr>
            <a:spLocks noGrp="1"/>
          </p:cNvSpPr>
          <p:nvPr>
            <p:ph idx="1"/>
          </p:nvPr>
        </p:nvSpPr>
        <p:spPr/>
        <p:txBody>
          <a:bodyPr/>
          <a:lstStyle/>
          <a:p>
            <a:r>
              <a:rPr lang="en-US" altLang="zh-CN">
                <a:ea typeface="宋体" panose="02010600030101010101" pitchFamily="2" charset="-122"/>
              </a:rPr>
              <a:t>Omitting the return type of a function isn’t legal in C99, so it’s best to avoid this practice.</a:t>
            </a:r>
          </a:p>
          <a:p>
            <a:r>
              <a:rPr lang="en-US" altLang="zh-CN">
                <a:ea typeface="宋体" panose="02010600030101010101" pitchFamily="2" charset="-122"/>
              </a:rPr>
              <a:t>Omitting the word </a:t>
            </a:r>
            <a:r>
              <a:rPr lang="en-US" altLang="zh-CN">
                <a:latin typeface="Courier New" panose="02070309020205020404" pitchFamily="49" charset="0"/>
                <a:ea typeface="宋体" panose="02010600030101010101" pitchFamily="2" charset="-122"/>
                <a:cs typeface="Courier New" panose="02070309020205020404" pitchFamily="49" charset="0"/>
              </a:rPr>
              <a:t>void</a:t>
            </a:r>
            <a:r>
              <a:rPr lang="en-US" altLang="zh-CN">
                <a:ea typeface="宋体" panose="02010600030101010101" pitchFamily="2" charset="-122"/>
              </a:rPr>
              <a:t> in </a:t>
            </a:r>
            <a:r>
              <a:rPr lang="en-US" altLang="zh-CN">
                <a:latin typeface="Courier New" panose="02070309020205020404" pitchFamily="49" charset="0"/>
                <a:ea typeface="宋体" panose="02010600030101010101" pitchFamily="2" charset="-122"/>
                <a:cs typeface="Courier New" panose="02070309020205020404" pitchFamily="49" charset="0"/>
              </a:rPr>
              <a:t>main</a:t>
            </a:r>
            <a:r>
              <a:rPr lang="en-US" altLang="zh-CN">
                <a:ea typeface="宋体" panose="02010600030101010101" pitchFamily="2" charset="-122"/>
              </a:rPr>
              <a:t>’s parameter list remains legal, but—as a matter of style—it’s best to include it.</a:t>
            </a:r>
          </a:p>
        </p:txBody>
      </p:sp>
      <p:sp>
        <p:nvSpPr>
          <p:cNvPr id="4" name="Footer Placeholder 3">
            <a:extLst>
              <a:ext uri="{FF2B5EF4-FFF2-40B4-BE49-F238E27FC236}">
                <a16:creationId xmlns:a16="http://schemas.microsoft.com/office/drawing/2014/main" id="{BABDAD9A-D169-AA07-8ED2-76F5C132AC7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D75854A-BF3C-BEE5-B9EA-CFF69871684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DAE416-C1C6-6B47-847F-D2AB68EE0FCD}" type="slidenum">
              <a:rPr lang="en-US" altLang="zh-CN" sz="1200">
                <a:latin typeface="Arial" panose="020B0604020202020204" pitchFamily="34" charset="0"/>
              </a:rPr>
              <a:pPr/>
              <a:t>79</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00A5D0A-61FF-AED2-1D4F-17373201D7FD}"/>
              </a:ext>
            </a:extLst>
          </p:cNvPr>
          <p:cNvSpPr>
            <a:spLocks noGrp="1"/>
          </p:cNvSpPr>
          <p:nvPr>
            <p:ph type="title"/>
          </p:nvPr>
        </p:nvSpPr>
        <p:spPr/>
        <p:txBody>
          <a:bodyPr/>
          <a:lstStyle/>
          <a:p>
            <a:r>
              <a:rPr lang="en-US" altLang="zh-CN">
                <a:ea typeface="宋体" panose="02010600030101010101" pitchFamily="2" charset="-122"/>
              </a:rPr>
              <a:t>Program: Computing Averages</a:t>
            </a:r>
          </a:p>
        </p:txBody>
      </p:sp>
      <p:sp>
        <p:nvSpPr>
          <p:cNvPr id="20483" name="Content Placeholder 2">
            <a:extLst>
              <a:ext uri="{FF2B5EF4-FFF2-40B4-BE49-F238E27FC236}">
                <a16:creationId xmlns:a16="http://schemas.microsoft.com/office/drawing/2014/main" id="{BDD1B288-8753-51D0-1E7B-70CC92F75803}"/>
              </a:ext>
            </a:extLst>
          </p:cNvPr>
          <p:cNvSpPr>
            <a:spLocks noGrp="1"/>
          </p:cNvSpPr>
          <p:nvPr>
            <p:ph idx="1"/>
          </p:nvPr>
        </p:nvSpPr>
        <p:spPr/>
        <p:txBody>
          <a:bodyPr/>
          <a:lstStyle/>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average.c</a:t>
            </a:r>
            <a:r>
              <a:rPr lang="en-US" altLang="zh-CN">
                <a:ea typeface="宋体" panose="02010600030101010101" pitchFamily="2" charset="-122"/>
              </a:rPr>
              <a:t> program reads three numbers and uses the </a:t>
            </a:r>
            <a:r>
              <a:rPr lang="en-US" altLang="zh-CN">
                <a:latin typeface="Courier New" panose="02070309020205020404" pitchFamily="49" charset="0"/>
                <a:ea typeface="宋体" panose="02010600030101010101" pitchFamily="2" charset="-122"/>
                <a:cs typeface="Courier New" panose="02070309020205020404" pitchFamily="49" charset="0"/>
              </a:rPr>
              <a:t>average</a:t>
            </a:r>
            <a:r>
              <a:rPr lang="en-US" altLang="zh-CN">
                <a:ea typeface="宋体" panose="02010600030101010101" pitchFamily="2" charset="-122"/>
              </a:rPr>
              <a:t> function to compute their averages, one pair at a time: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Enter three numbers: </a:t>
            </a:r>
            <a:r>
              <a:rPr lang="en-US" altLang="zh-CN" sz="2400" u="sng">
                <a:latin typeface="Courier New" panose="02070309020205020404" pitchFamily="49" charset="0"/>
                <a:ea typeface="宋体" panose="02010600030101010101" pitchFamily="2" charset="-122"/>
                <a:cs typeface="Courier New" panose="02070309020205020404" pitchFamily="49" charset="0"/>
              </a:rPr>
              <a:t>3.5 9.6 10.2</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Average of 3.5 and 9.6: 6.55</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Average of 9.6 and 10.2: 9.9</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Average of 3.5 and 10.2: 6.85</a:t>
            </a:r>
          </a:p>
        </p:txBody>
      </p:sp>
      <p:sp>
        <p:nvSpPr>
          <p:cNvPr id="4" name="Footer Placeholder 3">
            <a:extLst>
              <a:ext uri="{FF2B5EF4-FFF2-40B4-BE49-F238E27FC236}">
                <a16:creationId xmlns:a16="http://schemas.microsoft.com/office/drawing/2014/main" id="{CF2BB487-3C14-1918-0734-B0AE5EA2FA3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7C013EB-83ED-AADE-7CD8-894809D5001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1721CD-5957-4946-8C2C-ABF77F5E4F4F}"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CB6F5B18-10D0-AF49-44F0-F083275143DE}"/>
              </a:ext>
            </a:extLst>
          </p:cNvPr>
          <p:cNvSpPr>
            <a:spLocks noGrp="1"/>
          </p:cNvSpPr>
          <p:nvPr>
            <p:ph type="title"/>
          </p:nvPr>
        </p:nvSpPr>
        <p:spPr/>
        <p:txBody>
          <a:bodyPr/>
          <a:lstStyle/>
          <a:p>
            <a:r>
              <a:rPr lang="en-US" altLang="zh-CN">
                <a:ea typeface="宋体" panose="02010600030101010101" pitchFamily="2" charset="-122"/>
              </a:rPr>
              <a:t>Program Termination</a:t>
            </a:r>
          </a:p>
        </p:txBody>
      </p:sp>
      <p:sp>
        <p:nvSpPr>
          <p:cNvPr id="94211" name="Content Placeholder 2">
            <a:extLst>
              <a:ext uri="{FF2B5EF4-FFF2-40B4-BE49-F238E27FC236}">
                <a16:creationId xmlns:a16="http://schemas.microsoft.com/office/drawing/2014/main" id="{71F5EF13-F636-AA80-864C-A1D1B8D33FC4}"/>
              </a:ext>
            </a:extLst>
          </p:cNvPr>
          <p:cNvSpPr>
            <a:spLocks noGrp="1"/>
          </p:cNvSpPr>
          <p:nvPr>
            <p:ph idx="1"/>
          </p:nvPr>
        </p:nvSpPr>
        <p:spPr/>
        <p:txBody>
          <a:bodyPr/>
          <a:lstStyle/>
          <a:p>
            <a:r>
              <a:rPr lang="en-US" altLang="zh-CN">
                <a:ea typeface="宋体" panose="02010600030101010101" pitchFamily="2" charset="-122"/>
              </a:rPr>
              <a:t>The value returned by </a:t>
            </a:r>
            <a:r>
              <a:rPr lang="en-US" altLang="zh-CN">
                <a:latin typeface="Courier New" panose="02070309020205020404" pitchFamily="49" charset="0"/>
                <a:ea typeface="宋体" panose="02010600030101010101" pitchFamily="2" charset="-122"/>
                <a:cs typeface="Courier New" panose="02070309020205020404" pitchFamily="49" charset="0"/>
              </a:rPr>
              <a:t>main</a:t>
            </a:r>
            <a:r>
              <a:rPr lang="en-US" altLang="zh-CN">
                <a:ea typeface="宋体" panose="02010600030101010101" pitchFamily="2" charset="-122"/>
              </a:rPr>
              <a:t> is a status code that can be tested when the program terminates.</a:t>
            </a:r>
          </a:p>
          <a:p>
            <a:r>
              <a:rPr lang="en-US" altLang="zh-CN">
                <a:latin typeface="Courier New" panose="02070309020205020404" pitchFamily="49" charset="0"/>
                <a:ea typeface="宋体" panose="02010600030101010101" pitchFamily="2" charset="-122"/>
                <a:cs typeface="Courier New" panose="02070309020205020404" pitchFamily="49" charset="0"/>
              </a:rPr>
              <a:t>main</a:t>
            </a:r>
            <a:r>
              <a:rPr lang="en-US" altLang="zh-CN">
                <a:ea typeface="宋体" panose="02010600030101010101" pitchFamily="2" charset="-122"/>
              </a:rPr>
              <a:t> should return 0 if the program terminates normally.</a:t>
            </a:r>
          </a:p>
          <a:p>
            <a:r>
              <a:rPr lang="en-US" altLang="zh-CN">
                <a:ea typeface="宋体" panose="02010600030101010101" pitchFamily="2" charset="-122"/>
              </a:rPr>
              <a:t>To indicate abnormal termination, </a:t>
            </a:r>
            <a:r>
              <a:rPr lang="en-US" altLang="zh-CN">
                <a:latin typeface="Courier New" panose="02070309020205020404" pitchFamily="49" charset="0"/>
                <a:ea typeface="宋体" panose="02010600030101010101" pitchFamily="2" charset="-122"/>
                <a:cs typeface="Courier New" panose="02070309020205020404" pitchFamily="49" charset="0"/>
              </a:rPr>
              <a:t>main</a:t>
            </a:r>
            <a:r>
              <a:rPr lang="en-US" altLang="zh-CN">
                <a:ea typeface="宋体" panose="02010600030101010101" pitchFamily="2" charset="-122"/>
              </a:rPr>
              <a:t> should return a value other than 0.</a:t>
            </a:r>
          </a:p>
          <a:p>
            <a:r>
              <a:rPr lang="en-US" altLang="zh-CN">
                <a:ea typeface="宋体" panose="02010600030101010101" pitchFamily="2" charset="-122"/>
              </a:rPr>
              <a:t>It’s good practice to make sure that every C program returns a status code.</a:t>
            </a:r>
          </a:p>
        </p:txBody>
      </p:sp>
      <p:sp>
        <p:nvSpPr>
          <p:cNvPr id="4" name="Footer Placeholder 3">
            <a:extLst>
              <a:ext uri="{FF2B5EF4-FFF2-40B4-BE49-F238E27FC236}">
                <a16:creationId xmlns:a16="http://schemas.microsoft.com/office/drawing/2014/main" id="{6D0AF036-44B3-168F-7023-6467A8EA963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ADB1AA5-D969-79BB-D680-C93D60B259F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799C48-BD3D-F442-836E-B4B92D3A7D06}" type="slidenum">
              <a:rPr lang="en-US" altLang="zh-CN" sz="1200">
                <a:latin typeface="Arial" panose="020B0604020202020204" pitchFamily="34" charset="0"/>
              </a:rPr>
              <a:pPr/>
              <a:t>80</a:t>
            </a:fld>
            <a:endParaRPr lang="en-US" altLang="zh-CN"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ED54E3FB-8292-B270-3EF9-34B9D76548C5}"/>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exit</a:t>
            </a:r>
            <a:r>
              <a:rPr lang="en-US" altLang="zh-CN">
                <a:ea typeface="宋体" panose="02010600030101010101" pitchFamily="2" charset="-122"/>
              </a:rPr>
              <a:t> Function</a:t>
            </a:r>
          </a:p>
        </p:txBody>
      </p:sp>
      <p:sp>
        <p:nvSpPr>
          <p:cNvPr id="95235" name="Content Placeholder 2">
            <a:extLst>
              <a:ext uri="{FF2B5EF4-FFF2-40B4-BE49-F238E27FC236}">
                <a16:creationId xmlns:a16="http://schemas.microsoft.com/office/drawing/2014/main" id="{DC6B9EA2-92D9-CC8E-3906-C6CB9AB03C8F}"/>
              </a:ext>
            </a:extLst>
          </p:cNvPr>
          <p:cNvSpPr>
            <a:spLocks noGrp="1"/>
          </p:cNvSpPr>
          <p:nvPr>
            <p:ph idx="1"/>
          </p:nvPr>
        </p:nvSpPr>
        <p:spPr/>
        <p:txBody>
          <a:bodyPr/>
          <a:lstStyle/>
          <a:p>
            <a:r>
              <a:rPr lang="en-US" altLang="zh-CN">
                <a:ea typeface="宋体" panose="02010600030101010101" pitchFamily="2" charset="-122"/>
              </a:rPr>
              <a:t>Executing a </a:t>
            </a:r>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 in </a:t>
            </a:r>
            <a:r>
              <a:rPr lang="en-US" altLang="zh-CN">
                <a:latin typeface="Courier New" panose="02070309020205020404" pitchFamily="49" charset="0"/>
                <a:ea typeface="宋体" panose="02010600030101010101" pitchFamily="2" charset="-122"/>
                <a:cs typeface="Courier New" panose="02070309020205020404" pitchFamily="49" charset="0"/>
              </a:rPr>
              <a:t>main</a:t>
            </a:r>
            <a:r>
              <a:rPr lang="en-US" altLang="zh-CN">
                <a:ea typeface="宋体" panose="02010600030101010101" pitchFamily="2" charset="-122"/>
              </a:rPr>
              <a:t> is one way to terminate a program.</a:t>
            </a:r>
          </a:p>
          <a:p>
            <a:r>
              <a:rPr lang="en-US" altLang="zh-CN">
                <a:ea typeface="宋体" panose="02010600030101010101" pitchFamily="2" charset="-122"/>
              </a:rPr>
              <a:t>Another is calling the </a:t>
            </a:r>
            <a:r>
              <a:rPr lang="en-US" altLang="zh-CN">
                <a:latin typeface="Courier New" panose="02070309020205020404" pitchFamily="49" charset="0"/>
                <a:ea typeface="宋体" panose="02010600030101010101" pitchFamily="2" charset="-122"/>
                <a:cs typeface="Courier New" panose="02070309020205020404" pitchFamily="49" charset="0"/>
              </a:rPr>
              <a:t>exit</a:t>
            </a:r>
            <a:r>
              <a:rPr lang="en-US" altLang="zh-CN">
                <a:ea typeface="宋体" panose="02010600030101010101" pitchFamily="2" charset="-122"/>
              </a:rPr>
              <a:t> function, which belongs to </a:t>
            </a:r>
            <a:r>
              <a:rPr lang="en-US" altLang="zh-CN">
                <a:latin typeface="Courier New" panose="02070309020205020404" pitchFamily="49" charset="0"/>
                <a:ea typeface="宋体" panose="02010600030101010101" pitchFamily="2" charset="-122"/>
                <a:cs typeface="Courier New" panose="02070309020205020404" pitchFamily="49" charset="0"/>
              </a:rPr>
              <a:t>&lt;stdlib.h&gt;</a:t>
            </a:r>
            <a:r>
              <a:rPr lang="en-US" altLang="zh-CN">
                <a:ea typeface="宋体" panose="02010600030101010101" pitchFamily="2" charset="-122"/>
              </a:rPr>
              <a:t>.</a:t>
            </a:r>
          </a:p>
          <a:p>
            <a:r>
              <a:rPr lang="en-US" altLang="zh-CN">
                <a:ea typeface="宋体" panose="02010600030101010101" pitchFamily="2" charset="-122"/>
              </a:rPr>
              <a:t>The argument passed to </a:t>
            </a:r>
            <a:r>
              <a:rPr lang="en-US" altLang="zh-CN">
                <a:latin typeface="Courier New" panose="02070309020205020404" pitchFamily="49" charset="0"/>
                <a:ea typeface="宋体" panose="02010600030101010101" pitchFamily="2" charset="-122"/>
                <a:cs typeface="Courier New" panose="02070309020205020404" pitchFamily="49" charset="0"/>
              </a:rPr>
              <a:t>exit</a:t>
            </a:r>
            <a:r>
              <a:rPr lang="en-US" altLang="zh-CN">
                <a:ea typeface="宋体" panose="02010600030101010101" pitchFamily="2" charset="-122"/>
              </a:rPr>
              <a:t> has the same meaning as </a:t>
            </a:r>
            <a:r>
              <a:rPr lang="en-US" altLang="zh-CN">
                <a:latin typeface="Courier New" panose="02070309020205020404" pitchFamily="49" charset="0"/>
                <a:ea typeface="宋体" panose="02010600030101010101" pitchFamily="2" charset="-122"/>
                <a:cs typeface="Courier New" panose="02070309020205020404" pitchFamily="49" charset="0"/>
              </a:rPr>
              <a:t>main</a:t>
            </a:r>
            <a:r>
              <a:rPr lang="en-US" altLang="zh-CN">
                <a:ea typeface="宋体" panose="02010600030101010101" pitchFamily="2" charset="-122"/>
              </a:rPr>
              <a:t>’s return value: both indicate the program’s status at termination.</a:t>
            </a:r>
          </a:p>
          <a:p>
            <a:r>
              <a:rPr lang="en-US" altLang="zh-CN">
                <a:ea typeface="宋体" panose="02010600030101010101" pitchFamily="2" charset="-122"/>
              </a:rPr>
              <a:t>To indicate normal termination, we’d pass 0:</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exit(0);   /* normal termination */</a:t>
            </a:r>
          </a:p>
        </p:txBody>
      </p:sp>
      <p:sp>
        <p:nvSpPr>
          <p:cNvPr id="4" name="Footer Placeholder 3">
            <a:extLst>
              <a:ext uri="{FF2B5EF4-FFF2-40B4-BE49-F238E27FC236}">
                <a16:creationId xmlns:a16="http://schemas.microsoft.com/office/drawing/2014/main" id="{185494DA-DC2D-2033-BF4B-AFF8652FE1AD}"/>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4E3BDD2-7E4F-54AD-16DA-EB6C0A70C50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58B5EF-9294-6744-9C5B-C337B1E4CE9E}" type="slidenum">
              <a:rPr lang="en-US" altLang="zh-CN" sz="1200">
                <a:latin typeface="Arial" panose="020B0604020202020204" pitchFamily="34" charset="0"/>
              </a:rPr>
              <a:pPr/>
              <a:t>81</a:t>
            </a:fld>
            <a:endParaRPr lang="en-US" altLang="zh-CN"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209E8266-9E8B-CAD7-5943-2BAB360472AB}"/>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exit</a:t>
            </a:r>
            <a:r>
              <a:rPr lang="en-US" altLang="zh-CN">
                <a:ea typeface="宋体" panose="02010600030101010101" pitchFamily="2" charset="-122"/>
              </a:rPr>
              <a:t> Function</a:t>
            </a:r>
          </a:p>
        </p:txBody>
      </p:sp>
      <p:sp>
        <p:nvSpPr>
          <p:cNvPr id="96259" name="Content Placeholder 2">
            <a:extLst>
              <a:ext uri="{FF2B5EF4-FFF2-40B4-BE49-F238E27FC236}">
                <a16:creationId xmlns:a16="http://schemas.microsoft.com/office/drawing/2014/main" id="{2526C8D9-6C76-A8F3-CF5B-70AD16EACCC5}"/>
              </a:ext>
            </a:extLst>
          </p:cNvPr>
          <p:cNvSpPr>
            <a:spLocks noGrp="1"/>
          </p:cNvSpPr>
          <p:nvPr>
            <p:ph idx="1"/>
          </p:nvPr>
        </p:nvSpPr>
        <p:spPr/>
        <p:txBody>
          <a:bodyPr/>
          <a:lstStyle/>
          <a:p>
            <a:r>
              <a:rPr lang="en-US" altLang="zh-CN" sz="2600">
                <a:ea typeface="宋体" panose="02010600030101010101" pitchFamily="2" charset="-122"/>
              </a:rPr>
              <a:t>Since 0 is a bit cryptic, C allows us to pass </a:t>
            </a:r>
            <a:r>
              <a:rPr lang="en-US" altLang="zh-CN" sz="2600">
                <a:latin typeface="Courier New" panose="02070309020205020404" pitchFamily="49" charset="0"/>
                <a:ea typeface="宋体" panose="02010600030101010101" pitchFamily="2" charset="-122"/>
                <a:cs typeface="Courier New" panose="02070309020205020404" pitchFamily="49" charset="0"/>
              </a:rPr>
              <a:t>EXIT_SUCCESS</a:t>
            </a:r>
            <a:r>
              <a:rPr lang="en-US" altLang="zh-CN" sz="2600">
                <a:ea typeface="宋体" panose="02010600030101010101" pitchFamily="2" charset="-122"/>
              </a:rPr>
              <a:t> instead (the effect is the same):</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exit(EXIT_SUCCESS);</a:t>
            </a:r>
          </a:p>
          <a:p>
            <a:r>
              <a:rPr lang="en-US" altLang="zh-CN" sz="2600">
                <a:ea typeface="宋体" panose="02010600030101010101" pitchFamily="2" charset="-122"/>
              </a:rPr>
              <a:t>Passing </a:t>
            </a:r>
            <a:r>
              <a:rPr lang="en-US" altLang="zh-CN" sz="2600">
                <a:latin typeface="Courier New" panose="02070309020205020404" pitchFamily="49" charset="0"/>
                <a:ea typeface="宋体" panose="02010600030101010101" pitchFamily="2" charset="-122"/>
                <a:cs typeface="Courier New" panose="02070309020205020404" pitchFamily="49" charset="0"/>
              </a:rPr>
              <a:t>EXIT_FAILURE</a:t>
            </a:r>
            <a:r>
              <a:rPr lang="en-US" altLang="zh-CN" sz="2600">
                <a:ea typeface="宋体" panose="02010600030101010101" pitchFamily="2" charset="-122"/>
              </a:rPr>
              <a:t> indicates abnormal termination:</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exit(EXIT_FAILURE);</a:t>
            </a:r>
          </a:p>
          <a:p>
            <a:r>
              <a:rPr lang="en-US" altLang="zh-CN" sz="2600">
                <a:latin typeface="Courier New" panose="02070309020205020404" pitchFamily="49" charset="0"/>
                <a:ea typeface="宋体" panose="02010600030101010101" pitchFamily="2" charset="-122"/>
                <a:cs typeface="Courier New" panose="02070309020205020404" pitchFamily="49" charset="0"/>
              </a:rPr>
              <a:t>EXIT_SUCCESS</a:t>
            </a:r>
            <a:r>
              <a:rPr lang="en-US" altLang="zh-CN" sz="2600">
                <a:ea typeface="宋体" panose="02010600030101010101" pitchFamily="2" charset="-122"/>
              </a:rPr>
              <a:t> and </a:t>
            </a:r>
            <a:r>
              <a:rPr lang="en-US" altLang="zh-CN" sz="2600">
                <a:latin typeface="Courier New" panose="02070309020205020404" pitchFamily="49" charset="0"/>
                <a:ea typeface="宋体" panose="02010600030101010101" pitchFamily="2" charset="-122"/>
                <a:cs typeface="Courier New" panose="02070309020205020404" pitchFamily="49" charset="0"/>
              </a:rPr>
              <a:t>EXIT_FAILURE</a:t>
            </a:r>
            <a:r>
              <a:rPr lang="en-US" altLang="zh-CN" sz="2600">
                <a:ea typeface="宋体" panose="02010600030101010101" pitchFamily="2" charset="-122"/>
              </a:rPr>
              <a:t> are macros defined in </a:t>
            </a:r>
            <a:r>
              <a:rPr lang="en-US" altLang="zh-CN" sz="2600">
                <a:latin typeface="Courier New" panose="02070309020205020404" pitchFamily="49" charset="0"/>
                <a:ea typeface="宋体" panose="02010600030101010101" pitchFamily="2" charset="-122"/>
                <a:cs typeface="Courier New" panose="02070309020205020404" pitchFamily="49" charset="0"/>
              </a:rPr>
              <a:t>&lt;stdlib.h&gt;</a:t>
            </a:r>
            <a:r>
              <a:rPr lang="en-US" altLang="zh-CN" sz="2600">
                <a:ea typeface="宋体" panose="02010600030101010101" pitchFamily="2" charset="-122"/>
              </a:rPr>
              <a:t>.</a:t>
            </a:r>
          </a:p>
          <a:p>
            <a:r>
              <a:rPr lang="en-US" altLang="zh-CN" sz="2600">
                <a:ea typeface="宋体" panose="02010600030101010101" pitchFamily="2" charset="-122"/>
              </a:rPr>
              <a:t>The values of </a:t>
            </a:r>
            <a:r>
              <a:rPr lang="en-US" altLang="zh-CN" sz="2600">
                <a:latin typeface="Courier New" panose="02070309020205020404" pitchFamily="49" charset="0"/>
                <a:ea typeface="宋体" panose="02010600030101010101" pitchFamily="2" charset="-122"/>
                <a:cs typeface="Courier New" panose="02070309020205020404" pitchFamily="49" charset="0"/>
              </a:rPr>
              <a:t>EXIT_SUCCESS</a:t>
            </a:r>
            <a:r>
              <a:rPr lang="en-US" altLang="zh-CN" sz="2600">
                <a:ea typeface="宋体" panose="02010600030101010101" pitchFamily="2" charset="-122"/>
              </a:rPr>
              <a:t> and </a:t>
            </a:r>
            <a:r>
              <a:rPr lang="en-US" altLang="zh-CN" sz="2600">
                <a:latin typeface="Courier New" panose="02070309020205020404" pitchFamily="49" charset="0"/>
                <a:ea typeface="宋体" panose="02010600030101010101" pitchFamily="2" charset="-122"/>
                <a:cs typeface="Courier New" panose="02070309020205020404" pitchFamily="49" charset="0"/>
              </a:rPr>
              <a:t>EXIT_FAILURE</a:t>
            </a:r>
            <a:r>
              <a:rPr lang="en-US" altLang="zh-CN" sz="2600">
                <a:ea typeface="宋体" panose="02010600030101010101" pitchFamily="2" charset="-122"/>
              </a:rPr>
              <a:t> are implementation-defined; typical values are 0 and 1, respectively.</a:t>
            </a:r>
          </a:p>
        </p:txBody>
      </p:sp>
      <p:sp>
        <p:nvSpPr>
          <p:cNvPr id="4" name="Footer Placeholder 3">
            <a:extLst>
              <a:ext uri="{FF2B5EF4-FFF2-40B4-BE49-F238E27FC236}">
                <a16:creationId xmlns:a16="http://schemas.microsoft.com/office/drawing/2014/main" id="{BCB763EF-EC2C-43C1-262C-A84FF96111F2}"/>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2FB123B-8C3C-3C96-95CC-BD2C77F1E22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EB0D73-E0FB-824C-8E0D-1DFC5B546609}" type="slidenum">
              <a:rPr lang="en-US" altLang="zh-CN" sz="1200">
                <a:latin typeface="Arial" panose="020B0604020202020204" pitchFamily="34" charset="0"/>
              </a:rPr>
              <a:pPr/>
              <a:t>82</a:t>
            </a:fld>
            <a:endParaRPr lang="en-US" altLang="zh-CN"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58FA5E2E-D5FF-6ADF-5410-487788CC9DA6}"/>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exit</a:t>
            </a:r>
            <a:r>
              <a:rPr lang="en-US" altLang="zh-CN">
                <a:ea typeface="宋体" panose="02010600030101010101" pitchFamily="2" charset="-122"/>
              </a:rPr>
              <a:t> Function</a:t>
            </a:r>
          </a:p>
        </p:txBody>
      </p:sp>
      <p:sp>
        <p:nvSpPr>
          <p:cNvPr id="97283" name="Content Placeholder 2">
            <a:extLst>
              <a:ext uri="{FF2B5EF4-FFF2-40B4-BE49-F238E27FC236}">
                <a16:creationId xmlns:a16="http://schemas.microsoft.com/office/drawing/2014/main" id="{F6AC5EC0-F4DC-676A-659E-13CA2ED03CFC}"/>
              </a:ext>
            </a:extLst>
          </p:cNvPr>
          <p:cNvSpPr>
            <a:spLocks noGrp="1"/>
          </p:cNvSpPr>
          <p:nvPr>
            <p:ph idx="1"/>
          </p:nvPr>
        </p:nvSpPr>
        <p:spPr/>
        <p:txBody>
          <a:bodyPr/>
          <a:lstStyle/>
          <a:p>
            <a:r>
              <a:rPr lang="en-US" altLang="zh-CN">
                <a:ea typeface="宋体" panose="02010600030101010101" pitchFamily="2" charset="-122"/>
              </a:rPr>
              <a:t>The statement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a:t>
            </a:r>
            <a:r>
              <a:rPr lang="en-US" altLang="zh-CN" sz="2400" i="1">
                <a:ea typeface="宋体" panose="02010600030101010101" pitchFamily="2" charset="-122"/>
              </a:rPr>
              <a:t>expression</a:t>
            </a:r>
            <a:r>
              <a:rPr lang="en-US" altLang="zh-CN" sz="240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a:ea typeface="宋体" panose="02010600030101010101" pitchFamily="2" charset="-122"/>
              </a:rPr>
              <a:t>	in </a:t>
            </a:r>
            <a:r>
              <a:rPr lang="en-US" altLang="zh-CN">
                <a:latin typeface="Courier New" panose="02070309020205020404" pitchFamily="49" charset="0"/>
                <a:ea typeface="宋体" panose="02010600030101010101" pitchFamily="2" charset="-122"/>
                <a:cs typeface="Courier New" panose="02070309020205020404" pitchFamily="49" charset="0"/>
              </a:rPr>
              <a:t>main</a:t>
            </a:r>
            <a:r>
              <a:rPr lang="en-US" altLang="zh-CN">
                <a:ea typeface="宋体" panose="02010600030101010101" pitchFamily="2" charset="-122"/>
              </a:rPr>
              <a:t> is equivalent to</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exit(</a:t>
            </a:r>
            <a:r>
              <a:rPr lang="en-US" altLang="zh-CN" sz="2400" i="1">
                <a:ea typeface="宋体" panose="02010600030101010101" pitchFamily="2" charset="-122"/>
              </a:rPr>
              <a:t>expression</a:t>
            </a:r>
            <a:r>
              <a:rPr lang="en-US" altLang="zh-CN" sz="2400">
                <a:latin typeface="Courier New" panose="02070309020205020404" pitchFamily="49" charset="0"/>
                <a:ea typeface="宋体" panose="02010600030101010101" pitchFamily="2" charset="-122"/>
                <a:cs typeface="Courier New" panose="02070309020205020404" pitchFamily="49" charset="0"/>
              </a:rPr>
              <a:t>);</a:t>
            </a:r>
          </a:p>
          <a:p>
            <a:r>
              <a:rPr lang="en-US" altLang="zh-CN">
                <a:ea typeface="宋体" panose="02010600030101010101" pitchFamily="2" charset="-122"/>
              </a:rPr>
              <a:t>The difference between </a:t>
            </a:r>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exit</a:t>
            </a:r>
            <a:r>
              <a:rPr lang="en-US" altLang="zh-CN">
                <a:ea typeface="宋体" panose="02010600030101010101" pitchFamily="2" charset="-122"/>
              </a:rPr>
              <a:t> is that </a:t>
            </a:r>
            <a:r>
              <a:rPr lang="en-US" altLang="zh-CN">
                <a:latin typeface="Courier New" panose="02070309020205020404" pitchFamily="49" charset="0"/>
                <a:ea typeface="宋体" panose="02010600030101010101" pitchFamily="2" charset="-122"/>
                <a:cs typeface="Courier New" panose="02070309020205020404" pitchFamily="49" charset="0"/>
              </a:rPr>
              <a:t>exit</a:t>
            </a:r>
            <a:r>
              <a:rPr lang="en-US" altLang="zh-CN">
                <a:ea typeface="宋体" panose="02010600030101010101" pitchFamily="2" charset="-122"/>
              </a:rPr>
              <a:t> causes program termination regardless of which function calls it.</a:t>
            </a:r>
          </a:p>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 causes program termination only when it appears in the </a:t>
            </a:r>
            <a:r>
              <a:rPr lang="en-US" altLang="zh-CN">
                <a:latin typeface="Courier New" panose="02070309020205020404" pitchFamily="49" charset="0"/>
                <a:ea typeface="宋体" panose="02010600030101010101" pitchFamily="2" charset="-122"/>
                <a:cs typeface="Courier New" panose="02070309020205020404" pitchFamily="49" charset="0"/>
              </a:rPr>
              <a:t>main</a:t>
            </a:r>
            <a:r>
              <a:rPr lang="en-US" altLang="zh-CN">
                <a:ea typeface="宋体" panose="02010600030101010101" pitchFamily="2" charset="-122"/>
              </a:rPr>
              <a:t> function.</a:t>
            </a:r>
          </a:p>
        </p:txBody>
      </p:sp>
      <p:sp>
        <p:nvSpPr>
          <p:cNvPr id="4" name="Footer Placeholder 3">
            <a:extLst>
              <a:ext uri="{FF2B5EF4-FFF2-40B4-BE49-F238E27FC236}">
                <a16:creationId xmlns:a16="http://schemas.microsoft.com/office/drawing/2014/main" id="{7837A615-2817-D6A1-AB4A-8B355B26EC0B}"/>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7A7E00C-900D-EEDA-5AF3-C006ECAF73A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6C6424-4BE5-8143-A6B9-38BDC38C4E77}" type="slidenum">
              <a:rPr lang="en-US" altLang="zh-CN" sz="1200">
                <a:latin typeface="Arial" panose="020B0604020202020204" pitchFamily="34" charset="0"/>
              </a:rPr>
              <a:pPr/>
              <a:t>83</a:t>
            </a:fld>
            <a:endParaRPr lang="en-US" altLang="zh-CN"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EC4A24BC-B1D0-02B0-17C4-AA29BA96ED38}"/>
              </a:ext>
            </a:extLst>
          </p:cNvPr>
          <p:cNvSpPr>
            <a:spLocks noGrp="1"/>
          </p:cNvSpPr>
          <p:nvPr>
            <p:ph type="title"/>
          </p:nvPr>
        </p:nvSpPr>
        <p:spPr/>
        <p:txBody>
          <a:bodyPr/>
          <a:lstStyle/>
          <a:p>
            <a:r>
              <a:rPr lang="en-US" altLang="zh-CN">
                <a:ea typeface="宋体" panose="02010600030101010101" pitchFamily="2" charset="-122"/>
              </a:rPr>
              <a:t>Recursion</a:t>
            </a:r>
          </a:p>
        </p:txBody>
      </p:sp>
      <p:sp>
        <p:nvSpPr>
          <p:cNvPr id="98307" name="Content Placeholder 2">
            <a:extLst>
              <a:ext uri="{FF2B5EF4-FFF2-40B4-BE49-F238E27FC236}">
                <a16:creationId xmlns:a16="http://schemas.microsoft.com/office/drawing/2014/main" id="{527E5F2A-A897-C456-92F6-62691E16AEF6}"/>
              </a:ext>
            </a:extLst>
          </p:cNvPr>
          <p:cNvSpPr>
            <a:spLocks noGrp="1"/>
          </p:cNvSpPr>
          <p:nvPr>
            <p:ph idx="1"/>
          </p:nvPr>
        </p:nvSpPr>
        <p:spPr/>
        <p:txBody>
          <a:bodyPr/>
          <a:lstStyle/>
          <a:p>
            <a:r>
              <a:rPr lang="en-US" altLang="zh-CN">
                <a:ea typeface="宋体" panose="02010600030101010101" pitchFamily="2" charset="-122"/>
              </a:rPr>
              <a:t>A function is </a:t>
            </a:r>
            <a:r>
              <a:rPr lang="en-US" altLang="zh-CN" b="1" i="1">
                <a:ea typeface="宋体" panose="02010600030101010101" pitchFamily="2" charset="-122"/>
              </a:rPr>
              <a:t>recursive</a:t>
            </a:r>
            <a:r>
              <a:rPr lang="en-US" altLang="zh-CN">
                <a:ea typeface="宋体" panose="02010600030101010101" pitchFamily="2" charset="-122"/>
              </a:rPr>
              <a:t> if it calls itself.</a:t>
            </a:r>
          </a:p>
          <a:p>
            <a:r>
              <a:rPr lang="en-US" altLang="zh-CN">
                <a:ea typeface="宋体" panose="02010600030101010101" pitchFamily="2" charset="-122"/>
              </a:rPr>
              <a:t>The following function computes </a:t>
            </a:r>
            <a:r>
              <a:rPr lang="en-US" altLang="zh-CN" i="1">
                <a:ea typeface="宋体" panose="02010600030101010101" pitchFamily="2" charset="-122"/>
              </a:rPr>
              <a:t>n</a:t>
            </a:r>
            <a:r>
              <a:rPr lang="en-US" altLang="zh-CN">
                <a:ea typeface="宋体" panose="02010600030101010101" pitchFamily="2" charset="-122"/>
              </a:rPr>
              <a:t>! recursively, using the formula </a:t>
            </a:r>
            <a:r>
              <a:rPr lang="en-US" altLang="zh-CN" i="1">
                <a:ea typeface="宋体" panose="02010600030101010101" pitchFamily="2" charset="-122"/>
              </a:rPr>
              <a:t>n</a:t>
            </a:r>
            <a:r>
              <a:rPr lang="en-US" altLang="zh-CN">
                <a:ea typeface="宋体" panose="02010600030101010101" pitchFamily="2" charset="-122"/>
              </a:rPr>
              <a:t>! = </a:t>
            </a:r>
            <a:r>
              <a:rPr lang="en-US" altLang="zh-CN" i="1">
                <a:ea typeface="宋体" panose="02010600030101010101" pitchFamily="2" charset="-122"/>
              </a:rPr>
              <a:t>n</a:t>
            </a:r>
            <a:r>
              <a:rPr lang="en-US" altLang="zh-CN">
                <a:ea typeface="宋体" panose="02010600030101010101" pitchFamily="2" charset="-122"/>
              </a:rPr>
              <a:t> × (</a:t>
            </a:r>
            <a:r>
              <a:rPr lang="en-US" altLang="zh-CN" i="1">
                <a:ea typeface="宋体" panose="02010600030101010101" pitchFamily="2" charset="-122"/>
              </a:rPr>
              <a:t>n</a:t>
            </a:r>
            <a:r>
              <a:rPr lang="en-US" altLang="zh-CN">
                <a:ea typeface="宋体" panose="02010600030101010101" pitchFamily="2" charset="-122"/>
              </a:rPr>
              <a:t> – 1)!:</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fact(int n)</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if (n &lt;= 1)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1;</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n * fact(n - 1);</a:t>
            </a:r>
          </a:p>
          <a:p>
            <a:pPr>
              <a:lnSpc>
                <a:spcPct val="8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D77E30C7-3045-73C8-FDFE-00FA876AE3F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88F16E1-2A16-1E62-23EF-F99D706AD6B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9FDC89-6800-5A4D-9969-4A9828BDB89D}" type="slidenum">
              <a:rPr lang="en-US" altLang="zh-CN" sz="1200">
                <a:latin typeface="Arial" panose="020B0604020202020204" pitchFamily="34" charset="0"/>
              </a:rPr>
              <a:pPr/>
              <a:t>84</a:t>
            </a:fld>
            <a:endParaRPr lang="en-US" altLang="zh-CN"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E83AFE-E892-60D5-4C18-BAF174811F89}"/>
              </a:ext>
            </a:extLst>
          </p:cNvPr>
          <p:cNvSpPr/>
          <p:nvPr/>
        </p:nvSpPr>
        <p:spPr bwMode="auto">
          <a:xfrm>
            <a:off x="762000" y="3009900"/>
            <a:ext cx="7772400" cy="2971800"/>
          </a:xfrm>
          <a:prstGeom prst="rect">
            <a:avLst/>
          </a:prstGeom>
          <a:solidFill>
            <a:schemeClr val="accent1">
              <a:lumMod val="40000"/>
              <a:lumOff val="60000"/>
            </a:schemeClr>
          </a:solidFill>
          <a:ln w="12700" cap="flat" cmpd="sng" algn="ctr">
            <a:noFill/>
            <a:prstDash val="solid"/>
            <a:round/>
            <a:headEnd type="none" w="sm" len="sm"/>
            <a:tailEnd type="none" w="sm" len="sm"/>
          </a:ln>
          <a:effectLst/>
        </p:spPr>
        <p:txBody>
          <a:bodyPr/>
          <a:lstStyle/>
          <a:p>
            <a:pPr>
              <a:defRPr/>
            </a:pPr>
            <a:endParaRPr lang="en-US"/>
          </a:p>
        </p:txBody>
      </p:sp>
      <p:sp>
        <p:nvSpPr>
          <p:cNvPr id="99331" name="Content Placeholder 2">
            <a:extLst>
              <a:ext uri="{FF2B5EF4-FFF2-40B4-BE49-F238E27FC236}">
                <a16:creationId xmlns:a16="http://schemas.microsoft.com/office/drawing/2014/main" id="{9ADF5779-C82A-F70B-800C-F8CE00373F50}"/>
              </a:ext>
            </a:extLst>
          </p:cNvPr>
          <p:cNvSpPr>
            <a:spLocks noGrp="1"/>
          </p:cNvSpPr>
          <p:nvPr>
            <p:ph idx="1"/>
          </p:nvPr>
        </p:nvSpPr>
        <p:spPr/>
        <p:txBody>
          <a:bodyPr/>
          <a:lstStyle/>
          <a:p>
            <a:r>
              <a:rPr lang="en-US" altLang="zh-CN">
                <a:ea typeface="宋体" panose="02010600030101010101" pitchFamily="2" charset="-122"/>
              </a:rPr>
              <a:t>To see how recursion works, let’s trace the execution of the statement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 = fact(3);</a:t>
            </a:r>
          </a:p>
          <a:p>
            <a:endParaRPr lang="en-US" altLang="zh-CN" sz="1400">
              <a:ea typeface="宋体" panose="02010600030101010101" pitchFamily="2" charset="-122"/>
            </a:endParaRPr>
          </a:p>
          <a:p>
            <a:pPr>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fact(3)</a:t>
            </a:r>
            <a:r>
              <a:rPr lang="en-US" altLang="zh-CN" sz="2200">
                <a:ea typeface="宋体" panose="02010600030101010101" pitchFamily="2" charset="-122"/>
              </a:rPr>
              <a:t> finds that 3 is not less than or equal to 1, so it calls</a:t>
            </a:r>
          </a:p>
          <a:p>
            <a:pPr>
              <a:buFontTx/>
              <a:buNone/>
            </a:pP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fact(2)</a:t>
            </a:r>
            <a:r>
              <a:rPr lang="en-US" altLang="zh-CN" sz="2200">
                <a:ea typeface="宋体" panose="02010600030101010101" pitchFamily="2" charset="-122"/>
              </a:rPr>
              <a:t>, which finds that 2 is not less than or equal to 1, so</a:t>
            </a:r>
            <a:br>
              <a:rPr lang="en-US" altLang="zh-CN" sz="2200">
                <a:ea typeface="宋体" panose="02010600030101010101" pitchFamily="2" charset="-122"/>
              </a:rPr>
            </a:br>
            <a:r>
              <a:rPr lang="en-US" altLang="zh-CN" sz="2200">
                <a:ea typeface="宋体" panose="02010600030101010101" pitchFamily="2" charset="-122"/>
              </a:rPr>
              <a:t>	it calls</a:t>
            </a:r>
          </a:p>
          <a:p>
            <a:pPr>
              <a:buFontTx/>
              <a:buNone/>
            </a:pP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fact(1)</a:t>
            </a:r>
            <a:r>
              <a:rPr lang="en-US" altLang="zh-CN" sz="2200">
                <a:ea typeface="宋体" panose="02010600030101010101" pitchFamily="2" charset="-122"/>
              </a:rPr>
              <a:t>, which finds that 1 is less than or equal to 1, so it</a:t>
            </a:r>
            <a:br>
              <a:rPr lang="en-US" altLang="zh-CN" sz="2200">
                <a:ea typeface="宋体" panose="02010600030101010101" pitchFamily="2" charset="-122"/>
              </a:rPr>
            </a:br>
            <a:r>
              <a:rPr lang="en-US" altLang="zh-CN" sz="2200">
                <a:ea typeface="宋体" panose="02010600030101010101" pitchFamily="2" charset="-122"/>
              </a:rPr>
              <a:t>	returns 1, causing</a:t>
            </a:r>
          </a:p>
          <a:p>
            <a:pPr>
              <a:buFontTx/>
              <a:buNone/>
            </a:pP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fact(2)</a:t>
            </a:r>
            <a:r>
              <a:rPr lang="en-US" altLang="zh-CN" sz="2200">
                <a:ea typeface="宋体" panose="02010600030101010101" pitchFamily="2" charset="-122"/>
              </a:rPr>
              <a:t> to return 2 × 1 = 2, causing</a:t>
            </a:r>
          </a:p>
          <a:p>
            <a:pPr>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fact(3)</a:t>
            </a:r>
            <a:r>
              <a:rPr lang="en-US" altLang="zh-CN" sz="2200">
                <a:ea typeface="宋体" panose="02010600030101010101" pitchFamily="2" charset="-122"/>
              </a:rPr>
              <a:t> to return 3 × 2 = 6.</a:t>
            </a:r>
          </a:p>
        </p:txBody>
      </p:sp>
      <p:sp>
        <p:nvSpPr>
          <p:cNvPr id="99332" name="Title 1">
            <a:extLst>
              <a:ext uri="{FF2B5EF4-FFF2-40B4-BE49-F238E27FC236}">
                <a16:creationId xmlns:a16="http://schemas.microsoft.com/office/drawing/2014/main" id="{BC3F9890-0969-02A2-21B3-447BE863C0BA}"/>
              </a:ext>
            </a:extLst>
          </p:cNvPr>
          <p:cNvSpPr>
            <a:spLocks noGrp="1"/>
          </p:cNvSpPr>
          <p:nvPr>
            <p:ph type="title"/>
          </p:nvPr>
        </p:nvSpPr>
        <p:spPr/>
        <p:txBody>
          <a:bodyPr/>
          <a:lstStyle/>
          <a:p>
            <a:r>
              <a:rPr lang="en-US" altLang="zh-CN">
                <a:ea typeface="宋体" panose="02010600030101010101" pitchFamily="2" charset="-122"/>
              </a:rPr>
              <a:t>Recursion</a:t>
            </a:r>
          </a:p>
        </p:txBody>
      </p:sp>
      <p:sp>
        <p:nvSpPr>
          <p:cNvPr id="4" name="Footer Placeholder 3">
            <a:extLst>
              <a:ext uri="{FF2B5EF4-FFF2-40B4-BE49-F238E27FC236}">
                <a16:creationId xmlns:a16="http://schemas.microsoft.com/office/drawing/2014/main" id="{136DDD5B-91F6-480C-0771-FA9596A30CF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183F5BD-1787-D586-24B5-0537A0D78AE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8914EA-27FA-E147-92B8-4155D2AD192D}" type="slidenum">
              <a:rPr lang="en-US" altLang="zh-CN" sz="1200">
                <a:latin typeface="Arial" panose="020B0604020202020204" pitchFamily="34" charset="0"/>
              </a:rPr>
              <a:pPr/>
              <a:t>85</a:t>
            </a:fld>
            <a:endParaRPr lang="en-US" altLang="zh-CN"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08B117DA-99F0-3359-CF34-A0BE073E1F21}"/>
              </a:ext>
            </a:extLst>
          </p:cNvPr>
          <p:cNvSpPr>
            <a:spLocks noGrp="1"/>
          </p:cNvSpPr>
          <p:nvPr>
            <p:ph type="title"/>
          </p:nvPr>
        </p:nvSpPr>
        <p:spPr/>
        <p:txBody>
          <a:bodyPr/>
          <a:lstStyle/>
          <a:p>
            <a:r>
              <a:rPr lang="en-US" altLang="zh-CN">
                <a:ea typeface="宋体" panose="02010600030101010101" pitchFamily="2" charset="-122"/>
              </a:rPr>
              <a:t>Recursion</a:t>
            </a:r>
          </a:p>
        </p:txBody>
      </p:sp>
      <p:sp>
        <p:nvSpPr>
          <p:cNvPr id="100355" name="Content Placeholder 2">
            <a:extLst>
              <a:ext uri="{FF2B5EF4-FFF2-40B4-BE49-F238E27FC236}">
                <a16:creationId xmlns:a16="http://schemas.microsoft.com/office/drawing/2014/main" id="{DCAF92AF-C817-0D43-5D13-7374316A6799}"/>
              </a:ext>
            </a:extLst>
          </p:cNvPr>
          <p:cNvSpPr>
            <a:spLocks noGrp="1"/>
          </p:cNvSpPr>
          <p:nvPr>
            <p:ph idx="1"/>
          </p:nvPr>
        </p:nvSpPr>
        <p:spPr/>
        <p:txBody>
          <a:bodyPr/>
          <a:lstStyle/>
          <a:p>
            <a:r>
              <a:rPr lang="en-US" altLang="zh-CN">
                <a:ea typeface="宋体" panose="02010600030101010101" pitchFamily="2" charset="-122"/>
              </a:rPr>
              <a:t>The following recursive function computes </a:t>
            </a:r>
            <a:r>
              <a:rPr lang="en-US" altLang="zh-CN" i="1">
                <a:ea typeface="宋体" panose="02010600030101010101" pitchFamily="2" charset="-122"/>
              </a:rPr>
              <a:t>x</a:t>
            </a:r>
            <a:r>
              <a:rPr lang="en-US" altLang="zh-CN" i="1" baseline="30000">
                <a:ea typeface="宋体" panose="02010600030101010101" pitchFamily="2" charset="-122"/>
              </a:rPr>
              <a:t>n</a:t>
            </a:r>
            <a:r>
              <a:rPr lang="en-US" altLang="zh-CN">
                <a:ea typeface="宋体" panose="02010600030101010101" pitchFamily="2" charset="-122"/>
              </a:rPr>
              <a:t>, using the formula </a:t>
            </a:r>
            <a:r>
              <a:rPr lang="en-US" altLang="zh-CN" i="1">
                <a:ea typeface="宋体" panose="02010600030101010101" pitchFamily="2" charset="-122"/>
              </a:rPr>
              <a:t>x</a:t>
            </a:r>
            <a:r>
              <a:rPr lang="en-US" altLang="zh-CN" i="1" baseline="30000">
                <a:ea typeface="宋体" panose="02010600030101010101" pitchFamily="2" charset="-122"/>
              </a:rPr>
              <a:t>n</a:t>
            </a:r>
            <a:r>
              <a:rPr lang="en-US" altLang="zh-CN">
                <a:ea typeface="宋体" panose="02010600030101010101" pitchFamily="2" charset="-122"/>
              </a:rPr>
              <a:t> = </a:t>
            </a:r>
            <a:r>
              <a:rPr lang="en-US" altLang="zh-CN" i="1">
                <a:ea typeface="宋体" panose="02010600030101010101" pitchFamily="2" charset="-122"/>
              </a:rPr>
              <a:t>x</a:t>
            </a:r>
            <a:r>
              <a:rPr lang="en-US" altLang="zh-CN">
                <a:ea typeface="宋体" panose="02010600030101010101" pitchFamily="2" charset="-122"/>
              </a:rPr>
              <a:t> × </a:t>
            </a:r>
            <a:r>
              <a:rPr lang="en-US" altLang="zh-CN" i="1">
                <a:ea typeface="宋体" panose="02010600030101010101" pitchFamily="2" charset="-122"/>
              </a:rPr>
              <a:t>x</a:t>
            </a:r>
            <a:r>
              <a:rPr lang="en-US" altLang="zh-CN" i="1" baseline="30000">
                <a:ea typeface="宋体" panose="02010600030101010101" pitchFamily="2" charset="-122"/>
              </a:rPr>
              <a:t>n</a:t>
            </a:r>
            <a:r>
              <a:rPr lang="en-US" altLang="zh-CN" baseline="30000">
                <a:ea typeface="宋体" panose="02010600030101010101" pitchFamily="2" charset="-122"/>
              </a:rPr>
              <a:t>–1</a:t>
            </a:r>
            <a:r>
              <a:rPr lang="en-US" altLang="zh-CN">
                <a:ea typeface="宋体" panose="02010600030101010101" pitchFamily="2" charset="-122"/>
              </a:rPr>
              <a: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power(int x, int n)</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if (n == 0)</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1;</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x * power(x, n - 1);</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83FA577D-6355-9C3C-FE99-8A9F337C560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A311407-EEB2-F359-2D7B-F79ABB5F146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8D1760-002F-7B42-AF24-F7AE81070904}" type="slidenum">
              <a:rPr lang="en-US" altLang="zh-CN" sz="1200">
                <a:latin typeface="Arial" panose="020B0604020202020204" pitchFamily="34" charset="0"/>
              </a:rPr>
              <a:pPr/>
              <a:t>86</a:t>
            </a:fld>
            <a:endParaRPr lang="en-US" altLang="zh-CN"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9F6B97F1-F7EA-D8FC-D310-EF92C8FD3C49}"/>
              </a:ext>
            </a:extLst>
          </p:cNvPr>
          <p:cNvSpPr>
            <a:spLocks noGrp="1"/>
          </p:cNvSpPr>
          <p:nvPr>
            <p:ph type="title"/>
          </p:nvPr>
        </p:nvSpPr>
        <p:spPr/>
        <p:txBody>
          <a:bodyPr/>
          <a:lstStyle/>
          <a:p>
            <a:r>
              <a:rPr lang="en-US" altLang="zh-CN">
                <a:ea typeface="宋体" panose="02010600030101010101" pitchFamily="2" charset="-122"/>
              </a:rPr>
              <a:t>Recursion</a:t>
            </a:r>
          </a:p>
        </p:txBody>
      </p:sp>
      <p:sp>
        <p:nvSpPr>
          <p:cNvPr id="101379" name="Content Placeholder 2">
            <a:extLst>
              <a:ext uri="{FF2B5EF4-FFF2-40B4-BE49-F238E27FC236}">
                <a16:creationId xmlns:a16="http://schemas.microsoft.com/office/drawing/2014/main" id="{C5E1F3B0-5526-71CC-81C6-0F95E6A00969}"/>
              </a:ext>
            </a:extLst>
          </p:cNvPr>
          <p:cNvSpPr>
            <a:spLocks noGrp="1"/>
          </p:cNvSpPr>
          <p:nvPr>
            <p:ph idx="1"/>
          </p:nvPr>
        </p:nvSpPr>
        <p:spPr>
          <a:xfrm>
            <a:off x="685800" y="1524000"/>
            <a:ext cx="8001000" cy="4800600"/>
          </a:xfrm>
        </p:spPr>
        <p:txBody>
          <a:bodyPr/>
          <a:lstStyle/>
          <a:p>
            <a:r>
              <a:rPr lang="en-US" altLang="zh-CN">
                <a:ea typeface="宋体" panose="02010600030101010101" pitchFamily="2" charset="-122"/>
              </a:rPr>
              <a:t>We can condense the </a:t>
            </a:r>
            <a:r>
              <a:rPr lang="en-US" altLang="zh-CN">
                <a:latin typeface="Courier New" panose="02070309020205020404" pitchFamily="49" charset="0"/>
                <a:ea typeface="宋体" panose="02010600030101010101" pitchFamily="2" charset="-122"/>
                <a:cs typeface="Courier New" panose="02070309020205020404" pitchFamily="49" charset="0"/>
              </a:rPr>
              <a:t>power</a:t>
            </a:r>
            <a:r>
              <a:rPr lang="en-US" altLang="zh-CN">
                <a:ea typeface="宋体" panose="02010600030101010101" pitchFamily="2" charset="-122"/>
              </a:rPr>
              <a:t> function by putting a conditional expression in the </a:t>
            </a:r>
            <a:r>
              <a:rPr lang="en-US" altLang="zh-CN">
                <a:latin typeface="Courier New" panose="02070309020205020404" pitchFamily="49" charset="0"/>
                <a:ea typeface="宋体" panose="02010600030101010101" pitchFamily="2" charset="-122"/>
                <a:cs typeface="Courier New" panose="02070309020205020404" pitchFamily="49" charset="0"/>
              </a:rPr>
              <a:t>return</a:t>
            </a:r>
            <a:r>
              <a:rPr lang="en-US" altLang="zh-CN">
                <a:ea typeface="宋体" panose="02010600030101010101" pitchFamily="2" charset="-122"/>
              </a:rPr>
              <a:t> statement: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power(int x, int n)</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a:t>
            </a:r>
            <a:r>
              <a:rPr lang="en-US" altLang="zh-CN" sz="21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n</a:t>
            </a:r>
            <a:r>
              <a:rPr lang="en-US" altLang="zh-CN" sz="21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a:t>
            </a:r>
            <a:r>
              <a:rPr lang="en-US" altLang="zh-CN" sz="21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0</a:t>
            </a:r>
            <a:r>
              <a:rPr lang="en-US" altLang="zh-CN" sz="21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a:t>
            </a:r>
            <a:r>
              <a:rPr lang="en-US" altLang="zh-CN" sz="21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1</a:t>
            </a:r>
            <a:r>
              <a:rPr lang="en-US" altLang="zh-CN" sz="21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a:t>
            </a:r>
            <a:r>
              <a:rPr lang="en-US" altLang="zh-CN" sz="21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x</a:t>
            </a:r>
            <a:r>
              <a:rPr lang="en-US" altLang="zh-CN" sz="21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a:t>
            </a:r>
            <a:r>
              <a:rPr lang="en-US" altLang="zh-CN" sz="21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power(x,</a:t>
            </a:r>
            <a:r>
              <a:rPr lang="en-US" altLang="zh-CN" sz="21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n</a:t>
            </a:r>
            <a:r>
              <a:rPr lang="en-US" altLang="zh-CN" sz="21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a:t>
            </a:r>
            <a:r>
              <a:rPr lang="en-US" altLang="zh-CN" sz="21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1);</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r>
              <a:rPr lang="en-US" altLang="zh-CN">
                <a:ea typeface="宋体" panose="02010600030101010101" pitchFamily="2" charset="-122"/>
              </a:rPr>
              <a:t>Both </a:t>
            </a:r>
            <a:r>
              <a:rPr lang="en-US" altLang="zh-CN">
                <a:latin typeface="Courier New" panose="02070309020205020404" pitchFamily="49" charset="0"/>
                <a:ea typeface="宋体" panose="02010600030101010101" pitchFamily="2" charset="-122"/>
                <a:cs typeface="Courier New" panose="02070309020205020404" pitchFamily="49" charset="0"/>
              </a:rPr>
              <a:t>fact</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power</a:t>
            </a:r>
            <a:r>
              <a:rPr lang="en-US" altLang="zh-CN">
                <a:ea typeface="宋体" panose="02010600030101010101" pitchFamily="2" charset="-122"/>
              </a:rPr>
              <a:t> are careful to test a “termination condition” as soon as they’re called.</a:t>
            </a:r>
          </a:p>
          <a:p>
            <a:r>
              <a:rPr lang="en-US" altLang="zh-CN">
                <a:ea typeface="宋体" panose="02010600030101010101" pitchFamily="2" charset="-122"/>
              </a:rPr>
              <a:t>All recursive functions need some kind of termination condition in order to prevent infinite recursion.</a:t>
            </a:r>
          </a:p>
        </p:txBody>
      </p:sp>
      <p:sp>
        <p:nvSpPr>
          <p:cNvPr id="4" name="Footer Placeholder 3">
            <a:extLst>
              <a:ext uri="{FF2B5EF4-FFF2-40B4-BE49-F238E27FC236}">
                <a16:creationId xmlns:a16="http://schemas.microsoft.com/office/drawing/2014/main" id="{3B37E7C9-6DAF-A27C-0909-D0BD07D1C8A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A3E8327-8185-11EF-EFC4-C6BA02CE523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21D839-1CDE-D647-AA90-154389AF2A95}" type="slidenum">
              <a:rPr lang="en-US" altLang="zh-CN" sz="1200">
                <a:latin typeface="Arial" panose="020B0604020202020204" pitchFamily="34" charset="0"/>
              </a:rPr>
              <a:pPr/>
              <a:t>87</a:t>
            </a:fld>
            <a:endParaRPr lang="en-US" altLang="zh-CN" sz="1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81917077-D22B-091E-E616-E599D67917ED}"/>
              </a:ext>
            </a:extLst>
          </p:cNvPr>
          <p:cNvSpPr>
            <a:spLocks noGrp="1"/>
          </p:cNvSpPr>
          <p:nvPr>
            <p:ph type="title"/>
          </p:nvPr>
        </p:nvSpPr>
        <p:spPr/>
        <p:txBody>
          <a:bodyPr/>
          <a:lstStyle/>
          <a:p>
            <a:r>
              <a:rPr lang="en-US" altLang="zh-CN">
                <a:ea typeface="宋体" panose="02010600030101010101" pitchFamily="2" charset="-122"/>
              </a:rPr>
              <a:t>The Quicksort Algorithm</a:t>
            </a:r>
          </a:p>
        </p:txBody>
      </p:sp>
      <p:sp>
        <p:nvSpPr>
          <p:cNvPr id="102403" name="Content Placeholder 2">
            <a:extLst>
              <a:ext uri="{FF2B5EF4-FFF2-40B4-BE49-F238E27FC236}">
                <a16:creationId xmlns:a16="http://schemas.microsoft.com/office/drawing/2014/main" id="{8CB830FF-805D-3EED-AE0D-D77BD30F3C22}"/>
              </a:ext>
            </a:extLst>
          </p:cNvPr>
          <p:cNvSpPr>
            <a:spLocks noGrp="1"/>
          </p:cNvSpPr>
          <p:nvPr>
            <p:ph idx="1"/>
          </p:nvPr>
        </p:nvSpPr>
        <p:spPr/>
        <p:txBody>
          <a:bodyPr/>
          <a:lstStyle/>
          <a:p>
            <a:r>
              <a:rPr lang="en-US" altLang="zh-CN">
                <a:ea typeface="宋体" panose="02010600030101010101" pitchFamily="2" charset="-122"/>
              </a:rPr>
              <a:t>Recursion is most helpful for sophisticated algorithms that require a function to call itself two or more times.</a:t>
            </a:r>
          </a:p>
          <a:p>
            <a:r>
              <a:rPr lang="en-US" altLang="zh-CN">
                <a:ea typeface="宋体" panose="02010600030101010101" pitchFamily="2" charset="-122"/>
              </a:rPr>
              <a:t>Recursion often arises as a result of an algorithm design technique known as </a:t>
            </a:r>
            <a:r>
              <a:rPr lang="en-US" altLang="zh-CN" b="1" i="1">
                <a:ea typeface="宋体" panose="02010600030101010101" pitchFamily="2" charset="-122"/>
              </a:rPr>
              <a:t>divide-and-conquer,</a:t>
            </a:r>
            <a:r>
              <a:rPr lang="en-US" altLang="zh-CN">
                <a:ea typeface="宋体" panose="02010600030101010101" pitchFamily="2" charset="-122"/>
              </a:rPr>
              <a:t> in which a large problem is divided into smaller pieces that are then tackled by the same algorithm. </a:t>
            </a:r>
          </a:p>
        </p:txBody>
      </p:sp>
      <p:sp>
        <p:nvSpPr>
          <p:cNvPr id="4" name="Footer Placeholder 3">
            <a:extLst>
              <a:ext uri="{FF2B5EF4-FFF2-40B4-BE49-F238E27FC236}">
                <a16:creationId xmlns:a16="http://schemas.microsoft.com/office/drawing/2014/main" id="{F0348E49-8A76-309F-7D7D-374CE1E7E5C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909C64E-CFD1-88E3-3B52-D2317C84ADA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C721F8-7082-C84C-BEAF-7FE871CC5096}" type="slidenum">
              <a:rPr lang="en-US" altLang="zh-CN" sz="1200">
                <a:latin typeface="Arial" panose="020B0604020202020204" pitchFamily="34" charset="0"/>
              </a:rPr>
              <a:pPr/>
              <a:t>88</a:t>
            </a:fld>
            <a:endParaRPr lang="en-US" altLang="zh-CN"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0DF286-C0C8-6D71-5170-F5CF0DA77BC1}"/>
              </a:ext>
            </a:extLst>
          </p:cNvPr>
          <p:cNvSpPr/>
          <p:nvPr/>
        </p:nvSpPr>
        <p:spPr bwMode="auto">
          <a:xfrm>
            <a:off x="1117600" y="3416300"/>
            <a:ext cx="7251700" cy="2819400"/>
          </a:xfrm>
          <a:prstGeom prst="rect">
            <a:avLst/>
          </a:prstGeom>
          <a:solidFill>
            <a:schemeClr val="accent1">
              <a:lumMod val="40000"/>
              <a:lumOff val="60000"/>
            </a:schemeClr>
          </a:solidFill>
          <a:ln w="12700" cap="flat" cmpd="sng" algn="ctr">
            <a:noFill/>
            <a:prstDash val="solid"/>
            <a:round/>
            <a:headEnd type="none" w="sm" len="sm"/>
            <a:tailEnd type="none" w="sm" len="sm"/>
          </a:ln>
          <a:effectLst/>
        </p:spPr>
        <p:txBody>
          <a:bodyPr/>
          <a:lstStyle/>
          <a:p>
            <a:pPr>
              <a:defRPr/>
            </a:pPr>
            <a:endParaRPr lang="en-US"/>
          </a:p>
        </p:txBody>
      </p:sp>
      <p:sp>
        <p:nvSpPr>
          <p:cNvPr id="103427" name="Content Placeholder 2">
            <a:extLst>
              <a:ext uri="{FF2B5EF4-FFF2-40B4-BE49-F238E27FC236}">
                <a16:creationId xmlns:a16="http://schemas.microsoft.com/office/drawing/2014/main" id="{CA065ED9-A350-892E-24E0-06B2847533AB}"/>
              </a:ext>
            </a:extLst>
          </p:cNvPr>
          <p:cNvSpPr>
            <a:spLocks noGrp="1"/>
          </p:cNvSpPr>
          <p:nvPr>
            <p:ph idx="1"/>
          </p:nvPr>
        </p:nvSpPr>
        <p:spPr/>
        <p:txBody>
          <a:bodyPr/>
          <a:lstStyle/>
          <a:p>
            <a:r>
              <a:rPr lang="en-US" altLang="zh-CN">
                <a:ea typeface="宋体" panose="02010600030101010101" pitchFamily="2" charset="-122"/>
              </a:rPr>
              <a:t>A classic example of divide-and-conquer can be found in the popular </a:t>
            </a:r>
            <a:r>
              <a:rPr lang="en-US" altLang="zh-CN" b="1" i="1">
                <a:ea typeface="宋体" panose="02010600030101010101" pitchFamily="2" charset="-122"/>
              </a:rPr>
              <a:t>Quicksort</a:t>
            </a:r>
            <a:r>
              <a:rPr lang="en-US" altLang="zh-CN">
                <a:ea typeface="宋体" panose="02010600030101010101" pitchFamily="2" charset="-122"/>
              </a:rPr>
              <a:t> algorithm.</a:t>
            </a:r>
          </a:p>
          <a:p>
            <a:r>
              <a:rPr lang="en-US" altLang="zh-CN">
                <a:ea typeface="宋体" panose="02010600030101010101" pitchFamily="2" charset="-122"/>
              </a:rPr>
              <a:t>Assume that the array to be sorted is indexed from 1 to </a:t>
            </a:r>
            <a:r>
              <a:rPr lang="en-US" altLang="zh-CN" i="1">
                <a:ea typeface="宋体" panose="02010600030101010101" pitchFamily="2" charset="-122"/>
              </a:rPr>
              <a:t>n.</a:t>
            </a:r>
            <a:endParaRPr lang="en-US" altLang="zh-CN">
              <a:ea typeface="宋体" panose="02010600030101010101" pitchFamily="2" charset="-122"/>
            </a:endParaRPr>
          </a:p>
          <a:p>
            <a:pPr algn="ctr">
              <a:spcBef>
                <a:spcPts val="800"/>
              </a:spcBef>
              <a:buFontTx/>
              <a:buNone/>
            </a:pPr>
            <a:r>
              <a:rPr lang="en-US" altLang="zh-CN" sz="2400" b="1">
                <a:ea typeface="宋体" panose="02010600030101010101" pitchFamily="2" charset="-122"/>
              </a:rPr>
              <a:t>	Quicksort algorithm</a:t>
            </a:r>
          </a:p>
          <a:p>
            <a:pPr lvl="1">
              <a:buFontTx/>
              <a:buNone/>
            </a:pPr>
            <a:r>
              <a:rPr lang="en-US" altLang="zh-CN" sz="2300">
                <a:ea typeface="宋体" panose="02010600030101010101" pitchFamily="2" charset="-122"/>
              </a:rPr>
              <a:t>1.	Choose an array element </a:t>
            </a:r>
            <a:r>
              <a:rPr lang="en-US" altLang="zh-CN" sz="2300" i="1">
                <a:ea typeface="宋体" panose="02010600030101010101" pitchFamily="2" charset="-122"/>
              </a:rPr>
              <a:t>e</a:t>
            </a:r>
            <a:r>
              <a:rPr lang="en-US" altLang="zh-CN" sz="2300">
                <a:ea typeface="宋体" panose="02010600030101010101" pitchFamily="2" charset="-122"/>
              </a:rPr>
              <a:t> (the “partitioning element”), then rearrange the array so that elements 1, …, </a:t>
            </a:r>
            <a:r>
              <a:rPr lang="en-US" altLang="zh-CN" sz="2300" i="1">
                <a:ea typeface="宋体" panose="02010600030101010101" pitchFamily="2" charset="-122"/>
              </a:rPr>
              <a:t>i</a:t>
            </a:r>
            <a:r>
              <a:rPr lang="en-US" altLang="zh-CN" sz="2300">
                <a:ea typeface="宋体" panose="02010600030101010101" pitchFamily="2" charset="-122"/>
              </a:rPr>
              <a:t> – 1 are less than or equal to </a:t>
            </a:r>
            <a:r>
              <a:rPr lang="en-US" altLang="zh-CN" sz="2300" i="1">
                <a:ea typeface="宋体" panose="02010600030101010101" pitchFamily="2" charset="-122"/>
              </a:rPr>
              <a:t>e</a:t>
            </a:r>
            <a:r>
              <a:rPr lang="en-US" altLang="zh-CN" sz="2300">
                <a:ea typeface="宋体" panose="02010600030101010101" pitchFamily="2" charset="-122"/>
              </a:rPr>
              <a:t>, element </a:t>
            </a:r>
            <a:r>
              <a:rPr lang="en-US" altLang="zh-CN" sz="2300" i="1">
                <a:ea typeface="宋体" panose="02010600030101010101" pitchFamily="2" charset="-122"/>
              </a:rPr>
              <a:t>i</a:t>
            </a:r>
            <a:r>
              <a:rPr lang="en-US" altLang="zh-CN" sz="2300">
                <a:ea typeface="宋体" panose="02010600030101010101" pitchFamily="2" charset="-122"/>
              </a:rPr>
              <a:t> contains e, and elements </a:t>
            </a:r>
            <a:r>
              <a:rPr lang="en-US" altLang="zh-CN" sz="2300" i="1">
                <a:ea typeface="宋体" panose="02010600030101010101" pitchFamily="2" charset="-122"/>
              </a:rPr>
              <a:t>i</a:t>
            </a:r>
            <a:r>
              <a:rPr lang="en-US" altLang="zh-CN" sz="2300">
                <a:ea typeface="宋体" panose="02010600030101010101" pitchFamily="2" charset="-122"/>
              </a:rPr>
              <a:t> + 1, …, </a:t>
            </a:r>
            <a:r>
              <a:rPr lang="en-US" altLang="zh-CN" sz="2300" i="1">
                <a:ea typeface="宋体" panose="02010600030101010101" pitchFamily="2" charset="-122"/>
              </a:rPr>
              <a:t>n</a:t>
            </a:r>
            <a:r>
              <a:rPr lang="en-US" altLang="zh-CN" sz="2300">
                <a:ea typeface="宋体" panose="02010600030101010101" pitchFamily="2" charset="-122"/>
              </a:rPr>
              <a:t> are greater than or equal to </a:t>
            </a:r>
            <a:r>
              <a:rPr lang="en-US" altLang="zh-CN" sz="2300" i="1">
                <a:ea typeface="宋体" panose="02010600030101010101" pitchFamily="2" charset="-122"/>
              </a:rPr>
              <a:t>e</a:t>
            </a:r>
            <a:r>
              <a:rPr lang="en-US" altLang="zh-CN" sz="2300">
                <a:ea typeface="宋体" panose="02010600030101010101" pitchFamily="2" charset="-122"/>
              </a:rPr>
              <a:t>.</a:t>
            </a:r>
          </a:p>
          <a:p>
            <a:pPr lvl="1">
              <a:buFontTx/>
              <a:buNone/>
            </a:pPr>
            <a:r>
              <a:rPr lang="en-US" altLang="zh-CN" sz="2300">
                <a:ea typeface="宋体" panose="02010600030101010101" pitchFamily="2" charset="-122"/>
              </a:rPr>
              <a:t>2.	Sort elements 1, …, </a:t>
            </a:r>
            <a:r>
              <a:rPr lang="en-US" altLang="zh-CN" sz="2300" i="1">
                <a:ea typeface="宋体" panose="02010600030101010101" pitchFamily="2" charset="-122"/>
              </a:rPr>
              <a:t>i</a:t>
            </a:r>
            <a:r>
              <a:rPr lang="en-US" altLang="zh-CN" sz="2300">
                <a:ea typeface="宋体" panose="02010600030101010101" pitchFamily="2" charset="-122"/>
              </a:rPr>
              <a:t> – 1 by using Quicksort recursively.</a:t>
            </a:r>
          </a:p>
          <a:p>
            <a:pPr lvl="1">
              <a:buFontTx/>
              <a:buNone/>
            </a:pPr>
            <a:r>
              <a:rPr lang="en-US" altLang="zh-CN" sz="2300">
                <a:ea typeface="宋体" panose="02010600030101010101" pitchFamily="2" charset="-122"/>
              </a:rPr>
              <a:t>3.	Sort elements </a:t>
            </a:r>
            <a:r>
              <a:rPr lang="en-US" altLang="zh-CN" sz="2300" i="1">
                <a:ea typeface="宋体" panose="02010600030101010101" pitchFamily="2" charset="-122"/>
              </a:rPr>
              <a:t>i</a:t>
            </a:r>
            <a:r>
              <a:rPr lang="en-US" altLang="zh-CN" sz="2300">
                <a:ea typeface="宋体" panose="02010600030101010101" pitchFamily="2" charset="-122"/>
              </a:rPr>
              <a:t> + 1, …, </a:t>
            </a:r>
            <a:r>
              <a:rPr lang="en-US" altLang="zh-CN" sz="2300" i="1">
                <a:ea typeface="宋体" panose="02010600030101010101" pitchFamily="2" charset="-122"/>
              </a:rPr>
              <a:t>n</a:t>
            </a:r>
            <a:r>
              <a:rPr lang="en-US" altLang="zh-CN" sz="2300">
                <a:ea typeface="宋体" panose="02010600030101010101" pitchFamily="2" charset="-122"/>
              </a:rPr>
              <a:t> by using Quicksort recursively. </a:t>
            </a:r>
            <a:r>
              <a:rPr lang="en-US" altLang="zh-CN">
                <a:ea typeface="宋体" panose="02010600030101010101" pitchFamily="2" charset="-122"/>
              </a:rPr>
              <a:t> </a:t>
            </a:r>
          </a:p>
        </p:txBody>
      </p:sp>
      <p:sp>
        <p:nvSpPr>
          <p:cNvPr id="103428" name="Title 1">
            <a:extLst>
              <a:ext uri="{FF2B5EF4-FFF2-40B4-BE49-F238E27FC236}">
                <a16:creationId xmlns:a16="http://schemas.microsoft.com/office/drawing/2014/main" id="{1782B79E-4066-AB02-4904-F132CD7D20C6}"/>
              </a:ext>
            </a:extLst>
          </p:cNvPr>
          <p:cNvSpPr>
            <a:spLocks noGrp="1"/>
          </p:cNvSpPr>
          <p:nvPr>
            <p:ph type="title"/>
          </p:nvPr>
        </p:nvSpPr>
        <p:spPr/>
        <p:txBody>
          <a:bodyPr/>
          <a:lstStyle/>
          <a:p>
            <a:r>
              <a:rPr lang="en-US" altLang="zh-CN">
                <a:ea typeface="宋体" panose="02010600030101010101" pitchFamily="2" charset="-122"/>
              </a:rPr>
              <a:t>The Quicksort Algorithm</a:t>
            </a:r>
          </a:p>
        </p:txBody>
      </p:sp>
      <p:sp>
        <p:nvSpPr>
          <p:cNvPr id="4" name="Footer Placeholder 3">
            <a:extLst>
              <a:ext uri="{FF2B5EF4-FFF2-40B4-BE49-F238E27FC236}">
                <a16:creationId xmlns:a16="http://schemas.microsoft.com/office/drawing/2014/main" id="{3CB75F14-335D-5BFD-DC38-EEBE532455D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C2EBDB0-EAA3-BE90-362B-80124F3018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E48DAA-8AED-644A-99F4-751AB8AE1153}" type="slidenum">
              <a:rPr lang="en-US" altLang="zh-CN" sz="1200">
                <a:latin typeface="Arial" panose="020B0604020202020204" pitchFamily="34" charset="0"/>
              </a:rPr>
              <a:pPr/>
              <a:t>89</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80B2001E-1218-8B70-6549-89A58D2AEF9D}"/>
              </a:ext>
            </a:extLst>
          </p:cNvPr>
          <p:cNvSpPr>
            <a:spLocks noGrp="1"/>
          </p:cNvSpPr>
          <p:nvPr>
            <p:ph idx="1"/>
          </p:nvPr>
        </p:nvSpPr>
        <p:spPr>
          <a:xfrm>
            <a:off x="685800" y="762000"/>
            <a:ext cx="77724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average.c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Computes pairwise averages of three numbers */</a:t>
            </a:r>
          </a:p>
          <a:p>
            <a:pPr>
              <a:lnSpc>
                <a:spcPct val="7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7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double average(double a, double b)</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return (a + b) / 2;</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double x, y, z;</a:t>
            </a:r>
          </a:p>
          <a:p>
            <a:pPr>
              <a:lnSpc>
                <a:spcPct val="7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printf("Enter three numbers: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scanf("%lf%lf%lf", &amp;x, &amp;y, &amp;z);</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printf("Average of %g and %g: %g\n", x, y, average(x, y));</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printf("Average of %g and %g: %g\n", y, z, average(y, z));</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printf("Average of %g and %g: %g\n", x, z, average(x, z));</a:t>
            </a:r>
          </a:p>
          <a:p>
            <a:pPr>
              <a:lnSpc>
                <a:spcPct val="7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61EF6B49-C441-1155-284C-8CD1FA1B254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4AF9017-A112-B20C-C37F-CF3AC359C95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EBC2BD-9022-CF43-9EA3-B9358685C15A}" type="slidenum">
              <a:rPr lang="en-US" altLang="zh-CN" sz="1200">
                <a:latin typeface="Arial" panose="020B0604020202020204" pitchFamily="34" charset="0"/>
              </a:rPr>
              <a:pPr/>
              <a:t>9</a:t>
            </a:fld>
            <a:endParaRPr lang="en-US" altLang="zh-CN" sz="1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FF1CB6E8-C8EC-5D34-EB8B-5E87653F0241}"/>
              </a:ext>
            </a:extLst>
          </p:cNvPr>
          <p:cNvSpPr>
            <a:spLocks noGrp="1"/>
          </p:cNvSpPr>
          <p:nvPr>
            <p:ph type="title"/>
          </p:nvPr>
        </p:nvSpPr>
        <p:spPr/>
        <p:txBody>
          <a:bodyPr/>
          <a:lstStyle/>
          <a:p>
            <a:r>
              <a:rPr lang="en-US" altLang="zh-CN">
                <a:ea typeface="宋体" panose="02010600030101010101" pitchFamily="2" charset="-122"/>
              </a:rPr>
              <a:t>The Quicksort Algorithm</a:t>
            </a:r>
          </a:p>
        </p:txBody>
      </p:sp>
      <p:sp>
        <p:nvSpPr>
          <p:cNvPr id="104451" name="Content Placeholder 2">
            <a:extLst>
              <a:ext uri="{FF2B5EF4-FFF2-40B4-BE49-F238E27FC236}">
                <a16:creationId xmlns:a16="http://schemas.microsoft.com/office/drawing/2014/main" id="{DB7B5436-A920-CCC7-F257-16802A1DE624}"/>
              </a:ext>
            </a:extLst>
          </p:cNvPr>
          <p:cNvSpPr>
            <a:spLocks noGrp="1"/>
          </p:cNvSpPr>
          <p:nvPr>
            <p:ph idx="1"/>
          </p:nvPr>
        </p:nvSpPr>
        <p:spPr/>
        <p:txBody>
          <a:bodyPr/>
          <a:lstStyle/>
          <a:p>
            <a:r>
              <a:rPr lang="en-US" altLang="zh-CN">
                <a:ea typeface="宋体" panose="02010600030101010101" pitchFamily="2" charset="-122"/>
              </a:rPr>
              <a:t>Step 1 of the Quicksort algorithm is obviously critical.</a:t>
            </a:r>
          </a:p>
          <a:p>
            <a:r>
              <a:rPr lang="en-US" altLang="zh-CN">
                <a:ea typeface="宋体" panose="02010600030101010101" pitchFamily="2" charset="-122"/>
              </a:rPr>
              <a:t>There are various methods to partition an array.</a:t>
            </a:r>
          </a:p>
          <a:p>
            <a:r>
              <a:rPr lang="en-US" altLang="zh-CN">
                <a:ea typeface="宋体" panose="02010600030101010101" pitchFamily="2" charset="-122"/>
              </a:rPr>
              <a:t>We’ll use a technique that’s easy to understand but not particularly efficient.</a:t>
            </a:r>
          </a:p>
          <a:p>
            <a:r>
              <a:rPr lang="en-US" altLang="zh-CN">
                <a:ea typeface="宋体" panose="02010600030101010101" pitchFamily="2" charset="-122"/>
              </a:rPr>
              <a:t>The algorithm relies on two “markers” named </a:t>
            </a:r>
            <a:r>
              <a:rPr lang="en-US" altLang="zh-CN" i="1">
                <a:ea typeface="宋体" panose="02010600030101010101" pitchFamily="2" charset="-122"/>
              </a:rPr>
              <a:t>low</a:t>
            </a:r>
            <a:r>
              <a:rPr lang="en-US" altLang="zh-CN">
                <a:ea typeface="宋体" panose="02010600030101010101" pitchFamily="2" charset="-122"/>
              </a:rPr>
              <a:t> and </a:t>
            </a:r>
            <a:r>
              <a:rPr lang="en-US" altLang="zh-CN" i="1">
                <a:ea typeface="宋体" panose="02010600030101010101" pitchFamily="2" charset="-122"/>
              </a:rPr>
              <a:t>high</a:t>
            </a:r>
            <a:r>
              <a:rPr lang="en-US" altLang="zh-CN">
                <a:ea typeface="宋体" panose="02010600030101010101" pitchFamily="2" charset="-122"/>
              </a:rPr>
              <a:t>, which keep track of positions within the array.</a:t>
            </a:r>
          </a:p>
        </p:txBody>
      </p:sp>
      <p:sp>
        <p:nvSpPr>
          <p:cNvPr id="4" name="Footer Placeholder 3">
            <a:extLst>
              <a:ext uri="{FF2B5EF4-FFF2-40B4-BE49-F238E27FC236}">
                <a16:creationId xmlns:a16="http://schemas.microsoft.com/office/drawing/2014/main" id="{846E5B61-DCC0-8906-6111-3A271AD574D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FD3DF31-6B64-7B6D-11C0-E0C57C1710E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52FA75-6865-BA4B-A17E-CEDC375DFD73}" type="slidenum">
              <a:rPr lang="en-US" altLang="zh-CN" sz="1200">
                <a:latin typeface="Arial" panose="020B0604020202020204" pitchFamily="34" charset="0"/>
              </a:rPr>
              <a:pPr/>
              <a:t>90</a:t>
            </a:fld>
            <a:endParaRPr lang="en-US" altLang="zh-CN" sz="1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3C711030-8665-06AB-5B5C-C6D4082B1996}"/>
              </a:ext>
            </a:extLst>
          </p:cNvPr>
          <p:cNvSpPr>
            <a:spLocks noGrp="1"/>
          </p:cNvSpPr>
          <p:nvPr>
            <p:ph type="title"/>
          </p:nvPr>
        </p:nvSpPr>
        <p:spPr/>
        <p:txBody>
          <a:bodyPr/>
          <a:lstStyle/>
          <a:p>
            <a:r>
              <a:rPr lang="en-US" altLang="zh-CN">
                <a:ea typeface="宋体" panose="02010600030101010101" pitchFamily="2" charset="-122"/>
              </a:rPr>
              <a:t>The Quicksort Algorithm</a:t>
            </a:r>
          </a:p>
        </p:txBody>
      </p:sp>
      <p:sp>
        <p:nvSpPr>
          <p:cNvPr id="105475" name="Content Placeholder 2">
            <a:extLst>
              <a:ext uri="{FF2B5EF4-FFF2-40B4-BE49-F238E27FC236}">
                <a16:creationId xmlns:a16="http://schemas.microsoft.com/office/drawing/2014/main" id="{62D774BA-BC36-BAB8-B8EA-D29043025002}"/>
              </a:ext>
            </a:extLst>
          </p:cNvPr>
          <p:cNvSpPr>
            <a:spLocks noGrp="1"/>
          </p:cNvSpPr>
          <p:nvPr>
            <p:ph idx="1"/>
          </p:nvPr>
        </p:nvSpPr>
        <p:spPr>
          <a:xfrm>
            <a:off x="685800" y="1524000"/>
            <a:ext cx="8064500" cy="4800600"/>
          </a:xfrm>
        </p:spPr>
        <p:txBody>
          <a:bodyPr/>
          <a:lstStyle/>
          <a:p>
            <a:r>
              <a:rPr lang="en-US" altLang="zh-CN" sz="2300">
                <a:ea typeface="宋体" panose="02010600030101010101" pitchFamily="2" charset="-122"/>
              </a:rPr>
              <a:t>Initially, </a:t>
            </a:r>
            <a:r>
              <a:rPr lang="en-US" altLang="zh-CN" sz="2300" i="1">
                <a:ea typeface="宋体" panose="02010600030101010101" pitchFamily="2" charset="-122"/>
              </a:rPr>
              <a:t>low</a:t>
            </a:r>
            <a:r>
              <a:rPr lang="en-US" altLang="zh-CN" sz="2300">
                <a:ea typeface="宋体" panose="02010600030101010101" pitchFamily="2" charset="-122"/>
              </a:rPr>
              <a:t> points to the first element; </a:t>
            </a:r>
            <a:r>
              <a:rPr lang="en-US" altLang="zh-CN" sz="2300" i="1">
                <a:ea typeface="宋体" panose="02010600030101010101" pitchFamily="2" charset="-122"/>
              </a:rPr>
              <a:t>high</a:t>
            </a:r>
            <a:r>
              <a:rPr lang="en-US" altLang="zh-CN" sz="2300">
                <a:ea typeface="宋体" panose="02010600030101010101" pitchFamily="2" charset="-122"/>
              </a:rPr>
              <a:t> points to the last.</a:t>
            </a:r>
          </a:p>
          <a:p>
            <a:r>
              <a:rPr lang="en-US" altLang="zh-CN" sz="2300">
                <a:ea typeface="宋体" panose="02010600030101010101" pitchFamily="2" charset="-122"/>
              </a:rPr>
              <a:t>We copy the first element (the partitioning element) into a temporary location, leaving a “hole” in the array.</a:t>
            </a:r>
          </a:p>
          <a:p>
            <a:r>
              <a:rPr lang="en-US" altLang="zh-CN" sz="2300">
                <a:ea typeface="宋体" panose="02010600030101010101" pitchFamily="2" charset="-122"/>
              </a:rPr>
              <a:t>Next, we move </a:t>
            </a:r>
            <a:r>
              <a:rPr lang="en-US" altLang="zh-CN" sz="2300" i="1">
                <a:ea typeface="宋体" panose="02010600030101010101" pitchFamily="2" charset="-122"/>
              </a:rPr>
              <a:t>high</a:t>
            </a:r>
            <a:r>
              <a:rPr lang="en-US" altLang="zh-CN" sz="2300">
                <a:ea typeface="宋体" panose="02010600030101010101" pitchFamily="2" charset="-122"/>
              </a:rPr>
              <a:t> across the array from right to left until it points to an element that’s smaller than the partitioning element.</a:t>
            </a:r>
          </a:p>
          <a:p>
            <a:r>
              <a:rPr lang="en-US" altLang="zh-CN" sz="2300">
                <a:ea typeface="宋体" panose="02010600030101010101" pitchFamily="2" charset="-122"/>
              </a:rPr>
              <a:t>We then copy the element into the hole that </a:t>
            </a:r>
            <a:r>
              <a:rPr lang="en-US" altLang="zh-CN" sz="2300" i="1">
                <a:ea typeface="宋体" panose="02010600030101010101" pitchFamily="2" charset="-122"/>
              </a:rPr>
              <a:t>low</a:t>
            </a:r>
            <a:r>
              <a:rPr lang="en-US" altLang="zh-CN" sz="2300">
                <a:ea typeface="宋体" panose="02010600030101010101" pitchFamily="2" charset="-122"/>
              </a:rPr>
              <a:t> points to, which creates a new hole (pointed to by </a:t>
            </a:r>
            <a:r>
              <a:rPr lang="en-US" altLang="zh-CN" sz="2300" i="1">
                <a:ea typeface="宋体" panose="02010600030101010101" pitchFamily="2" charset="-122"/>
              </a:rPr>
              <a:t>high</a:t>
            </a:r>
            <a:r>
              <a:rPr lang="en-US" altLang="zh-CN" sz="2300">
                <a:ea typeface="宋体" panose="02010600030101010101" pitchFamily="2" charset="-122"/>
              </a:rPr>
              <a:t>).</a:t>
            </a:r>
          </a:p>
          <a:p>
            <a:r>
              <a:rPr lang="en-US" altLang="zh-CN" sz="2300">
                <a:ea typeface="宋体" panose="02010600030101010101" pitchFamily="2" charset="-122"/>
              </a:rPr>
              <a:t>We now move </a:t>
            </a:r>
            <a:r>
              <a:rPr lang="en-US" altLang="zh-CN" sz="2300" i="1">
                <a:ea typeface="宋体" panose="02010600030101010101" pitchFamily="2" charset="-122"/>
              </a:rPr>
              <a:t>low</a:t>
            </a:r>
            <a:r>
              <a:rPr lang="en-US" altLang="zh-CN" sz="2300">
                <a:ea typeface="宋体" panose="02010600030101010101" pitchFamily="2" charset="-122"/>
              </a:rPr>
              <a:t> from left to right, looking for an element that’s larger than the partitioning element. When we find one, we copy it into the hole that </a:t>
            </a:r>
            <a:r>
              <a:rPr lang="en-US" altLang="zh-CN" sz="2300" i="1">
                <a:ea typeface="宋体" panose="02010600030101010101" pitchFamily="2" charset="-122"/>
              </a:rPr>
              <a:t>high</a:t>
            </a:r>
            <a:r>
              <a:rPr lang="en-US" altLang="zh-CN" sz="2300">
                <a:ea typeface="宋体" panose="02010600030101010101" pitchFamily="2" charset="-122"/>
              </a:rPr>
              <a:t> points to.</a:t>
            </a:r>
          </a:p>
          <a:p>
            <a:r>
              <a:rPr lang="en-US" altLang="zh-CN" sz="2300">
                <a:ea typeface="宋体" panose="02010600030101010101" pitchFamily="2" charset="-122"/>
              </a:rPr>
              <a:t>The process repeats until </a:t>
            </a:r>
            <a:r>
              <a:rPr lang="en-US" altLang="zh-CN" sz="2300" i="1">
                <a:ea typeface="宋体" panose="02010600030101010101" pitchFamily="2" charset="-122"/>
              </a:rPr>
              <a:t>low</a:t>
            </a:r>
            <a:r>
              <a:rPr lang="en-US" altLang="zh-CN" sz="2300">
                <a:ea typeface="宋体" panose="02010600030101010101" pitchFamily="2" charset="-122"/>
              </a:rPr>
              <a:t> and </a:t>
            </a:r>
            <a:r>
              <a:rPr lang="en-US" altLang="zh-CN" sz="2300" i="1">
                <a:ea typeface="宋体" panose="02010600030101010101" pitchFamily="2" charset="-122"/>
              </a:rPr>
              <a:t>high </a:t>
            </a:r>
            <a:r>
              <a:rPr lang="en-US" altLang="zh-CN" sz="2300">
                <a:ea typeface="宋体" panose="02010600030101010101" pitchFamily="2" charset="-122"/>
              </a:rPr>
              <a:t>meet at a hole.</a:t>
            </a:r>
          </a:p>
          <a:p>
            <a:r>
              <a:rPr lang="en-US" altLang="zh-CN" sz="2300">
                <a:ea typeface="宋体" panose="02010600030101010101" pitchFamily="2" charset="-122"/>
              </a:rPr>
              <a:t>Finally, we copy the partitioning element into the hole.</a:t>
            </a:r>
          </a:p>
        </p:txBody>
      </p:sp>
      <p:sp>
        <p:nvSpPr>
          <p:cNvPr id="4" name="Footer Placeholder 3">
            <a:extLst>
              <a:ext uri="{FF2B5EF4-FFF2-40B4-BE49-F238E27FC236}">
                <a16:creationId xmlns:a16="http://schemas.microsoft.com/office/drawing/2014/main" id="{9388F6D8-7EC7-380D-97FC-80C40516B5B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D6DFD2A-7F93-9408-009E-D2BED8BE7A1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3AEE80-6AE8-F247-B92F-D458D043E28C}" type="slidenum">
              <a:rPr lang="en-US" altLang="zh-CN" sz="1200">
                <a:latin typeface="Arial" panose="020B0604020202020204" pitchFamily="34" charset="0"/>
              </a:rPr>
              <a:pPr/>
              <a:t>91</a:t>
            </a:fld>
            <a:endParaRPr lang="en-US" altLang="zh-CN" sz="1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7D642713-C460-8B69-D2EF-1B9EBF3F572A}"/>
              </a:ext>
            </a:extLst>
          </p:cNvPr>
          <p:cNvSpPr>
            <a:spLocks noGrp="1"/>
          </p:cNvSpPr>
          <p:nvPr>
            <p:ph type="title"/>
          </p:nvPr>
        </p:nvSpPr>
        <p:spPr/>
        <p:txBody>
          <a:bodyPr/>
          <a:lstStyle/>
          <a:p>
            <a:r>
              <a:rPr lang="en-US" altLang="zh-CN">
                <a:ea typeface="宋体" panose="02010600030101010101" pitchFamily="2" charset="-122"/>
              </a:rPr>
              <a:t>The Quicksort Algorithm</a:t>
            </a:r>
          </a:p>
        </p:txBody>
      </p:sp>
      <p:sp>
        <p:nvSpPr>
          <p:cNvPr id="106499" name="Content Placeholder 2">
            <a:extLst>
              <a:ext uri="{FF2B5EF4-FFF2-40B4-BE49-F238E27FC236}">
                <a16:creationId xmlns:a16="http://schemas.microsoft.com/office/drawing/2014/main" id="{51E8E824-09E5-9040-3503-06D0CF7E3D9C}"/>
              </a:ext>
            </a:extLst>
          </p:cNvPr>
          <p:cNvSpPr>
            <a:spLocks noGrp="1"/>
          </p:cNvSpPr>
          <p:nvPr>
            <p:ph idx="1"/>
          </p:nvPr>
        </p:nvSpPr>
        <p:spPr/>
        <p:txBody>
          <a:bodyPr/>
          <a:lstStyle/>
          <a:p>
            <a:r>
              <a:rPr lang="en-US" altLang="zh-CN">
                <a:ea typeface="宋体" panose="02010600030101010101" pitchFamily="2" charset="-122"/>
              </a:rPr>
              <a:t>Example of partitioning an array:</a:t>
            </a:r>
          </a:p>
        </p:txBody>
      </p:sp>
      <p:sp>
        <p:nvSpPr>
          <p:cNvPr id="4" name="Footer Placeholder 3">
            <a:extLst>
              <a:ext uri="{FF2B5EF4-FFF2-40B4-BE49-F238E27FC236}">
                <a16:creationId xmlns:a16="http://schemas.microsoft.com/office/drawing/2014/main" id="{C039ADB1-7EF1-4908-A8AF-D337932B3A46}"/>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3A8AA245-23D0-2753-5412-3CD984F52F2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D11EB2-65A0-8C44-AE74-B13CC5F165E0}" type="slidenum">
              <a:rPr lang="en-US" altLang="zh-CN" sz="1200">
                <a:latin typeface="Arial" panose="020B0604020202020204" pitchFamily="34" charset="0"/>
              </a:rPr>
              <a:pPr/>
              <a:t>92</a:t>
            </a:fld>
            <a:endParaRPr lang="en-US" altLang="zh-CN" sz="1800"/>
          </a:p>
        </p:txBody>
      </p:sp>
      <p:pic>
        <p:nvPicPr>
          <p:cNvPr id="106502" name="Picture 2">
            <a:extLst>
              <a:ext uri="{FF2B5EF4-FFF2-40B4-BE49-F238E27FC236}">
                <a16:creationId xmlns:a16="http://schemas.microsoft.com/office/drawing/2014/main" id="{0172DDC7-E75B-286C-2641-4D146839A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2239963"/>
            <a:ext cx="2655887"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06503" name="Picture 3">
            <a:extLst>
              <a:ext uri="{FF2B5EF4-FFF2-40B4-BE49-F238E27FC236}">
                <a16:creationId xmlns:a16="http://schemas.microsoft.com/office/drawing/2014/main" id="{940267BE-25D1-61F2-5FAE-573A29972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0" y="2266950"/>
            <a:ext cx="268605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06504" name="Picture 2">
            <a:extLst>
              <a:ext uri="{FF2B5EF4-FFF2-40B4-BE49-F238E27FC236}">
                <a16:creationId xmlns:a16="http://schemas.microsoft.com/office/drawing/2014/main" id="{CB0EFB84-E911-3C7D-E9D8-466C52AAA8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239963"/>
            <a:ext cx="2813050" cy="26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cxnSp>
        <p:nvCxnSpPr>
          <p:cNvPr id="106505" name="Straight Arrow Connector 9">
            <a:extLst>
              <a:ext uri="{FF2B5EF4-FFF2-40B4-BE49-F238E27FC236}">
                <a16:creationId xmlns:a16="http://schemas.microsoft.com/office/drawing/2014/main" id="{443C3780-8E11-CD1C-35F9-C3302DFA7BA9}"/>
              </a:ext>
            </a:extLst>
          </p:cNvPr>
          <p:cNvCxnSpPr>
            <a:cxnSpLocks noChangeShapeType="1"/>
          </p:cNvCxnSpPr>
          <p:nvPr/>
        </p:nvCxnSpPr>
        <p:spPr bwMode="auto">
          <a:xfrm rot="5400000">
            <a:off x="1067594" y="4025106"/>
            <a:ext cx="457200" cy="1588"/>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06" name="Straight Arrow Connector 10">
            <a:extLst>
              <a:ext uri="{FF2B5EF4-FFF2-40B4-BE49-F238E27FC236}">
                <a16:creationId xmlns:a16="http://schemas.microsoft.com/office/drawing/2014/main" id="{0EDC49EB-606C-1BCF-81F4-37AE1D65C27B}"/>
              </a:ext>
            </a:extLst>
          </p:cNvPr>
          <p:cNvCxnSpPr>
            <a:cxnSpLocks noChangeShapeType="1"/>
          </p:cNvCxnSpPr>
          <p:nvPr/>
        </p:nvCxnSpPr>
        <p:spPr bwMode="auto">
          <a:xfrm rot="5400000">
            <a:off x="1067594" y="2971006"/>
            <a:ext cx="457200" cy="1588"/>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07" name="Straight Arrow Connector 11">
            <a:extLst>
              <a:ext uri="{FF2B5EF4-FFF2-40B4-BE49-F238E27FC236}">
                <a16:creationId xmlns:a16="http://schemas.microsoft.com/office/drawing/2014/main" id="{069D5253-5EC6-8BAB-5E64-2267FCA912CB}"/>
              </a:ext>
            </a:extLst>
          </p:cNvPr>
          <p:cNvCxnSpPr>
            <a:cxnSpLocks noChangeShapeType="1"/>
          </p:cNvCxnSpPr>
          <p:nvPr/>
        </p:nvCxnSpPr>
        <p:spPr bwMode="auto">
          <a:xfrm rot="5400000">
            <a:off x="4496594" y="3009106"/>
            <a:ext cx="457200" cy="1588"/>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08" name="Straight Arrow Connector 12">
            <a:extLst>
              <a:ext uri="{FF2B5EF4-FFF2-40B4-BE49-F238E27FC236}">
                <a16:creationId xmlns:a16="http://schemas.microsoft.com/office/drawing/2014/main" id="{7D3ED5D3-85D7-602E-C207-E6419916D38D}"/>
              </a:ext>
            </a:extLst>
          </p:cNvPr>
          <p:cNvCxnSpPr>
            <a:cxnSpLocks noChangeShapeType="1"/>
          </p:cNvCxnSpPr>
          <p:nvPr/>
        </p:nvCxnSpPr>
        <p:spPr bwMode="auto">
          <a:xfrm rot="5400000">
            <a:off x="4496594" y="4012406"/>
            <a:ext cx="457200" cy="1588"/>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09" name="Straight Arrow Connector 13">
            <a:extLst>
              <a:ext uri="{FF2B5EF4-FFF2-40B4-BE49-F238E27FC236}">
                <a16:creationId xmlns:a16="http://schemas.microsoft.com/office/drawing/2014/main" id="{4DE9F2E9-7402-D0A7-F7EE-0A2B00B97CE0}"/>
              </a:ext>
            </a:extLst>
          </p:cNvPr>
          <p:cNvCxnSpPr>
            <a:cxnSpLocks noChangeShapeType="1"/>
          </p:cNvCxnSpPr>
          <p:nvPr/>
        </p:nvCxnSpPr>
        <p:spPr bwMode="auto">
          <a:xfrm rot="5400000">
            <a:off x="6934994" y="3009106"/>
            <a:ext cx="457200" cy="1588"/>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10" name="Straight Arrow Connector 14">
            <a:extLst>
              <a:ext uri="{FF2B5EF4-FFF2-40B4-BE49-F238E27FC236}">
                <a16:creationId xmlns:a16="http://schemas.microsoft.com/office/drawing/2014/main" id="{3F86DC27-6C8D-BB35-5BE2-89AB30AAF845}"/>
              </a:ext>
            </a:extLst>
          </p:cNvPr>
          <p:cNvCxnSpPr>
            <a:cxnSpLocks noChangeShapeType="1"/>
          </p:cNvCxnSpPr>
          <p:nvPr/>
        </p:nvCxnSpPr>
        <p:spPr bwMode="auto">
          <a:xfrm rot="5400000">
            <a:off x="6934994" y="4037806"/>
            <a:ext cx="457200" cy="1588"/>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11" name="Straight Arrow Connector 16">
            <a:extLst>
              <a:ext uri="{FF2B5EF4-FFF2-40B4-BE49-F238E27FC236}">
                <a16:creationId xmlns:a16="http://schemas.microsoft.com/office/drawing/2014/main" id="{0FB88BED-2FA8-2785-599E-22119876CA71}"/>
              </a:ext>
            </a:extLst>
          </p:cNvPr>
          <p:cNvCxnSpPr>
            <a:cxnSpLocks noChangeShapeType="1"/>
          </p:cNvCxnSpPr>
          <p:nvPr/>
        </p:nvCxnSpPr>
        <p:spPr bwMode="auto">
          <a:xfrm rot="5400000" flipH="1" flipV="1">
            <a:off x="2146300" y="3238500"/>
            <a:ext cx="1447800" cy="609600"/>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12" name="Straight Arrow Connector 19">
            <a:extLst>
              <a:ext uri="{FF2B5EF4-FFF2-40B4-BE49-F238E27FC236}">
                <a16:creationId xmlns:a16="http://schemas.microsoft.com/office/drawing/2014/main" id="{9AA8F1D5-79B6-526D-38EB-C82BBCBD1CE7}"/>
              </a:ext>
            </a:extLst>
          </p:cNvPr>
          <p:cNvCxnSpPr>
            <a:cxnSpLocks noChangeShapeType="1"/>
          </p:cNvCxnSpPr>
          <p:nvPr/>
        </p:nvCxnSpPr>
        <p:spPr bwMode="auto">
          <a:xfrm rot="5400000" flipH="1" flipV="1">
            <a:off x="5245100" y="3200400"/>
            <a:ext cx="1447800" cy="609600"/>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344691B9-F7C2-906F-C6B8-B9CE182E20D4}"/>
              </a:ext>
            </a:extLst>
          </p:cNvPr>
          <p:cNvSpPr>
            <a:spLocks noGrp="1"/>
          </p:cNvSpPr>
          <p:nvPr>
            <p:ph type="title"/>
          </p:nvPr>
        </p:nvSpPr>
        <p:spPr/>
        <p:txBody>
          <a:bodyPr/>
          <a:lstStyle/>
          <a:p>
            <a:r>
              <a:rPr lang="en-US" altLang="zh-CN">
                <a:ea typeface="宋体" panose="02010600030101010101" pitchFamily="2" charset="-122"/>
              </a:rPr>
              <a:t>The Quicksort Algorithm</a:t>
            </a:r>
          </a:p>
        </p:txBody>
      </p:sp>
      <p:sp>
        <p:nvSpPr>
          <p:cNvPr id="107523" name="Content Placeholder 2">
            <a:extLst>
              <a:ext uri="{FF2B5EF4-FFF2-40B4-BE49-F238E27FC236}">
                <a16:creationId xmlns:a16="http://schemas.microsoft.com/office/drawing/2014/main" id="{C2D59391-CA24-056A-4DE1-6F5B1B9B6275}"/>
              </a:ext>
            </a:extLst>
          </p:cNvPr>
          <p:cNvSpPr>
            <a:spLocks noGrp="1"/>
          </p:cNvSpPr>
          <p:nvPr>
            <p:ph idx="1"/>
          </p:nvPr>
        </p:nvSpPr>
        <p:spPr/>
        <p:txBody>
          <a:bodyPr/>
          <a:lstStyle/>
          <a:p>
            <a:r>
              <a:rPr lang="en-US" altLang="zh-CN">
                <a:ea typeface="宋体" panose="02010600030101010101" pitchFamily="2" charset="-122"/>
              </a:rPr>
              <a:t>By the final figure, all elements to the left of the partitioning element are less than or equal to 12, and all elements to the right are greater than or equal to 12.</a:t>
            </a:r>
          </a:p>
          <a:p>
            <a:r>
              <a:rPr lang="en-US" altLang="zh-CN">
                <a:ea typeface="宋体" panose="02010600030101010101" pitchFamily="2" charset="-122"/>
              </a:rPr>
              <a:t>Now that the array has been partitioned, we can use Quicksort recursively to sort the first four elements of the array (10, 3, 6, and 7) and the last two (15 and 18).</a:t>
            </a:r>
          </a:p>
        </p:txBody>
      </p:sp>
      <p:sp>
        <p:nvSpPr>
          <p:cNvPr id="4" name="Footer Placeholder 3">
            <a:extLst>
              <a:ext uri="{FF2B5EF4-FFF2-40B4-BE49-F238E27FC236}">
                <a16:creationId xmlns:a16="http://schemas.microsoft.com/office/drawing/2014/main" id="{B4BAC423-02BD-2E6A-D378-C7696E4A53F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7320442-D273-66EF-25B9-ABC83B44ADD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F9843E-2AC3-EC4B-9A7A-E5206F411F56}" type="slidenum">
              <a:rPr lang="en-US" altLang="zh-CN" sz="1200">
                <a:latin typeface="Arial" panose="020B0604020202020204" pitchFamily="34" charset="0"/>
              </a:rPr>
              <a:pPr/>
              <a:t>93</a:t>
            </a:fld>
            <a:endParaRPr lang="en-US" altLang="zh-CN"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E271893E-64AA-DA8D-3414-0B4EAE49FD7C}"/>
              </a:ext>
            </a:extLst>
          </p:cNvPr>
          <p:cNvSpPr>
            <a:spLocks noGrp="1"/>
          </p:cNvSpPr>
          <p:nvPr>
            <p:ph type="title"/>
          </p:nvPr>
        </p:nvSpPr>
        <p:spPr/>
        <p:txBody>
          <a:bodyPr/>
          <a:lstStyle/>
          <a:p>
            <a:r>
              <a:rPr lang="en-US" altLang="zh-CN">
                <a:ea typeface="宋体" panose="02010600030101010101" pitchFamily="2" charset="-122"/>
              </a:rPr>
              <a:t>Program: Quicksort</a:t>
            </a:r>
          </a:p>
        </p:txBody>
      </p:sp>
      <p:sp>
        <p:nvSpPr>
          <p:cNvPr id="108547" name="Content Placeholder 2">
            <a:extLst>
              <a:ext uri="{FF2B5EF4-FFF2-40B4-BE49-F238E27FC236}">
                <a16:creationId xmlns:a16="http://schemas.microsoft.com/office/drawing/2014/main" id="{2C518108-F6C2-E0A3-991B-DB6B025ABFDF}"/>
              </a:ext>
            </a:extLst>
          </p:cNvPr>
          <p:cNvSpPr>
            <a:spLocks noGrp="1"/>
          </p:cNvSpPr>
          <p:nvPr>
            <p:ph idx="1"/>
          </p:nvPr>
        </p:nvSpPr>
        <p:spPr>
          <a:xfrm>
            <a:off x="685800" y="1524000"/>
            <a:ext cx="7924800" cy="4800600"/>
          </a:xfrm>
        </p:spPr>
        <p:txBody>
          <a:bodyPr/>
          <a:lstStyle/>
          <a:p>
            <a:r>
              <a:rPr lang="en-US" altLang="zh-CN" sz="2400">
                <a:ea typeface="宋体" panose="02010600030101010101" pitchFamily="2" charset="-122"/>
              </a:rPr>
              <a:t>Let’s develop a recursive function named </a:t>
            </a:r>
            <a:r>
              <a:rPr lang="en-US" altLang="zh-CN" sz="2400">
                <a:latin typeface="Courier New" panose="02070309020205020404" pitchFamily="49" charset="0"/>
                <a:ea typeface="宋体" panose="02010600030101010101" pitchFamily="2" charset="-122"/>
                <a:cs typeface="Courier New" panose="02070309020205020404" pitchFamily="49" charset="0"/>
              </a:rPr>
              <a:t>quicksort</a:t>
            </a:r>
            <a:r>
              <a:rPr lang="en-US" altLang="zh-CN" sz="2400">
                <a:ea typeface="宋体" panose="02010600030101010101" pitchFamily="2" charset="-122"/>
              </a:rPr>
              <a:t> </a:t>
            </a:r>
            <a:br>
              <a:rPr lang="en-US" altLang="zh-CN" sz="2400">
                <a:ea typeface="宋体" panose="02010600030101010101" pitchFamily="2" charset="-122"/>
              </a:rPr>
            </a:br>
            <a:r>
              <a:rPr lang="en-US" altLang="zh-CN" sz="2400">
                <a:ea typeface="宋体" panose="02010600030101010101" pitchFamily="2" charset="-122"/>
              </a:rPr>
              <a:t>that uses the Quicksort algorithm to sort an array of integers.</a:t>
            </a:r>
          </a:p>
          <a:p>
            <a:r>
              <a:rPr lang="en-US" altLang="zh-CN" sz="2400">
                <a:ea typeface="宋体" panose="02010600030101010101" pitchFamily="2" charset="-122"/>
              </a:rPr>
              <a:t>The </a:t>
            </a:r>
            <a:r>
              <a:rPr lang="en-US" altLang="zh-CN" sz="2400">
                <a:latin typeface="Courier New" panose="02070309020205020404" pitchFamily="49" charset="0"/>
                <a:ea typeface="宋体" panose="02010600030101010101" pitchFamily="2" charset="-122"/>
                <a:cs typeface="Courier New" panose="02070309020205020404" pitchFamily="49" charset="0"/>
              </a:rPr>
              <a:t>qsort.c</a:t>
            </a:r>
            <a:r>
              <a:rPr lang="en-US" altLang="zh-CN" sz="2400">
                <a:ea typeface="宋体" panose="02010600030101010101" pitchFamily="2" charset="-122"/>
              </a:rPr>
              <a:t> program reads 10 numbers into an array, calls </a:t>
            </a:r>
            <a:r>
              <a:rPr lang="en-US" altLang="zh-CN" sz="2400">
                <a:latin typeface="Courier New" panose="02070309020205020404" pitchFamily="49" charset="0"/>
                <a:ea typeface="宋体" panose="02010600030101010101" pitchFamily="2" charset="-122"/>
                <a:cs typeface="Courier New" panose="02070309020205020404" pitchFamily="49" charset="0"/>
              </a:rPr>
              <a:t>quicksort</a:t>
            </a:r>
            <a:r>
              <a:rPr lang="en-US" altLang="zh-CN" sz="2400">
                <a:ea typeface="宋体" panose="02010600030101010101" pitchFamily="2" charset="-122"/>
              </a:rPr>
              <a:t> to sort the array, then prints the </a:t>
            </a:r>
            <a:br>
              <a:rPr lang="en-US" altLang="zh-CN" sz="2400">
                <a:ea typeface="宋体" panose="02010600030101010101" pitchFamily="2" charset="-122"/>
              </a:rPr>
            </a:br>
            <a:r>
              <a:rPr lang="en-US" altLang="zh-CN" sz="2400">
                <a:ea typeface="宋体" panose="02010600030101010101" pitchFamily="2" charset="-122"/>
              </a:rPr>
              <a:t>elements in the array:</a:t>
            </a:r>
          </a:p>
          <a:p>
            <a:pPr>
              <a:lnSpc>
                <a:spcPct val="80000"/>
              </a:lnSpc>
              <a:spcBef>
                <a:spcPts val="1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Enter</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10</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numbers</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to</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be</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sorted:</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u="sng">
                <a:latin typeface="Courier New" panose="02070309020205020404" pitchFamily="49" charset="0"/>
                <a:ea typeface="宋体" panose="02010600030101010101" pitchFamily="2" charset="-122"/>
                <a:cs typeface="Courier New" panose="02070309020205020404" pitchFamily="49" charset="0"/>
              </a:rPr>
              <a:t>9</a:t>
            </a:r>
            <a:r>
              <a:rPr lang="en-US" altLang="zh-CN" sz="1400" u="sng">
                <a:latin typeface="Courier New" panose="02070309020205020404" pitchFamily="49" charset="0"/>
                <a:ea typeface="宋体" panose="02010600030101010101" pitchFamily="2" charset="-122"/>
                <a:cs typeface="Courier New" panose="02070309020205020404" pitchFamily="49" charset="0"/>
              </a:rPr>
              <a:t> </a:t>
            </a:r>
            <a:r>
              <a:rPr lang="en-US" altLang="zh-CN" sz="1800" u="sng">
                <a:latin typeface="Courier New" panose="02070309020205020404" pitchFamily="49" charset="0"/>
                <a:ea typeface="宋体" panose="02010600030101010101" pitchFamily="2" charset="-122"/>
                <a:cs typeface="Courier New" panose="02070309020205020404" pitchFamily="49" charset="0"/>
              </a:rPr>
              <a:t>16</a:t>
            </a:r>
            <a:r>
              <a:rPr lang="en-US" altLang="zh-CN" sz="1400" u="sng">
                <a:latin typeface="Courier New" panose="02070309020205020404" pitchFamily="49" charset="0"/>
                <a:ea typeface="宋体" panose="02010600030101010101" pitchFamily="2" charset="-122"/>
                <a:cs typeface="Courier New" panose="02070309020205020404" pitchFamily="49" charset="0"/>
              </a:rPr>
              <a:t> </a:t>
            </a:r>
            <a:r>
              <a:rPr lang="en-US" altLang="zh-CN" sz="1800" u="sng">
                <a:latin typeface="Courier New" panose="02070309020205020404" pitchFamily="49" charset="0"/>
                <a:ea typeface="宋体" panose="02010600030101010101" pitchFamily="2" charset="-122"/>
                <a:cs typeface="Courier New" panose="02070309020205020404" pitchFamily="49" charset="0"/>
              </a:rPr>
              <a:t>47</a:t>
            </a:r>
            <a:r>
              <a:rPr lang="en-US" altLang="zh-CN" sz="1400" u="sng">
                <a:latin typeface="Courier New" panose="02070309020205020404" pitchFamily="49" charset="0"/>
                <a:ea typeface="宋体" panose="02010600030101010101" pitchFamily="2" charset="-122"/>
                <a:cs typeface="Courier New" panose="02070309020205020404" pitchFamily="49" charset="0"/>
              </a:rPr>
              <a:t> </a:t>
            </a:r>
            <a:r>
              <a:rPr lang="en-US" altLang="zh-CN" sz="1800" u="sng">
                <a:latin typeface="Courier New" panose="02070309020205020404" pitchFamily="49" charset="0"/>
                <a:ea typeface="宋体" panose="02010600030101010101" pitchFamily="2" charset="-122"/>
                <a:cs typeface="Courier New" panose="02070309020205020404" pitchFamily="49" charset="0"/>
              </a:rPr>
              <a:t>82</a:t>
            </a:r>
            <a:r>
              <a:rPr lang="en-US" altLang="zh-CN" sz="1400" u="sng">
                <a:latin typeface="Courier New" panose="02070309020205020404" pitchFamily="49" charset="0"/>
                <a:ea typeface="宋体" panose="02010600030101010101" pitchFamily="2" charset="-122"/>
                <a:cs typeface="Courier New" panose="02070309020205020404" pitchFamily="49" charset="0"/>
              </a:rPr>
              <a:t> </a:t>
            </a:r>
            <a:r>
              <a:rPr lang="en-US" altLang="zh-CN" sz="1800" u="sng">
                <a:latin typeface="Courier New" panose="02070309020205020404" pitchFamily="49" charset="0"/>
                <a:ea typeface="宋体" panose="02010600030101010101" pitchFamily="2" charset="-122"/>
                <a:cs typeface="Courier New" panose="02070309020205020404" pitchFamily="49" charset="0"/>
              </a:rPr>
              <a:t>4</a:t>
            </a:r>
            <a:r>
              <a:rPr lang="en-US" altLang="zh-CN" sz="1400" u="sng">
                <a:latin typeface="Courier New" panose="02070309020205020404" pitchFamily="49" charset="0"/>
                <a:ea typeface="宋体" panose="02010600030101010101" pitchFamily="2" charset="-122"/>
                <a:cs typeface="Courier New" panose="02070309020205020404" pitchFamily="49" charset="0"/>
              </a:rPr>
              <a:t> </a:t>
            </a:r>
            <a:r>
              <a:rPr lang="en-US" altLang="zh-CN" sz="1800" u="sng">
                <a:latin typeface="Courier New" panose="02070309020205020404" pitchFamily="49" charset="0"/>
                <a:ea typeface="宋体" panose="02010600030101010101" pitchFamily="2" charset="-122"/>
                <a:cs typeface="Courier New" panose="02070309020205020404" pitchFamily="49" charset="0"/>
              </a:rPr>
              <a:t>66</a:t>
            </a:r>
            <a:r>
              <a:rPr lang="en-US" altLang="zh-CN" sz="1400" u="sng">
                <a:latin typeface="Courier New" panose="02070309020205020404" pitchFamily="49" charset="0"/>
                <a:ea typeface="宋体" panose="02010600030101010101" pitchFamily="2" charset="-122"/>
                <a:cs typeface="Courier New" panose="02070309020205020404" pitchFamily="49" charset="0"/>
              </a:rPr>
              <a:t> </a:t>
            </a:r>
            <a:r>
              <a:rPr lang="en-US" altLang="zh-CN" sz="1800" u="sng">
                <a:latin typeface="Courier New" panose="02070309020205020404" pitchFamily="49" charset="0"/>
                <a:ea typeface="宋体" panose="02010600030101010101" pitchFamily="2" charset="-122"/>
                <a:cs typeface="Courier New" panose="02070309020205020404" pitchFamily="49" charset="0"/>
              </a:rPr>
              <a:t>12</a:t>
            </a:r>
            <a:r>
              <a:rPr lang="en-US" altLang="zh-CN" sz="1400" u="sng">
                <a:latin typeface="Courier New" panose="02070309020205020404" pitchFamily="49" charset="0"/>
                <a:ea typeface="宋体" panose="02010600030101010101" pitchFamily="2" charset="-122"/>
                <a:cs typeface="Courier New" panose="02070309020205020404" pitchFamily="49" charset="0"/>
              </a:rPr>
              <a:t> </a:t>
            </a:r>
            <a:r>
              <a:rPr lang="en-US" altLang="zh-CN" sz="1800" u="sng">
                <a:latin typeface="Courier New" panose="02070309020205020404" pitchFamily="49" charset="0"/>
                <a:ea typeface="宋体" panose="02010600030101010101" pitchFamily="2" charset="-122"/>
                <a:cs typeface="Courier New" panose="02070309020205020404" pitchFamily="49" charset="0"/>
              </a:rPr>
              <a:t>3</a:t>
            </a:r>
            <a:r>
              <a:rPr lang="en-US" altLang="zh-CN" sz="1400" u="sng">
                <a:latin typeface="Courier New" panose="02070309020205020404" pitchFamily="49" charset="0"/>
                <a:ea typeface="宋体" panose="02010600030101010101" pitchFamily="2" charset="-122"/>
                <a:cs typeface="Courier New" panose="02070309020205020404" pitchFamily="49" charset="0"/>
              </a:rPr>
              <a:t> </a:t>
            </a:r>
            <a:r>
              <a:rPr lang="en-US" altLang="zh-CN" sz="1800" u="sng">
                <a:latin typeface="Courier New" panose="02070309020205020404" pitchFamily="49" charset="0"/>
                <a:ea typeface="宋体" panose="02010600030101010101" pitchFamily="2" charset="-122"/>
                <a:cs typeface="Courier New" panose="02070309020205020404" pitchFamily="49" charset="0"/>
              </a:rPr>
              <a:t>25</a:t>
            </a:r>
            <a:r>
              <a:rPr lang="en-US" altLang="zh-CN" sz="1400" u="sng">
                <a:latin typeface="Courier New" panose="02070309020205020404" pitchFamily="49" charset="0"/>
                <a:ea typeface="宋体" panose="02010600030101010101" pitchFamily="2" charset="-122"/>
                <a:cs typeface="Courier New" panose="02070309020205020404" pitchFamily="49" charset="0"/>
              </a:rPr>
              <a:t> </a:t>
            </a:r>
            <a:r>
              <a:rPr lang="en-US" altLang="zh-CN" sz="1800" u="sng">
                <a:latin typeface="Courier New" panose="02070309020205020404" pitchFamily="49" charset="0"/>
                <a:ea typeface="宋体" panose="02010600030101010101" pitchFamily="2" charset="-122"/>
                <a:cs typeface="Courier New" panose="02070309020205020404" pitchFamily="49" charset="0"/>
              </a:rPr>
              <a:t>51</a:t>
            </a:r>
          </a:p>
          <a:p>
            <a:pPr>
              <a:lnSpc>
                <a:spcPct val="80000"/>
              </a:lnSpc>
              <a:spcBef>
                <a:spcPts val="6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sorted</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order:</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3</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4</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9</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12</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16</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25</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47</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51</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66</a:t>
            </a: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82</a:t>
            </a:r>
          </a:p>
          <a:p>
            <a:r>
              <a:rPr lang="en-US" altLang="zh-CN" sz="2400">
                <a:ea typeface="宋体" panose="02010600030101010101" pitchFamily="2" charset="-122"/>
              </a:rPr>
              <a:t>The code for partitioning the array is in a separate function named </a:t>
            </a:r>
            <a:r>
              <a:rPr lang="en-US" altLang="zh-CN" sz="2400">
                <a:latin typeface="Courier New" panose="02070309020205020404" pitchFamily="49" charset="0"/>
                <a:ea typeface="宋体" panose="02010600030101010101" pitchFamily="2" charset="-122"/>
                <a:cs typeface="Courier New" panose="02070309020205020404" pitchFamily="49" charset="0"/>
              </a:rPr>
              <a:t>split</a:t>
            </a:r>
            <a:r>
              <a:rPr lang="en-US" altLang="zh-CN" sz="2400">
                <a:ea typeface="宋体" panose="02010600030101010101" pitchFamily="2" charset="-122"/>
              </a:rPr>
              <a:t>. </a:t>
            </a:r>
          </a:p>
        </p:txBody>
      </p:sp>
      <p:sp>
        <p:nvSpPr>
          <p:cNvPr id="4" name="Footer Placeholder 3">
            <a:extLst>
              <a:ext uri="{FF2B5EF4-FFF2-40B4-BE49-F238E27FC236}">
                <a16:creationId xmlns:a16="http://schemas.microsoft.com/office/drawing/2014/main" id="{8D7950A3-14D4-3515-F487-9EC318E7801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6884E72-D54F-54CE-B4AF-CCDB8557DFB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1DBC12-9261-A948-B9BC-C8032A257EDF}" type="slidenum">
              <a:rPr lang="en-US" altLang="zh-CN" sz="1200">
                <a:latin typeface="Arial" panose="020B0604020202020204" pitchFamily="34" charset="0"/>
              </a:rPr>
              <a:pPr/>
              <a:t>94</a:t>
            </a:fld>
            <a:endParaRPr lang="en-US" altLang="zh-CN" sz="1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a16="http://schemas.microsoft.com/office/drawing/2014/main" id="{5964520F-BEC2-60C5-A622-7A37565F193F}"/>
              </a:ext>
            </a:extLst>
          </p:cNvPr>
          <p:cNvSpPr>
            <a:spLocks noGrp="1"/>
          </p:cNvSpPr>
          <p:nvPr>
            <p:ph idx="1"/>
          </p:nvPr>
        </p:nvSpPr>
        <p:spPr>
          <a:xfrm>
            <a:off x="685800" y="762000"/>
            <a:ext cx="77724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qsort.c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Sorts an array of integers using Quicksort algorithm */</a:t>
            </a:r>
          </a:p>
          <a:p>
            <a:pPr>
              <a:lnSpc>
                <a:spcPct val="5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5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#define N 10</a:t>
            </a:r>
          </a:p>
          <a:p>
            <a:pPr>
              <a:lnSpc>
                <a:spcPct val="5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void quicksort(int a[], int low, int high);</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int split(int a[], int low, int high);</a:t>
            </a:r>
          </a:p>
          <a:p>
            <a:pPr>
              <a:lnSpc>
                <a:spcPct val="5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int a[N], i;</a:t>
            </a:r>
          </a:p>
          <a:p>
            <a:pPr>
              <a:lnSpc>
                <a:spcPct val="5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printf("Enter %d numbers to be sorted: ", N);</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for (i = 0; i &lt; N; i++)</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scanf("%d", &amp;a[i]);</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quicksort(a, 0, N - 1);</a:t>
            </a:r>
          </a:p>
          <a:p>
            <a:pPr>
              <a:lnSpc>
                <a:spcPct val="5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printf("In sorted order: ");</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for (i = 0; i &lt; N; i++)</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printf("%d ", a[i]);</a:t>
            </a:r>
          </a:p>
          <a:p>
            <a:pPr>
              <a:lnSpc>
                <a:spcPct val="80000"/>
              </a:lnSpc>
              <a:spcBef>
                <a:spcPts val="3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printf("\n");</a:t>
            </a:r>
          </a:p>
          <a:p>
            <a:pPr>
              <a:lnSpc>
                <a:spcPct val="5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8A136F1F-EA8A-ACBF-29B5-3E041005C1E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AB08D08-E583-CD1C-CF1C-E26674BA53A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31E635-DD2B-A54E-8F4F-7DDC12ABDB2F}" type="slidenum">
              <a:rPr lang="en-US" altLang="zh-CN" sz="1200">
                <a:latin typeface="Arial" panose="020B0604020202020204" pitchFamily="34" charset="0"/>
              </a:rPr>
              <a:pPr/>
              <a:t>95</a:t>
            </a:fld>
            <a:endParaRPr lang="en-US" altLang="zh-CN" sz="1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2">
            <a:extLst>
              <a:ext uri="{FF2B5EF4-FFF2-40B4-BE49-F238E27FC236}">
                <a16:creationId xmlns:a16="http://schemas.microsoft.com/office/drawing/2014/main" id="{929F6253-5EFA-976A-9859-20231C17DC39}"/>
              </a:ext>
            </a:extLst>
          </p:cNvPr>
          <p:cNvSpPr>
            <a:spLocks noGrp="1"/>
          </p:cNvSpPr>
          <p:nvPr>
            <p:ph idx="1"/>
          </p:nvPr>
        </p:nvSpPr>
        <p:spPr>
          <a:xfrm>
            <a:off x="685800" y="762000"/>
            <a:ext cx="7772400" cy="5562600"/>
          </a:xfrm>
        </p:spPr>
        <p:txBody>
          <a:bodyPr/>
          <a:lstStyle/>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void quicksort(int a[], int low, int high)</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int middle;</a:t>
            </a:r>
          </a:p>
          <a:p>
            <a:pPr>
              <a:lnSpc>
                <a:spcPct val="5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if (low &gt;= high) return;</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middle = split(a, low, high);</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quicksort(a, low, middle - 1);</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quicksort(a, middle + 1, high);</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EE5CB8C9-C82D-162D-07CC-1A5A7E7E775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2C1FFB2-D1E4-D8B3-FC01-1DC9B1147BF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1CC04D-F183-A44B-A6C9-E24257C16C7C}" type="slidenum">
              <a:rPr lang="en-US" altLang="zh-CN" sz="1200">
                <a:latin typeface="Arial" panose="020B0604020202020204" pitchFamily="34" charset="0"/>
              </a:rPr>
              <a:pPr/>
              <a:t>96</a:t>
            </a:fld>
            <a:endParaRPr lang="en-US" altLang="zh-CN" sz="1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Content Placeholder 2">
            <a:extLst>
              <a:ext uri="{FF2B5EF4-FFF2-40B4-BE49-F238E27FC236}">
                <a16:creationId xmlns:a16="http://schemas.microsoft.com/office/drawing/2014/main" id="{6F94342A-0217-471F-6829-2552CDA9C6D8}"/>
              </a:ext>
            </a:extLst>
          </p:cNvPr>
          <p:cNvSpPr>
            <a:spLocks noGrp="1"/>
          </p:cNvSpPr>
          <p:nvPr>
            <p:ph idx="1"/>
          </p:nvPr>
        </p:nvSpPr>
        <p:spPr>
          <a:xfrm>
            <a:off x="685800" y="762000"/>
            <a:ext cx="7772400" cy="5562600"/>
          </a:xfrm>
        </p:spPr>
        <p:txBody>
          <a:bodyPr/>
          <a:lstStyle/>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int split(int a[], int low, int high)</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int part_element = a[low];</a:t>
            </a:r>
          </a:p>
          <a:p>
            <a:pPr>
              <a:lnSpc>
                <a:spcPct val="5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for (;;)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while (low &lt; high &amp;&amp; part_element &lt;= a[high])</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high--;</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if (low &gt;= high) break;</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a[low++] = a[high];</a:t>
            </a:r>
          </a:p>
          <a:p>
            <a:pPr>
              <a:lnSpc>
                <a:spcPct val="5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while (low &lt; high &amp;&amp; a[low] &lt;= part_element)</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low++;</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if (low &gt;= high) break;</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a[high--] = a[low];</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5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a[high] = part_element;</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return high;</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0EBC518-8734-A364-4453-D8F111DC12E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4EE49B5-61BD-D43A-C9E8-BBA09F1CBA6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A176FE-94F2-E248-9BE8-FE9A0C09118E}" type="slidenum">
              <a:rPr lang="en-US" altLang="zh-CN" sz="1200">
                <a:latin typeface="Arial" panose="020B0604020202020204" pitchFamily="34" charset="0"/>
              </a:rPr>
              <a:pPr/>
              <a:t>97</a:t>
            </a:fld>
            <a:endParaRPr lang="en-US" altLang="zh-CN" sz="1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9985C710-5290-07AB-20C8-265E816F9FD8}"/>
              </a:ext>
            </a:extLst>
          </p:cNvPr>
          <p:cNvSpPr>
            <a:spLocks noGrp="1"/>
          </p:cNvSpPr>
          <p:nvPr>
            <p:ph type="title"/>
          </p:nvPr>
        </p:nvSpPr>
        <p:spPr/>
        <p:txBody>
          <a:bodyPr/>
          <a:lstStyle/>
          <a:p>
            <a:r>
              <a:rPr lang="en-US" altLang="zh-CN">
                <a:ea typeface="宋体" panose="02010600030101010101" pitchFamily="2" charset="-122"/>
              </a:rPr>
              <a:t>Program: Quicksort</a:t>
            </a:r>
          </a:p>
        </p:txBody>
      </p:sp>
      <p:sp>
        <p:nvSpPr>
          <p:cNvPr id="3" name="Content Placeholder 2">
            <a:extLst>
              <a:ext uri="{FF2B5EF4-FFF2-40B4-BE49-F238E27FC236}">
                <a16:creationId xmlns:a16="http://schemas.microsoft.com/office/drawing/2014/main" id="{7840EA06-C9AE-3577-B7D0-19C857CF19E7}"/>
              </a:ext>
            </a:extLst>
          </p:cNvPr>
          <p:cNvSpPr>
            <a:spLocks noGrp="1"/>
          </p:cNvSpPr>
          <p:nvPr>
            <p:ph idx="1"/>
          </p:nvPr>
        </p:nvSpPr>
        <p:spPr/>
        <p:txBody>
          <a:bodyPr/>
          <a:lstStyle/>
          <a:p>
            <a:pPr>
              <a:defRPr/>
            </a:pPr>
            <a:r>
              <a:rPr lang="en-US" dirty="0"/>
              <a:t>Ways to improve the program’s performance:</a:t>
            </a:r>
          </a:p>
          <a:p>
            <a:pPr lvl="1">
              <a:defRPr/>
            </a:pPr>
            <a:r>
              <a:rPr lang="en-US" dirty="0">
                <a:ea typeface="+mn-ea"/>
                <a:cs typeface="+mn-cs"/>
              </a:rPr>
              <a:t>Improve the partitioning algorithm.</a:t>
            </a:r>
          </a:p>
          <a:p>
            <a:pPr lvl="1">
              <a:defRPr/>
            </a:pPr>
            <a:r>
              <a:rPr lang="en-US" dirty="0">
                <a:ea typeface="+mn-ea"/>
                <a:cs typeface="+mn-cs"/>
              </a:rPr>
              <a:t>Use a different method to sort small arrays.</a:t>
            </a:r>
          </a:p>
          <a:p>
            <a:pPr lvl="1">
              <a:defRPr/>
            </a:pPr>
            <a:r>
              <a:rPr lang="en-US" dirty="0">
                <a:ea typeface="+mn-ea"/>
                <a:cs typeface="+mn-cs"/>
              </a:rPr>
              <a:t>Make </a:t>
            </a:r>
            <a:r>
              <a:rPr lang="en-US" dirty="0" err="1">
                <a:ea typeface="+mn-ea"/>
                <a:cs typeface="+mn-cs"/>
              </a:rPr>
              <a:t>Quicksort</a:t>
            </a:r>
            <a:r>
              <a:rPr lang="en-US" dirty="0">
                <a:ea typeface="+mn-ea"/>
                <a:cs typeface="+mn-cs"/>
              </a:rPr>
              <a:t> </a:t>
            </a:r>
            <a:r>
              <a:rPr lang="en-US" dirty="0" err="1">
                <a:ea typeface="+mn-ea"/>
                <a:cs typeface="+mn-cs"/>
              </a:rPr>
              <a:t>nonrecursive</a:t>
            </a:r>
            <a:r>
              <a:rPr lang="en-US" dirty="0">
                <a:ea typeface="+mn-ea"/>
                <a:cs typeface="+mn-cs"/>
              </a:rPr>
              <a:t>.</a:t>
            </a:r>
            <a:endParaRPr lang="en-US" dirty="0"/>
          </a:p>
        </p:txBody>
      </p:sp>
      <p:sp>
        <p:nvSpPr>
          <p:cNvPr id="4" name="Footer Placeholder 3">
            <a:extLst>
              <a:ext uri="{FF2B5EF4-FFF2-40B4-BE49-F238E27FC236}">
                <a16:creationId xmlns:a16="http://schemas.microsoft.com/office/drawing/2014/main" id="{8CAACB2C-84A2-547B-DAC2-2EA59BE300D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CD0FEC5-26CC-F2D1-12AD-0DF94EA970A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970807-ABBC-8F45-A27C-357F4FA2AE0F}" type="slidenum">
              <a:rPr lang="en-US" altLang="zh-CN" sz="1200">
                <a:latin typeface="Arial" panose="020B0604020202020204" pitchFamily="34" charset="0"/>
              </a:rPr>
              <a:pPr/>
              <a:t>98</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3645</TotalTime>
  <Words>9182</Words>
  <Application>Microsoft Macintosh PowerPoint</Application>
  <PresentationFormat>全屏显示(4:3)</PresentationFormat>
  <Paragraphs>1069</Paragraphs>
  <Slides>98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98</vt:i4>
      </vt:variant>
    </vt:vector>
  </HeadingPairs>
  <TitlesOfParts>
    <vt:vector size="102" baseType="lpstr">
      <vt:lpstr>Times New Roman</vt:lpstr>
      <vt:lpstr>Arial</vt:lpstr>
      <vt:lpstr>Courier New</vt:lpstr>
      <vt:lpstr>tm2</vt:lpstr>
      <vt:lpstr>Chapter 9</vt:lpstr>
      <vt:lpstr>Introduction</vt:lpstr>
      <vt:lpstr>Defining and Calling Functions</vt:lpstr>
      <vt:lpstr>Program: Computing Averages</vt:lpstr>
      <vt:lpstr>Program: Computing Averages</vt:lpstr>
      <vt:lpstr>Program: Computing Averages</vt:lpstr>
      <vt:lpstr>Program: Computing Averages</vt:lpstr>
      <vt:lpstr>Program: Computing Averages</vt:lpstr>
      <vt:lpstr>PowerPoint 演示文稿</vt:lpstr>
      <vt:lpstr>Program: Printing a Countdown</vt:lpstr>
      <vt:lpstr>PowerPoint 演示文稿</vt:lpstr>
      <vt:lpstr>Program: Printing a Pun (Revisited)</vt:lpstr>
      <vt:lpstr>PowerPoint 演示文稿</vt:lpstr>
      <vt:lpstr>Function Definitions</vt:lpstr>
      <vt:lpstr>Function Definitions</vt:lpstr>
      <vt:lpstr>Function Definitions</vt:lpstr>
      <vt:lpstr>Function Definitions</vt:lpstr>
      <vt:lpstr>Function Definitions</vt:lpstr>
      <vt:lpstr>Function Definitions</vt:lpstr>
      <vt:lpstr>Function Definitions</vt:lpstr>
      <vt:lpstr>Function Calls</vt:lpstr>
      <vt:lpstr>Function Calls</vt:lpstr>
      <vt:lpstr>Function Calls</vt:lpstr>
      <vt:lpstr>Function Calls</vt:lpstr>
      <vt:lpstr>Function Calls</vt:lpstr>
      <vt:lpstr>Program: Testing Whether a Number Is Prime</vt:lpstr>
      <vt:lpstr>PowerPoint 演示文稿</vt:lpstr>
      <vt:lpstr>PowerPoint 演示文稿</vt:lpstr>
      <vt:lpstr>Function Declarations</vt:lpstr>
      <vt:lpstr>Function Declarations</vt:lpstr>
      <vt:lpstr>Function Declarations</vt:lpstr>
      <vt:lpstr>Function Declarations</vt:lpstr>
      <vt:lpstr>Function Declarations</vt:lpstr>
      <vt:lpstr>Function Declarations</vt:lpstr>
      <vt:lpstr>Function Declarations</vt:lpstr>
      <vt:lpstr>Function Declarations</vt:lpstr>
      <vt:lpstr>Function Declarations</vt:lpstr>
      <vt:lpstr>Arguments</vt:lpstr>
      <vt:lpstr>Arguments</vt:lpstr>
      <vt:lpstr>Arguments</vt:lpstr>
      <vt:lpstr>Arguments</vt:lpstr>
      <vt:lpstr>Arguments</vt:lpstr>
      <vt:lpstr>Arguments</vt:lpstr>
      <vt:lpstr>Argument Conversions</vt:lpstr>
      <vt:lpstr>Argument Conversions</vt:lpstr>
      <vt:lpstr>Argument Conversions</vt:lpstr>
      <vt:lpstr>Argument Conversions</vt:lpstr>
      <vt:lpstr>Argument Conversions</vt:lpstr>
      <vt:lpstr>Array Arguments</vt:lpstr>
      <vt:lpstr>Array Arguments</vt:lpstr>
      <vt:lpstr>Array Arguments</vt:lpstr>
      <vt:lpstr>Array Arguments</vt:lpstr>
      <vt:lpstr>Array Arguments</vt:lpstr>
      <vt:lpstr>Array Arguments</vt:lpstr>
      <vt:lpstr>Array Arguments</vt:lpstr>
      <vt:lpstr>Array Arguments</vt:lpstr>
      <vt:lpstr>Array Arguments</vt:lpstr>
      <vt:lpstr>Array Arguments</vt:lpstr>
      <vt:lpstr>Variable-Length Array Parameters (C99)</vt:lpstr>
      <vt:lpstr>Variable-Length Array Parameters (C99)</vt:lpstr>
      <vt:lpstr>Variable-Length Array Parameters (C99)</vt:lpstr>
      <vt:lpstr>Variable-Length Array Parameters (C99)</vt:lpstr>
      <vt:lpstr>Variable-Length Array Parameters (C99)</vt:lpstr>
      <vt:lpstr>Variable-Length Array Parameters (C99)</vt:lpstr>
      <vt:lpstr>Variable-Length Array Parameters (C99)</vt:lpstr>
      <vt:lpstr>Variable-Length Array Parameters (C99)</vt:lpstr>
      <vt:lpstr>Variable-Length Array Parameters (C99)</vt:lpstr>
      <vt:lpstr>Using static in Array Parameter Declarations (C99)</vt:lpstr>
      <vt:lpstr>Using static in Array Parameter Declarations (C99)</vt:lpstr>
      <vt:lpstr>Compound Literals (C99)</vt:lpstr>
      <vt:lpstr>Compound Literals (C99)</vt:lpstr>
      <vt:lpstr>Compound Literals (C99)</vt:lpstr>
      <vt:lpstr>Compound Literals (C99)</vt:lpstr>
      <vt:lpstr>The return Statement</vt:lpstr>
      <vt:lpstr>The return Statement</vt:lpstr>
      <vt:lpstr>The return Statement</vt:lpstr>
      <vt:lpstr>The return Statement</vt:lpstr>
      <vt:lpstr>Program Termination</vt:lpstr>
      <vt:lpstr>Program Termination</vt:lpstr>
      <vt:lpstr>Program Termination</vt:lpstr>
      <vt:lpstr>The exit Function</vt:lpstr>
      <vt:lpstr>The exit Function</vt:lpstr>
      <vt:lpstr>The exit Function</vt:lpstr>
      <vt:lpstr>Recursion</vt:lpstr>
      <vt:lpstr>Recursion</vt:lpstr>
      <vt:lpstr>Recursion</vt:lpstr>
      <vt:lpstr>Recursion</vt:lpstr>
      <vt:lpstr>The Quicksort Algorithm</vt:lpstr>
      <vt:lpstr>The Quicksort Algorithm</vt:lpstr>
      <vt:lpstr>The Quicksort Algorithm</vt:lpstr>
      <vt:lpstr>The Quicksort Algorithm</vt:lpstr>
      <vt:lpstr>The Quicksort Algorithm</vt:lpstr>
      <vt:lpstr>The Quicksort Algorithm</vt:lpstr>
      <vt:lpstr>Program: Quicksort</vt:lpstr>
      <vt:lpstr>PowerPoint 演示文稿</vt:lpstr>
      <vt:lpstr>PowerPoint 演示文稿</vt:lpstr>
      <vt:lpstr>PowerPoint 演示文稿</vt:lpstr>
      <vt:lpstr>Program: Quicksort</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993</cp:revision>
  <cp:lastPrinted>1999-11-08T20:52:53Z</cp:lastPrinted>
  <dcterms:created xsi:type="dcterms:W3CDTF">1999-08-24T18:39:05Z</dcterms:created>
  <dcterms:modified xsi:type="dcterms:W3CDTF">2022-09-26T10:49:46Z</dcterms:modified>
</cp:coreProperties>
</file>