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39"/>
  </p:notesMasterIdLst>
  <p:sldIdLst>
    <p:sldId id="282" r:id="rId2"/>
    <p:sldId id="349" r:id="rId3"/>
    <p:sldId id="350" r:id="rId4"/>
    <p:sldId id="351" r:id="rId5"/>
    <p:sldId id="352" r:id="rId6"/>
    <p:sldId id="354" r:id="rId7"/>
    <p:sldId id="355" r:id="rId8"/>
    <p:sldId id="356" r:id="rId9"/>
    <p:sldId id="400" r:id="rId10"/>
    <p:sldId id="357" r:id="rId11"/>
    <p:sldId id="358" r:id="rId12"/>
    <p:sldId id="359" r:id="rId13"/>
    <p:sldId id="360" r:id="rId14"/>
    <p:sldId id="361" r:id="rId15"/>
    <p:sldId id="364" r:id="rId16"/>
    <p:sldId id="401" r:id="rId17"/>
    <p:sldId id="365" r:id="rId18"/>
    <p:sldId id="402" r:id="rId19"/>
    <p:sldId id="403" r:id="rId20"/>
    <p:sldId id="367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98" r:id="rId32"/>
    <p:sldId id="379" r:id="rId33"/>
    <p:sldId id="380" r:id="rId34"/>
    <p:sldId id="381" r:id="rId35"/>
    <p:sldId id="382" r:id="rId36"/>
    <p:sldId id="383" r:id="rId37"/>
    <p:sldId id="385" r:id="rId38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09E2519-8F0A-FC9F-7E30-31ADFC1BAF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B56F75-B603-196F-67EB-935369CE58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37A5C8F-CA34-A162-A83E-3D8431CD2F0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49FFB4C-0E49-62F0-2DED-4351471CA5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7DFFE92-2CBD-0531-9B03-7474C40F09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40C3EBA-3E82-CB8F-C3B9-C2D82E428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9FDBA8-B92A-A740-8034-9E36D84EDE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E2E9-566D-43EB-29D0-A7AF0F8BF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B02-D4F8-5707-CDFB-1B619746A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EC1F87-6A35-884C-9B40-ADE75445982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7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F814-EE45-767D-E1CF-68D5906A2A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480FA-8E48-6D4E-17A0-D13E99C85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4B391-60AC-5644-8AAB-FF5E5EC9F45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ED1A3-AB97-A905-3386-C09711DAE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403CC-6B30-83B3-53D0-94E130429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C7366D-E573-E844-BE0A-2FCFE511B2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7A2B-161B-5E8D-1F99-EE7B8A417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7124-CB1B-19CF-26D2-9C80CDE8D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75E432-86C3-4046-BEFE-C3350A2F7E7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3A4A-C541-D0A7-5898-5B5D2675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4155B-7A22-5216-2A8A-49606C8B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92D6A-AD2B-834E-904C-AFA80710D30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5568-92F2-020D-531D-5F7399398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F36A-1AD6-C815-C3FA-C3DC1188C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DBC839-F957-C947-A8A4-49A9D0344D8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65EFE0-999D-5CF2-4567-5A7A72A23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EEC1CA-A1BE-61CB-B5A7-A618A2607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AC035-1796-D94B-ABA7-3C4C76DEFD2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35794-ADC9-E14F-42C6-168741DA0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D7A5-9369-2A6E-3DE1-DE1F4CC5B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4DF88E-6AB1-7149-9B8C-44630D16D4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96B5F9-B797-0F1B-C7BA-F6269CAE4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90C8-749B-AA9D-A6B5-9440EB43B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82148D-C06C-464A-974B-835AA8452A3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C8EA-40ED-31BE-F8D5-2C1FE66B8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2C94-0389-9DD7-D97C-16259CA05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867946-8E0F-3C4A-B099-AF374D1603C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2368-9BF2-65DE-6DCB-82A1EE6C1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804C-F444-C7BC-847B-F0D0C4016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293C1-945C-FE42-8962-4F8293A2390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82CC2D-0F62-0A3E-29EE-752046DFC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811DC7-B901-841F-8F56-84EC55AF2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26FFE4B-25B8-6366-3327-CA6034DB7A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FE8676C-1510-05E0-D2B1-E769D1BD20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9E8829-CFF0-F44E-B15F-534E7378B8E4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917C300-093A-D286-BCB9-A56C7699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11: Pointers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9999FB59-5EB6-D07F-D7E7-48534918AD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E0A9A-A5C9-4B70-F3BA-F86474E2E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E2AA7-A677-EE45-A306-78A58A304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2AE097-A43F-D94F-A650-648060F3678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B351F90D-772A-BFA8-6138-B1518EB7F0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11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1773C66B-175D-BDDB-52EE-08AA97AD89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Pointers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A2F72F1-CF3D-EBEC-4972-68887860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Address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7D06A1A-1F93-77DD-256E-4C7C1F45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way to initialize a pointer variable is to assign it the address of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&amp;i;</a:t>
            </a:r>
          </a:p>
          <a:p>
            <a:r>
              <a:rPr lang="en-US" altLang="zh-CN">
                <a:ea typeface="宋体" panose="02010600030101010101" pitchFamily="2" charset="-122"/>
              </a:rPr>
              <a:t>Assigning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to the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makes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4CB09-D4CB-CD9E-942B-B913D5817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17E6C-B4D3-D153-D5A3-918F0719F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A2F6FC-4A3B-FA49-9288-E83CD2C766C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BC2C0784-BB56-C6C1-B03E-A7455754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94238"/>
            <a:ext cx="27479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B9BDB9-C5FF-DDCA-6280-1FDA67E7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Address Operator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353F95-549F-68B7-5DEC-53E342AF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also possible to initialize a pointer variable at the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 = &amp;i;</a:t>
            </a:r>
          </a:p>
          <a:p>
            <a:r>
              <a:rPr lang="en-US" altLang="zh-CN">
                <a:ea typeface="宋体" panose="02010600030101010101" pitchFamily="2" charset="-122"/>
              </a:rPr>
              <a:t>The declaration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can even be combined with the declaration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*p = &amp;i;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02C53-7004-14F4-51B9-418C6B0E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E95B7-CF43-5271-9E62-6088F370A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C3F0A-133D-9142-9D25-7822C39DCFE5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F59FEE0-160F-5D49-C445-E8BBB6A7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Indirection Operator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ED7EC94-A441-8FCF-C3B8-CC89212D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pointer variable points to an object, we can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(indirection) operator to access what’s stored in the object.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we can print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*p);</a:t>
            </a:r>
          </a:p>
          <a:p>
            <a:r>
              <a:rPr lang="en-US" altLang="zh-CN">
                <a:ea typeface="宋体" panose="02010600030101010101" pitchFamily="2" charset="-122"/>
              </a:rPr>
              <a:t>Applying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to a variable produces a pointer to the variable. Applying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to the pointer takes us back to the original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*&amp;i;   /* same as j = i;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09AD-5E5A-85AC-3D8E-52807D9B0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218B1-6E7B-D46D-6126-2B2026F39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9E75C9-5B52-9B45-AB6B-FBED7EA21E03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236E99C-1294-5D2F-2299-B5F4450C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Indirection Operator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AFBAA0A-CEA0-B568-C3C2-D1E9F71A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long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an </a:t>
            </a:r>
            <a:r>
              <a:rPr lang="en-US" altLang="zh-CN" b="1" i="1">
                <a:ea typeface="宋体" panose="02010600030101010101" pitchFamily="2" charset="-122"/>
              </a:rPr>
              <a:t>alias</a:t>
            </a:r>
            <a:r>
              <a:rPr lang="en-US" altLang="zh-CN">
                <a:ea typeface="宋体" panose="02010600030101010101" pitchFamily="2" charset="-122"/>
              </a:rPr>
              <a:t>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Changing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changes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example on the next slide illustrates the equivalence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649F2-1517-BB25-53B1-DFF42CE50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A62DF-2439-5538-BEE4-C377606B0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BCDDA-6977-A34D-A5B1-4C214535D824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B21DB80-1320-6BC8-0F8D-553A0C8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Indirection Operator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1281BE6-8AB4-3E39-EC69-643D47C5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&amp;i;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i);    /* prints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*p);   /* prints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2;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i);    /* prints 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*p);   /* prints 2 */</a:t>
            </a: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98D6-8782-19EB-9284-D0734C63F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7D4E6-EC31-3227-F2B1-67467240E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5953-D108-A04C-8A61-0643A83411D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9B1427B9-C4A4-5EA0-92AA-D1DC704A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289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1" name="Picture 6">
            <a:extLst>
              <a:ext uri="{FF2B5EF4-FFF2-40B4-BE49-F238E27FC236}">
                <a16:creationId xmlns:a16="http://schemas.microsoft.com/office/drawing/2014/main" id="{9D02CE72-B8C9-522F-8210-F87BCA4F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828800"/>
            <a:ext cx="2847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2" name="Picture 7">
            <a:extLst>
              <a:ext uri="{FF2B5EF4-FFF2-40B4-BE49-F238E27FC236}">
                <a16:creationId xmlns:a16="http://schemas.microsoft.com/office/drawing/2014/main" id="{B0AA0715-0665-342E-0896-C1BCC9FD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648200"/>
            <a:ext cx="2828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B9897E2-BA2D-EED0-C621-789B32C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Indirection Operator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B800746-966E-22C8-4DF9-06795220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Applying the indirection operator to an uninitialized pointer variable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printf("%d", *p);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Assigning a value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particularly dangerous: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1; 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A0507-8537-FE3F-B153-B9EBFAE9F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F4D8-48AB-9838-1C70-22D9AB24A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608516-B19B-A441-A83B-B89A1ADBA436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5ECAEC8-B5D0-3BA3-FD2E-ED23C0F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Assignment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0E1A5C2-D8CE-B8F6-F192-444AC1F5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allows the use of the assignment operator to copy pointers of the same type.</a:t>
            </a:r>
          </a:p>
          <a:p>
            <a:r>
              <a:rPr lang="en-US" altLang="zh-CN">
                <a:ea typeface="宋体" panose="02010600030101010101" pitchFamily="2" charset="-122"/>
              </a:rPr>
              <a:t>Assume that the following declaration is in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j, *p, *q;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of pointer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CBDB-FB2E-F241-2AF5-E56DA36BDA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52581-3F2C-F2AE-9F94-0F9424A28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1910D6-F72D-D04D-883B-1236064F09B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D8F1967-6323-0AB0-8755-9640EA42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Assignment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3D73708-0856-1741-6595-9DFDAC8C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example of pointer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now points to the same place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0734-D7F9-88A0-7A56-4B23B0EC3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F309B-7559-FB59-C699-8E6851377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D902B-3937-6C4B-B570-89AAD1880F7E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60E4198F-7498-90BA-CBD4-A8ADA0A7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101975"/>
            <a:ext cx="28352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30DAE67-B917-9C95-8BBE-901F60E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Assignment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26B406F-48CB-36BF-9902-2CE88080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600">
                <a:ea typeface="宋体" panose="02010600030101010101" pitchFamily="2" charset="-122"/>
              </a:rPr>
              <a:t> both point to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, we can change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by assigning a new value to either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600">
                <a:ea typeface="宋体" panose="02010600030101010101" pitchFamily="2" charset="-122"/>
              </a:rPr>
              <a:t> or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1;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*q = 2;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600">
                <a:ea typeface="宋体" panose="02010600030101010101" pitchFamily="2" charset="-122"/>
              </a:rPr>
              <a:t>Any number of pointer variables may point to the same object.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09CDC-9FF7-E63B-96E6-4FE555BDF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B27C5-E127-12D7-93AD-517FE11E4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EF4190-3639-4B49-BD94-F135343E95F2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70BE600F-B770-C771-5AE0-D5C4F146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590800"/>
            <a:ext cx="2525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E1947062-6D67-16AA-9097-B5247D5D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4114800"/>
            <a:ext cx="2622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823A954-6D84-B3E2-CC8E-F045652C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Assignment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52D0DC8-3CBB-6951-0DE9-016638D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 careful not to confuse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with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*q = *p;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statement is a pointer assignment, but the second is not.</a:t>
            </a:r>
          </a:p>
          <a:p>
            <a:r>
              <a:rPr lang="en-US" altLang="zh-CN">
                <a:ea typeface="宋体" panose="02010600030101010101" pitchFamily="2" charset="-122"/>
              </a:rPr>
              <a:t>The example on the next slide shows the effect of the second statement.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150F-853E-2A0B-DDDD-8CAD68FA34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F80B-DD2F-6BD4-45B8-E4A25050B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BB7C0-64CA-994C-9CAB-779AA12672D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9401AF7-12AA-54C0-AA47-12EE7E05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Variables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868B745-978F-337C-7833-2990394D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first step in understanding pointers is visualizing what they represent at the machine level.</a:t>
            </a:r>
          </a:p>
          <a:p>
            <a:r>
              <a:rPr lang="en-US" altLang="zh-CN">
                <a:ea typeface="宋体" panose="02010600030101010101" pitchFamily="2" charset="-122"/>
              </a:rPr>
              <a:t>In most modern computers, main memory is divided into </a:t>
            </a:r>
            <a:r>
              <a:rPr lang="en-US" altLang="zh-CN" b="1" i="1">
                <a:ea typeface="宋体" panose="02010600030101010101" pitchFamily="2" charset="-122"/>
              </a:rPr>
              <a:t>bytes,</a:t>
            </a:r>
            <a:r>
              <a:rPr lang="en-US" altLang="zh-CN">
                <a:ea typeface="宋体" panose="02010600030101010101" pitchFamily="2" charset="-122"/>
              </a:rPr>
              <a:t> with each byte capable of storing eight bits of information: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byte has a unique </a:t>
            </a:r>
            <a:r>
              <a:rPr lang="en-US" altLang="zh-CN" b="1" i="1">
                <a:ea typeface="宋体" panose="02010600030101010101" pitchFamily="2" charset="-122"/>
              </a:rPr>
              <a:t>address.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8227-9987-3DB2-13B9-390AA6652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3074F-33C9-1DD3-101F-A7E8A831B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A1D1FB-F97E-5A45-A0F8-61DADF9F52E3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2ACE1EC4-2328-7642-85CC-E5AF1CA5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4419600"/>
            <a:ext cx="459581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C30B697-5AF4-ABF5-CF77-43C5EF1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Assignment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0C39B0F-EBFE-5B67-47A1-E63BE1A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&amp;j;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*q = *p;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B2E6-422F-1AE9-1850-9D94ED84D3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D947-2E17-2DF5-2380-65138C6B7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6B1EF-1E85-1042-95BE-2D78D47D2E07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A6B6CF02-6C7F-C7CD-E934-C40DB531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48200"/>
            <a:ext cx="27781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2775" name="Picture 2">
            <a:extLst>
              <a:ext uri="{FF2B5EF4-FFF2-40B4-BE49-F238E27FC236}">
                <a16:creationId xmlns:a16="http://schemas.microsoft.com/office/drawing/2014/main" id="{CCEA9DDC-F40F-74D4-85B1-F4AEFD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651125"/>
            <a:ext cx="28479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05F36B-BAFF-5EF7-6DF7-32F1EB8F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1064137-8CF0-97BB-01F8-29DFAE7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Chapter 9, we tried—and failed—to write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 function that could modify its arguments.</a:t>
            </a:r>
          </a:p>
          <a:p>
            <a:r>
              <a:rPr lang="en-US" altLang="zh-CN">
                <a:ea typeface="宋体" panose="02010600030101010101" pitchFamily="2" charset="-122"/>
              </a:rPr>
              <a:t>By passing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 to a variable instead of the </a:t>
            </a:r>
            <a:r>
              <a:rPr lang="en-US" altLang="zh-CN" i="1"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of the variable,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 can be fixed.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1510-8EB2-48AD-6451-C8CB5DEED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A7484-7891-D6FE-EF76-570C7A016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4625F-938D-B64B-A025-5290DD545E01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6CF36A9-CE4D-B5C8-D376-276E4D2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61FC1E-6C34-DA02-38B9-58B81338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New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decompose(double x, long *int_part,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double *frac_part)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*int_part = (long) 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*frac_part = x - *int_part;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Possible prototypes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decompose(double x, long *int_part,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double *frac_part);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decompose(double, long *, double *);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9BE4-8B4A-A1A1-27FB-233BEE0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5C31-7328-BBC0-A33D-85EEBB24C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A293D1-D247-E94A-B127-55AF23DEB412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881333-8EA9-D398-C8A2-8001AD3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ED15A3E-B5D9-5D84-710D-9E436DE9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decompose(3.14159, &amp;i, &amp;d);</a:t>
            </a:r>
          </a:p>
          <a:p>
            <a:r>
              <a:rPr lang="en-US" altLang="zh-CN">
                <a:ea typeface="宋体" panose="02010600030101010101" pitchFamily="2" charset="-122"/>
              </a:rPr>
              <a:t>As a result of the call,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2738-5F90-AF8C-EB13-EA97DEDE8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1C6C4-5449-0825-01CF-857F368E1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B88FBE-CA4D-AE44-8672-A3C090ADC750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459D5BC1-639A-42B9-A682-25CDC622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03613"/>
            <a:ext cx="41052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C7B25AA-0733-F276-273B-0DE1C3F7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7186BA-46BC-E506-2E65-65940AB9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first assignment in the body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>
                <a:ea typeface="宋体" panose="02010600030101010101" pitchFamily="2" charset="-122"/>
              </a:rPr>
              <a:t> converts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to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>
                <a:ea typeface="宋体" panose="02010600030101010101" pitchFamily="2" charset="-122"/>
              </a:rPr>
              <a:t> and stores it in the object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DF71C-88F2-9A9E-924E-5E8675EDC6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FDD6-DBAC-9A66-4A40-1D77BCD95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76DC58-28F6-BD44-A783-E60AD4FE6E83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7C08BAD7-314E-8517-763B-8F57402C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995613"/>
            <a:ext cx="41370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F04F545-A2DA-A5AA-6626-0664116C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E86E12A-CD1B-078E-5CE7-41DFCE7F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second assignment stores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*int_part </a:t>
            </a:r>
            <a:r>
              <a:rPr lang="en-US" altLang="zh-CN">
                <a:ea typeface="宋体" panose="02010600030101010101" pitchFamily="2" charset="-122"/>
              </a:rPr>
              <a:t>into the object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>
              <a:rPr lang="en-US" altLang="zh-CN">
                <a:ea typeface="宋体" panose="02010600030101010101" pitchFamily="2" charset="-122"/>
              </a:rPr>
              <a:t> points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C590-341C-D641-C557-6E54D8F11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9973-B9D7-40A0-FA9C-73E35070E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62C2BF-4482-394C-90F9-C6080B483527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5FF4489E-2D7F-23BA-E8C4-926966E6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627313"/>
            <a:ext cx="4130675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875A24-8272-1B05-E46B-B0068A77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3731663-3222-6409-F3EB-5FEA4F6B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Arguments in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are pointers: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&amp;i);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Without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would be supplied with the </a:t>
            </a:r>
            <a:r>
              <a:rPr lang="en-US" altLang="zh-CN" i="1"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378AA-7A3D-80BC-7536-0132987F1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D8D29-57AA-9895-D9B6-EBA221B57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D88D61-BF14-B24A-BC95-9F4CD88EC2F5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9768419-7870-D75B-73DE-6E5E8CE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1651280-0A28-C304-F2A3-05D9B96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’s arguments must be pointers, it’s not always true that every argument needs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p);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 in the call would be wrong: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&amp;p); 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5436-B005-EBDF-BD8F-657CD7483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8E85-1862-1A2B-C928-5BDCFD51B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DC1FA6-8721-7D4F-8FA9-4632F00DE8DB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2ABCC09-F3EF-4631-7704-0B1D8AB3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Arguments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9A1F746-72B6-7C71-A5FB-C9ED2B57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Failing to pass a pointer to a function when one is expected can have disastrous results.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call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 sz="2400">
                <a:ea typeface="宋体" panose="02010600030101010101" pitchFamily="2" charset="-122"/>
              </a:rPr>
              <a:t> in which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 operator is missing: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decompose(3.14159, i, d);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When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 sz="2400">
                <a:ea typeface="宋体" panose="02010600030101010101" pitchFamily="2" charset="-122"/>
              </a:rPr>
              <a:t> stores values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*int_part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*frac_part</a:t>
            </a:r>
            <a:r>
              <a:rPr lang="en-US" altLang="zh-CN" sz="2400">
                <a:ea typeface="宋体" panose="02010600030101010101" pitchFamily="2" charset="-122"/>
              </a:rPr>
              <a:t>, it will attempt to change unknown memory locations instead of modifying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we’ve provided a prototype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>
              <a:rPr lang="en-US" altLang="zh-CN" sz="2400">
                <a:ea typeface="宋体" panose="02010600030101010101" pitchFamily="2" charset="-122"/>
              </a:rPr>
              <a:t>, the compiler will detect the error.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In the case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>
                <a:ea typeface="宋体" panose="02010600030101010101" pitchFamily="2" charset="-122"/>
              </a:rPr>
              <a:t>, however, failing to pass pointers may go undetected.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FC277-2920-4179-56E3-2DAB59B04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8360D-42E5-FD2C-98CE-34F0B1C63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47597A-9979-BD45-9011-46791B8F8628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253B224-0D07-8B2B-F626-E190C6AF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Finding the Largest and Smallest Elements in an Array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3F7DADE-C8C7-DF86-80EB-76C61D68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max_min.c</a:t>
            </a:r>
            <a:r>
              <a:rPr lang="en-US" altLang="zh-CN" sz="2400">
                <a:ea typeface="宋体" panose="02010600030101010101" pitchFamily="2" charset="-122"/>
              </a:rPr>
              <a:t> program uses a function named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400">
                <a:ea typeface="宋体" panose="02010600030101010101" pitchFamily="2" charset="-122"/>
              </a:rPr>
              <a:t> to find the largest and smallest elements in an array.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Prototype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max_min(int a[], int n, int *max, int *min);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 call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max_min(b, N, &amp;big, &amp;small);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When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400">
                <a:ea typeface="宋体" panose="02010600030101010101" pitchFamily="2" charset="-122"/>
              </a:rPr>
              <a:t> finds the largest element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>
                <a:ea typeface="宋体" panose="02010600030101010101" pitchFamily="2" charset="-122"/>
              </a:rPr>
              <a:t>, it stores the value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big</a:t>
            </a:r>
            <a:r>
              <a:rPr lang="en-US" altLang="zh-CN" sz="2400">
                <a:ea typeface="宋体" panose="02010600030101010101" pitchFamily="2" charset="-122"/>
              </a:rPr>
              <a:t> by assigning it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*max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400">
                <a:ea typeface="宋体" panose="02010600030101010101" pitchFamily="2" charset="-122"/>
              </a:rPr>
              <a:t> stores the smallest element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400">
                <a:ea typeface="宋体" panose="02010600030101010101" pitchFamily="2" charset="-122"/>
              </a:rPr>
              <a:t>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small</a:t>
            </a:r>
            <a:r>
              <a:rPr lang="en-US" altLang="zh-CN" sz="2400">
                <a:ea typeface="宋体" panose="02010600030101010101" pitchFamily="2" charset="-122"/>
              </a:rPr>
              <a:t> by assigning it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*min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842C8-A76D-E7E4-888D-248607F36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7ECAB-7919-A523-F4BF-2D8A82765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8CDA6E-C481-BE4B-BE21-0D859151D0E3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D33F0D-70C6-CD02-92AC-0BF49BA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Variables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6C8FAA7-C2FF-420B-D43A-10F0EC84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there are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bytes in memory, we can think of addresses as numbers that range from 0 to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– 1: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41537-4564-2592-8B98-411EB0E91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8568-899B-28B5-E1C7-56CF1B152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695D12-5F0E-4648-B69F-59786D1FFF10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29C4A3D4-F59E-E8F3-AB19-D9C0980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32063"/>
            <a:ext cx="2217738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F34A57-9C5D-F550-40D9-387F8EBF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Finding the Largest and Smallest Elements in an Array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5921B86-D42A-9AE1-579C-4F346DC7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91450" cy="4724400"/>
          </a:xfrm>
        </p:spPr>
        <p:txBody>
          <a:bodyPr/>
          <a:lstStyle/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max_min.c</a:t>
            </a:r>
            <a:r>
              <a:rPr lang="en-US" altLang="zh-CN" sz="2600">
                <a:ea typeface="宋体" panose="02010600030101010101" pitchFamily="2" charset="-122"/>
              </a:rPr>
              <a:t> will read 10 numbers into an array, pass it to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>
              <a:rPr lang="en-US" altLang="zh-CN" sz="2600">
                <a:ea typeface="宋体" panose="02010600030101010101" pitchFamily="2" charset="-122"/>
              </a:rPr>
              <a:t> function, and print the results: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numbers: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82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49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94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Smallest: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6D33-1DA7-55BD-0670-DAE27A52B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0607-BC5A-434C-F59A-F85193909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820963-1B1F-3847-A7EB-7DA29775FB06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1DDA4B0-4BCA-3A3D-DA83-03A3D02B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8001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maxmin.c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Finds the largest and smallest elements in an array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 10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max_min(int a[], int n, int *max, int *min);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b[N], i, big, small;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%d numbers: ",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N; i++)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&amp;b[i]);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B3568-467E-9424-5AA8-9912E0CDA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FC7-EECD-670F-F74B-E36729CDF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21AA3-26A2-AC4D-AEF3-0579F01BDFA5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DBC8327-C928-28C0-5A2B-98CFD47F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max_min(b, N, &amp;big, &amp;small);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printf("Largest: %d\n", big);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printf("Smallest: %d\n", small);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max_min(int a[], int n, int *max, int *min)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*max = *min = a[0];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1; i &lt; 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(a[i] &gt; *max)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*max = a[i];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if (a[i] &lt; *min)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*min = a[i];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72B5-E6EB-4A51-ACA9-5B8109A88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2BD1E-864E-57C1-96BD-737748D3B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1EADF1-2265-734E-98FD-9046D23DD4A6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E253C92-9ABC-2DCF-5E15-1547CA40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to Protect Arguments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0F08B72-A125-17C0-A568-8BA5DFCB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an argument is a pointer to a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we normally 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will be modified: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f(&amp;x);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possible, though,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merely needs to examine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not change it.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reason for the pointer might be efficiency: passing the value of a variable can waste time and space if the variable requires a large amount of storage.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0EA0-D958-5782-8D64-5ADBCAB1E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5369-62AA-970B-200F-A1CFE01B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7EA1B-DC01-964A-A835-B3249F81B201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01CFABB-0356-27E9-7656-A3C358E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to Protect Arguments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5A4B639-8E93-3E0A-520C-D352B80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to document that a function won’t change an object whose address is passed to the function.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goes in the parameter’s declaration, just before the specification of its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f(const int *p)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*p = 0;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Attempting to modify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an error that the compiler will detect.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7390A-39C9-E8E3-0D3C-CE91036AB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AF9CE-FF31-BC07-32D2-880171C55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311D4D-2815-6345-B3AC-4D59AE80EBEF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217016B-28AC-9529-E432-26CE35B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Return Values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3DD929F-A3E3-F853-192B-F3A51BC2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Functions are allowed to return pointers: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*max(int *a, int *b)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(*a &gt; *b)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a;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b;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call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2600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*p, i, 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max(&amp;i, &amp;j);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After the call,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points to either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or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035A-0266-EEEC-6301-09D666A7AD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C9DF-B320-0424-1F62-9D442F396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93AB33-8892-6F40-95E5-F97A613CF84A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9BB0ADEE-02C0-CA50-39AE-995E3070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Return Values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057AE51-042F-2B1D-0B44-8D2F8EBA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Although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2600">
                <a:ea typeface="宋体" panose="02010600030101010101" pitchFamily="2" charset="-122"/>
              </a:rPr>
              <a:t> returns one of the pointers passed to it as an argument, that’s not the only possibility.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function could also return a pointer to an external variable or to a static local variable.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Never return a pointer to an </a:t>
            </a:r>
            <a:r>
              <a:rPr lang="en-US" altLang="zh-CN" sz="2600" i="1">
                <a:ea typeface="宋体" panose="02010600030101010101" pitchFamily="2" charset="-122"/>
              </a:rPr>
              <a:t>automatic</a:t>
            </a:r>
            <a:r>
              <a:rPr lang="en-US" altLang="zh-CN" sz="2600">
                <a:ea typeface="宋体" panose="02010600030101010101" pitchFamily="2" charset="-122"/>
              </a:rPr>
              <a:t> local variable: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*f(void)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&amp;i;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The variable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won’t exist after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600">
                <a:ea typeface="宋体" panose="02010600030101010101" pitchFamily="2" charset="-122"/>
              </a:rPr>
              <a:t> returns.</a:t>
            </a:r>
          </a:p>
          <a:p>
            <a:pPr>
              <a:buFontTx/>
              <a:buNone/>
            </a:pPr>
            <a:endParaRPr lang="en-US" altLang="zh-CN" sz="26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2286-02EA-F329-E14A-F3EF58A35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EF772-3D17-14B1-E25A-1A5B1E876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778B07-9477-5245-87CC-F86BC372CD5E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1291B8D3-F8AB-3116-17CB-12E63E81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as Return Values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092254C-85E5-860A-992C-C7E5E9AC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can point to array elements.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an array,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&amp;a[i]</a:t>
            </a:r>
            <a:r>
              <a:rPr lang="en-US" altLang="zh-CN">
                <a:ea typeface="宋体" panose="02010600030101010101" pitchFamily="2" charset="-122"/>
              </a:rPr>
              <a:t> is a pointer to element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sometimes useful for a function to return a pointer to one of the elements in an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that returns a pointer to the middle element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assuming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has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*find_middle(int a[], int n)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&amp;a[n/2];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E59C3-392B-FA1D-4414-99FE3288FE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6CE4F-CE5B-9021-C402-DFA18E19A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04F49D-60AC-ED44-91FF-F0370E93743F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806591-4B4F-7673-041C-FED7BB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Variables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DC9A23D-8ECE-49D1-F314-C51D7AC5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variable in a program occupies one or more bytes of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address of the first byte is said to be the address of the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following figure, the address of the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2000: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64-C950-EC6D-4396-76D590F0EF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1591B-4054-A918-31C4-C7388D673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5F8D59-D1DF-7D45-865B-A6BC2AFE606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753DD52-E79F-3FC5-EAF1-1299CD0C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038600"/>
            <a:ext cx="2765425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8FF7AD-F1DC-81F3-8000-342471C1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Variables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AE6D8BA-E8DD-E85C-4F8B-BAD8576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Addresses can be stored in special </a:t>
            </a:r>
            <a:r>
              <a:rPr lang="en-US" altLang="zh-CN" b="1" i="1">
                <a:ea typeface="宋体" panose="02010600030101010101" pitchFamily="2" charset="-122"/>
              </a:rPr>
              <a:t>pointer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When we store the address of a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in the pointer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, we say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“points to”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graphical representation: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A4FC8-D9DC-F35A-0C5F-5D45E3195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6CE00-A95A-68FE-79B4-24100DD6A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F7C444-3D89-F64D-BA53-71FAB258CFEE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C8A65FF4-88AE-9676-5FDC-A2893A96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4051300"/>
            <a:ext cx="280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25C34A8-F9CF-3FA7-7D8C-9E52E1CF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Pointer Variables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922C663-3BC7-3AB5-C8EF-A41FBF0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pointer variable is declared, its name must be preceded by an asterisk: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a pointer variable capable of pointing to </a:t>
            </a:r>
            <a:r>
              <a:rPr lang="en-US" altLang="zh-CN" b="1" i="1">
                <a:ea typeface="宋体" panose="02010600030101010101" pitchFamily="2" charset="-122"/>
              </a:rPr>
              <a:t>objects</a:t>
            </a:r>
            <a:r>
              <a:rPr lang="en-US" altLang="zh-CN">
                <a:ea typeface="宋体" panose="02010600030101010101" pitchFamily="2" charset="-122"/>
              </a:rPr>
              <a:t>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We use the term </a:t>
            </a:r>
            <a:r>
              <a:rPr lang="en-US" altLang="zh-CN" i="1">
                <a:ea typeface="宋体" panose="02010600030101010101" pitchFamily="2" charset="-122"/>
              </a:rPr>
              <a:t>object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 i="1">
                <a:ea typeface="宋体" panose="02010600030101010101" pitchFamily="2" charset="-122"/>
              </a:rPr>
              <a:t>variable</a:t>
            </a:r>
            <a:r>
              <a:rPr lang="en-US" altLang="zh-CN">
                <a:ea typeface="宋体" panose="02010600030101010101" pitchFamily="2" charset="-122"/>
              </a:rPr>
              <a:t> 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might point to an area of memory that doesn’t belong to a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219B-5985-9E95-1AD2-CC5ACAA45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303B4-DAE7-E65E-600B-2D9E036E2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E6FD1A-8026-A24E-9680-6C8B3D1AB7F5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124A20C-1120-BFD8-CAAD-E952ADC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Pointer 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52595FC-F3FE-C1E3-C0A2-DACEB2E9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Pointer variables can appear in declarations along with other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j, a[10], b[20], *p, *q;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 requires that every pointer variable point only to objects of a particular type (the </a:t>
            </a:r>
            <a:r>
              <a:rPr lang="en-US" altLang="zh-CN" sz="2600" b="1" i="1">
                <a:ea typeface="宋体" panose="02010600030101010101" pitchFamily="2" charset="-122"/>
              </a:rPr>
              <a:t>referenced type</a:t>
            </a:r>
            <a:r>
              <a:rPr lang="en-US" altLang="zh-CN" sz="2600">
                <a:ea typeface="宋体" panose="02010600030101010101" pitchFamily="2" charset="-122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     /* points only to integers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*q;  /* points only to doubles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*r;    /* points only to characters */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There are no restrictions on what the referenced type may be.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2FDF2-0EDA-1F93-9D0C-36B5F53AA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D6ED2-3A6F-F0EA-90C2-ADFDCD9A3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E5482C-7007-8E44-9648-33C229663C7D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F930280-F02D-44DB-4773-52059381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Address and Indirection Operators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202BA4F-2DC2-AF57-1D5C-6C2DFEC6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provides a pair of operators designed specifically for use with pointers.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find the address of a variable, we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(address) operator.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gain access to the object that a pointer points to, we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indirection</a:t>
            </a:r>
            <a:r>
              <a:rPr lang="en-US" altLang="zh-CN">
                <a:ea typeface="宋体" panose="02010600030101010101" pitchFamily="2" charset="-122"/>
              </a:rPr>
              <a:t>) operator.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D7529-4BE5-1018-927B-D3F379C55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19CE7-5817-1AA3-3A5A-FDB6E7ADE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AE921-5485-F54C-B7BD-9285CBF7049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4FEA3C-E4CD-260E-7995-7634D34C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Address Operator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4DFA9E1-55AC-E3C1-7706-B5D6BBC8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pointer variable sets aside space for a pointer but doesn’t make it point to an object: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*p;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points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nowhere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particular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crucial to initialize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before we use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8A73-D421-EF02-7CA6-6729E6C0D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1B2C-8585-BAD0-328C-D0C4A6F71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90DD8E-EC4F-4643-A43E-E3801485DCD0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2390</TotalTime>
  <Words>2901</Words>
  <Application>Microsoft Macintosh PowerPoint</Application>
  <PresentationFormat>全屏显示(4:3)</PresentationFormat>
  <Paragraphs>375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Times New Roman</vt:lpstr>
      <vt:lpstr>Arial</vt:lpstr>
      <vt:lpstr>Courier New</vt:lpstr>
      <vt:lpstr>tm2</vt:lpstr>
      <vt:lpstr>Chapter 11</vt:lpstr>
      <vt:lpstr>Pointer Variables</vt:lpstr>
      <vt:lpstr>Pointer Variables</vt:lpstr>
      <vt:lpstr>Pointer Variables</vt:lpstr>
      <vt:lpstr>Pointer Variables</vt:lpstr>
      <vt:lpstr>Declaring Pointer Variables</vt:lpstr>
      <vt:lpstr>Declaring Pointer Variables</vt:lpstr>
      <vt:lpstr>The Address and Indirection Operators</vt:lpstr>
      <vt:lpstr>The Address Operator</vt:lpstr>
      <vt:lpstr>The Address Operator</vt:lpstr>
      <vt:lpstr>The Address Operator</vt:lpstr>
      <vt:lpstr>The Indirection Operator</vt:lpstr>
      <vt:lpstr>The Indirection Operator</vt:lpstr>
      <vt:lpstr>The Indirection Operator</vt:lpstr>
      <vt:lpstr>The Indirection Operator</vt:lpstr>
      <vt:lpstr>Pointer Assignment</vt:lpstr>
      <vt:lpstr>Pointer Assignment</vt:lpstr>
      <vt:lpstr>Pointer Assignment</vt:lpstr>
      <vt:lpstr>Pointer Assignment</vt:lpstr>
      <vt:lpstr>Pointer Assignment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Program: Finding the Largest and Smallest Elements in an Array</vt:lpstr>
      <vt:lpstr>Program: Finding the Largest and Smallest Elements in an Array</vt:lpstr>
      <vt:lpstr>PowerPoint 演示文稿</vt:lpstr>
      <vt:lpstr>PowerPoint 演示文稿</vt:lpstr>
      <vt:lpstr>Using const to Protect Arguments</vt:lpstr>
      <vt:lpstr>Using const to Protect Arguments</vt:lpstr>
      <vt:lpstr>Pointers as Return Values</vt:lpstr>
      <vt:lpstr>Pointers as Return Values</vt:lpstr>
      <vt:lpstr>Pointers as Return Values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692</cp:revision>
  <cp:lastPrinted>1999-11-08T20:52:53Z</cp:lastPrinted>
  <dcterms:created xsi:type="dcterms:W3CDTF">1999-08-24T18:39:05Z</dcterms:created>
  <dcterms:modified xsi:type="dcterms:W3CDTF">2022-09-26T10:50:14Z</dcterms:modified>
</cp:coreProperties>
</file>