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5"/>
  </p:notesMasterIdLst>
  <p:sldIdLst>
    <p:sldId id="282" r:id="rId2"/>
    <p:sldId id="348" r:id="rId3"/>
    <p:sldId id="349" r:id="rId4"/>
    <p:sldId id="350" r:id="rId5"/>
    <p:sldId id="351" r:id="rId6"/>
    <p:sldId id="408" r:id="rId7"/>
    <p:sldId id="352" r:id="rId8"/>
    <p:sldId id="353" r:id="rId9"/>
    <p:sldId id="409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411" r:id="rId20"/>
    <p:sldId id="363" r:id="rId21"/>
    <p:sldId id="410" r:id="rId22"/>
    <p:sldId id="364" r:id="rId23"/>
    <p:sldId id="407" r:id="rId24"/>
    <p:sldId id="365" r:id="rId25"/>
    <p:sldId id="366" r:id="rId26"/>
    <p:sldId id="367" r:id="rId27"/>
    <p:sldId id="369" r:id="rId28"/>
    <p:sldId id="414" r:id="rId29"/>
    <p:sldId id="415" r:id="rId30"/>
    <p:sldId id="370" r:id="rId31"/>
    <p:sldId id="416" r:id="rId32"/>
    <p:sldId id="371" r:id="rId33"/>
    <p:sldId id="417" r:id="rId34"/>
    <p:sldId id="372" r:id="rId35"/>
    <p:sldId id="373" r:id="rId36"/>
    <p:sldId id="374" r:id="rId37"/>
    <p:sldId id="375" r:id="rId38"/>
    <p:sldId id="376" r:id="rId39"/>
    <p:sldId id="418" r:id="rId40"/>
    <p:sldId id="378" r:id="rId41"/>
    <p:sldId id="419" r:id="rId42"/>
    <p:sldId id="379" r:id="rId43"/>
    <p:sldId id="420" r:id="rId44"/>
    <p:sldId id="380" r:id="rId45"/>
    <p:sldId id="381" r:id="rId46"/>
    <p:sldId id="382" r:id="rId47"/>
    <p:sldId id="383" r:id="rId48"/>
    <p:sldId id="384" r:id="rId49"/>
    <p:sldId id="385" r:id="rId50"/>
    <p:sldId id="413" r:id="rId51"/>
    <p:sldId id="386" r:id="rId52"/>
    <p:sldId id="412" r:id="rId53"/>
    <p:sldId id="387" r:id="rId54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679970B-6F6F-449A-F781-4A6DE1AC9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82C4514-249E-6E38-9E22-18245E97E0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64F02E68-56CA-2BFE-37EE-F42C385C60E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22A73A19-DD66-1B9B-B08B-1832E977CE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41B8799-D879-BDF1-2177-712233229A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10F21C6-ED7F-89ED-1936-27ECDE245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42AE211-8FF8-2142-8B29-8660CF0BBC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B7CA7-53E0-C4F0-8695-CEF254125C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EB29F-8D6A-6416-42D5-7FE167CB3F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A2A121-7969-634F-8866-39D711FB7CB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2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81D10-FAAC-244C-FD19-EC55073DDD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155E7-1085-7B99-8F30-D60791639B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157427-53D6-A445-84FB-F5D71F2B5F6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F0E06-E148-1405-ECDB-42C2CBE686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35DA0-A634-D962-82E8-260FB2334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11B136-171E-A74D-9200-E067CE0D373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AAD97-4D67-8055-0959-D08CD2B54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C5949-5FF9-F7B1-9108-11A373A70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21BCB4-A5AE-3A4A-8EB7-F279061C8A6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9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9C4F-FA31-A6CF-E7B0-9ABFEA32FA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5B9A8-016F-DA4A-5470-C6CD3F9C12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62297-B9E2-FE4A-BF34-8CF28B674F5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9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51EB-21AB-9CC1-FCA7-D61269C6C2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6FED-0698-001D-56B6-AC8D24A6DD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364BBC-9CC7-7743-9D6A-34AFC27A7BC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A146DF-6727-5A1C-584C-DAC867947F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8A4327-D634-540D-2D3F-631916798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519C9-70DF-5549-B42B-397BAB7AA4A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E60EC-C063-E42B-C6C4-77AFACB9E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05154-D53E-9D3A-8BFD-6AF4B50730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2E308A-D2F7-1F45-999A-ECB7E6E66A0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3ABA0D-AE22-8780-DB58-AEF55FCFF2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A9B91-1FC3-8B36-264D-56AE05BBDA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9F7C39-CDFD-9947-8459-113D35255F0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6A08-8BD5-40CB-9ECD-DD290692B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98B2-F76A-0A04-91FE-444F3D782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A4E08F-3BC2-4649-A59A-9D129505A33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6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E818-8658-5F20-EAA8-B6F26998B3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3387-6A5E-9226-F951-5DD61513D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95C128-7B9D-9F4C-8307-798E6EA4542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CD052F-17F0-EBA6-F1EB-9330E6046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90E67B-DE92-5DD9-5C14-B8437EAED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B8E5E4F-3F7B-93A4-E97A-F345EC31371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8EDD0B31-689F-2613-F25F-E31046C10A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69E2545-5E1E-9D45-89EA-7F95E3D63794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6D2A301-71D4-C946-E53F-5941E34B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12: Pointers and Arrays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4BDC227C-1EF5-7D10-1D4B-5AB41C6D2E8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287BD-13C4-C606-6271-FE33DF301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AF5E0-AEEF-9BC2-977A-C35BD7663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821F01-1496-7345-84D8-71A7C9E707FE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6E2F4F77-819C-DF41-4B0E-C52C1A2C5D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12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32AA21E5-C2AD-6007-F70F-0ED075FC45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Pointers and Arrays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AA432F6-F946-A1EC-9880-278F2541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Subtracting One Pointer from Another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50837C4-2007-2747-B641-03933F88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that cause undefined behavior: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Performing arithmetic on a pointer that doesn’t point to an array element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Subtracting pointers unless both point to elements of the same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B22D9-4ECE-0BC5-2E83-4DF1CC185C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E599F-4B14-C27F-5FBF-36C35076B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7687D5-9D5A-B340-A396-A5A983E2A6A4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F2F0888-26F0-A78D-29D6-AB1BB737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Comparing Pointers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6F1A191-20C1-7FCA-097F-A69930EB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Pointers can be compared using the relational operators (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2600">
                <a:ea typeface="宋体" panose="02010600030101010101" pitchFamily="2" charset="-122"/>
              </a:rPr>
              <a:t>) and the equality operators (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2600">
                <a:ea typeface="宋体" panose="02010600030101010101" pitchFamily="2" charset="-122"/>
              </a:rPr>
              <a:t>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2600">
                <a:ea typeface="宋体" panose="02010600030101010101" pitchFamily="2" charset="-122"/>
              </a:rPr>
              <a:t>).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Using relational operators is meaningful only for pointers to elements of the same array.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outcome of the comparison depends on the relative positions of the two elements in the array.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After the assignments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&amp;a[5];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 = &amp;a[1];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the value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sz="2600">
                <a:ea typeface="宋体" panose="02010600030101010101" pitchFamily="2" charset="-122"/>
              </a:rPr>
              <a:t> is 0 and the value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sz="2600">
                <a:ea typeface="宋体" panose="02010600030101010101" pitchFamily="2" charset="-122"/>
              </a:rPr>
              <a:t> is 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331DB-A3FC-5502-6A18-95E0EBAE13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9EA1A-BC1D-2671-AA5F-4161FEEEF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CE1D15-9BB3-024E-9A18-7ED4A8831655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302533A-04BA-B70A-2883-C9CEF80C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to Compound Literals (C99)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44B78A4-C1AA-CB5E-E5F8-092D51CD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It’s legal for a pointer to point to an element within an array created by a compound literal: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*p = (int []){3, 0, 3, 4, 1};</a:t>
            </a:r>
          </a:p>
          <a:p>
            <a:r>
              <a:rPr lang="en-US" altLang="zh-CN">
                <a:ea typeface="宋体" panose="02010600030101010101" pitchFamily="2" charset="-122"/>
              </a:rPr>
              <a:t>Using a compound literal saves us the trouble of first declaring an array variable and then making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 to the first element of that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a[] = {3, 0, 3, 4, 1};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*p = &amp;a[0];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6186C-2560-D0C4-B1BE-FF6E49B4B4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751AE-5745-81D3-4222-B0F7FD961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213FDE-6D45-D14A-8C66-1BD6318C7308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A5C216E-78CA-7587-C70A-12EB9936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Pointers for Array Processing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AB76F0F-0235-C55A-F823-3AB743F2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arithmetic allows us to visit the elements of an array by repeatedly incrementing a pointer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A loop that sums the elements of an array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N 10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a[N], sum,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sum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(p = &amp;a[0]; p &lt; &amp;a[N];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sum += *p;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58CCE-F7B0-A361-D65E-B90F141BC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3E161-0C55-4702-381E-52F1DAD1C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96952C-69C2-2E4B-AF83-474154DD121E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080CDD4-2640-7EB0-A5BA-34ADA08C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Pointers for Array Processing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0D7D3F2-35D3-6416-0B92-E06C5E111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At the end of the first iteration:</a:t>
            </a:r>
          </a:p>
          <a:p>
            <a:pPr>
              <a:buFontTx/>
              <a:buNone/>
            </a:pPr>
            <a:endParaRPr lang="en-US" altLang="zh-CN" sz="22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2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 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At the end of the second iteration:</a:t>
            </a:r>
          </a:p>
          <a:p>
            <a:pPr>
              <a:buFontTx/>
              <a:buNone/>
            </a:pPr>
            <a:endParaRPr lang="en-US" altLang="zh-CN" sz="22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2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 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At the end of the third iteration: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41AE-6C78-62CA-B327-975BF5A90F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D13E6-D898-A7BE-A515-470FB66AE2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335596-9707-D749-B964-F5DBC579C1CB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C4447EE2-A736-D18B-1BAB-04EC13ED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57350"/>
            <a:ext cx="3032125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B393110-27F9-F4AE-4004-193565FE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Pointers for Array Processing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5DA31E3-3456-0F18-D20A-98535954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condition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&lt;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&amp;a[N]</a:t>
            </a:r>
            <a:r>
              <a:rPr lang="en-US" altLang="zh-CN">
                <a:ea typeface="宋体" panose="02010600030101010101" pitchFamily="2" charset="-122"/>
              </a:rPr>
              <a:t>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deserves special mention.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legal to apply the address operator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a[N]</a:t>
            </a:r>
            <a:r>
              <a:rPr lang="en-US" altLang="zh-CN">
                <a:ea typeface="宋体" panose="02010600030101010101" pitchFamily="2" charset="-122"/>
              </a:rPr>
              <a:t>, even though this element doesn’t exist.</a:t>
            </a:r>
          </a:p>
          <a:p>
            <a:r>
              <a:rPr lang="en-US" altLang="zh-CN">
                <a:ea typeface="宋体" panose="02010600030101010101" pitchFamily="2" charset="-122"/>
              </a:rPr>
              <a:t>Pointer arithmetic may save execution time.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some C compilers produce better code for loops that rely on subscripting.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96427-F9FE-01B1-5735-6CFC04B7FA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08435-A3D3-87C1-9D06-8BD983170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3BAD20-94B7-7245-81BA-B8FCE8DE78DA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AA7256C-CC01-B4BA-7DC0-D198EA0C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Combining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 Operators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1CAB2E04-91B5-E025-6D7E-FDA99DE82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programmers often combine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(indirection)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 operators.</a:t>
            </a:r>
          </a:p>
          <a:p>
            <a:r>
              <a:rPr lang="en-US" altLang="zh-CN">
                <a:ea typeface="宋体" panose="02010600030101010101" pitchFamily="2" charset="-122"/>
              </a:rPr>
              <a:t>A statement that modifies an array element and then advances to the next element: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a[i++] = j;</a:t>
            </a:r>
          </a:p>
          <a:p>
            <a:r>
              <a:rPr lang="en-US" altLang="zh-CN">
                <a:ea typeface="宋体" panose="02010600030101010101" pitchFamily="2" charset="-122"/>
              </a:rPr>
              <a:t>The corresponding pointer version: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*p++ = j;</a:t>
            </a:r>
          </a:p>
          <a:p>
            <a:r>
              <a:rPr lang="en-US" altLang="zh-CN">
                <a:ea typeface="宋体" panose="02010600030101010101" pitchFamily="2" charset="-122"/>
              </a:rPr>
              <a:t>Because the postfix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 takes precedence over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, the compiler sees this as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*(p++) = j;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38661-9C9E-EE85-C91B-43458F7F84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234AE-FF0F-E727-957F-F2AFAEAAE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948535-11D8-B543-9721-A975E0DA90FF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0EADEAE-62CD-13F4-8A0F-7D905427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Combining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 Operators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B9F1BE3-AB5D-A9EA-5BFB-21DC4FE6C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CN">
                <a:ea typeface="宋体" panose="02010600030101010101" pitchFamily="2" charset="-122"/>
              </a:rPr>
              <a:t>Possible combinations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spcBef>
                <a:spcPts val="600"/>
              </a:spcBef>
              <a:buFontTx/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 i="1">
                <a:ea typeface="宋体" panose="02010600030101010101" pitchFamily="2" charset="-122"/>
              </a:rPr>
              <a:t>Expression</a:t>
            </a:r>
            <a:r>
              <a:rPr lang="en-US" altLang="zh-CN" sz="2200">
                <a:ea typeface="宋体" panose="02010600030101010101" pitchFamily="2" charset="-122"/>
              </a:rPr>
              <a:t>		</a:t>
            </a:r>
            <a:r>
              <a:rPr lang="en-US" altLang="zh-CN" sz="2200" i="1">
                <a:ea typeface="宋体" panose="02010600030101010101" pitchFamily="2" charset="-122"/>
              </a:rPr>
              <a:t>Meaning</a:t>
            </a:r>
          </a:p>
          <a:p>
            <a:pPr>
              <a:spcBef>
                <a:spcPts val="600"/>
              </a:spcBef>
              <a:buFontTx/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*p++</a:t>
            </a:r>
            <a:r>
              <a:rPr lang="en-US" altLang="zh-CN" sz="2200">
                <a:ea typeface="宋体" panose="02010600030101010101" pitchFamily="2" charset="-122"/>
              </a:rPr>
              <a:t> or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*(p++)</a:t>
            </a:r>
            <a:r>
              <a:rPr lang="en-US" altLang="zh-CN" sz="2200">
                <a:ea typeface="宋体" panose="02010600030101010101" pitchFamily="2" charset="-122"/>
              </a:rPr>
              <a:t>	Value of expression is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 sz="2200">
                <a:ea typeface="宋体" panose="02010600030101010101" pitchFamily="2" charset="-122"/>
              </a:rPr>
              <a:t> before increment;</a:t>
            </a:r>
          </a:p>
          <a:p>
            <a:pPr>
              <a:spcBef>
                <a:spcPct val="0"/>
              </a:spcBef>
              <a:buFontTx/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	increment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200">
                <a:ea typeface="宋体" panose="02010600030101010101" pitchFamily="2" charset="-122"/>
              </a:rPr>
              <a:t> later</a:t>
            </a:r>
          </a:p>
          <a:p>
            <a:pPr>
              <a:spcBef>
                <a:spcPts val="600"/>
              </a:spcBef>
              <a:buFontTx/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(*p)++</a:t>
            </a:r>
            <a:r>
              <a:rPr lang="en-US" altLang="zh-CN" sz="2200">
                <a:ea typeface="宋体" panose="02010600030101010101" pitchFamily="2" charset="-122"/>
              </a:rPr>
              <a:t>		Value of expression is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 sz="2200">
                <a:ea typeface="宋体" panose="02010600030101010101" pitchFamily="2" charset="-122"/>
              </a:rPr>
              <a:t> before increment;</a:t>
            </a:r>
          </a:p>
          <a:p>
            <a:pPr>
              <a:spcBef>
                <a:spcPct val="0"/>
              </a:spcBef>
              <a:buFontTx/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	increment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 sz="2200">
                <a:ea typeface="宋体" panose="02010600030101010101" pitchFamily="2" charset="-122"/>
              </a:rPr>
              <a:t> later</a:t>
            </a:r>
          </a:p>
          <a:p>
            <a:pPr>
              <a:spcBef>
                <a:spcPts val="600"/>
              </a:spcBef>
              <a:buFontTx/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*++p</a:t>
            </a:r>
            <a:r>
              <a:rPr lang="en-US" altLang="zh-CN" sz="2200">
                <a:ea typeface="宋体" panose="02010600030101010101" pitchFamily="2" charset="-122"/>
              </a:rPr>
              <a:t> or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*(++p)</a:t>
            </a:r>
            <a:r>
              <a:rPr lang="en-US" altLang="zh-CN" sz="2200">
                <a:ea typeface="宋体" panose="02010600030101010101" pitchFamily="2" charset="-122"/>
              </a:rPr>
              <a:t>	Increment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200">
                <a:ea typeface="宋体" panose="02010600030101010101" pitchFamily="2" charset="-122"/>
              </a:rPr>
              <a:t> first;</a:t>
            </a:r>
          </a:p>
          <a:p>
            <a:pPr>
              <a:spcBef>
                <a:spcPct val="0"/>
              </a:spcBef>
              <a:buFontTx/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	value of expression is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 sz="2200">
                <a:ea typeface="宋体" panose="02010600030101010101" pitchFamily="2" charset="-122"/>
              </a:rPr>
              <a:t> after increment</a:t>
            </a:r>
          </a:p>
          <a:p>
            <a:pPr>
              <a:spcBef>
                <a:spcPts val="600"/>
              </a:spcBef>
              <a:buFontTx/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++*p</a:t>
            </a:r>
            <a:r>
              <a:rPr lang="en-US" altLang="zh-CN" sz="2200">
                <a:ea typeface="宋体" panose="02010600030101010101" pitchFamily="2" charset="-122"/>
              </a:rPr>
              <a:t> or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++(*p)</a:t>
            </a:r>
            <a:r>
              <a:rPr lang="en-US" altLang="zh-CN" sz="2200">
                <a:ea typeface="宋体" panose="02010600030101010101" pitchFamily="2" charset="-122"/>
              </a:rPr>
              <a:t>	Increment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 sz="2200">
                <a:ea typeface="宋体" panose="02010600030101010101" pitchFamily="2" charset="-122"/>
              </a:rPr>
              <a:t> first;</a:t>
            </a:r>
          </a:p>
          <a:p>
            <a:pPr>
              <a:spcBef>
                <a:spcPct val="0"/>
              </a:spcBef>
              <a:buFontTx/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CN" sz="2200">
                <a:ea typeface="宋体" panose="02010600030101010101" pitchFamily="2" charset="-122"/>
              </a:rPr>
              <a:t>			value of expression is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 sz="2200">
                <a:ea typeface="宋体" panose="02010600030101010101" pitchFamily="2" charset="-122"/>
              </a:rPr>
              <a:t> after increment</a:t>
            </a:r>
          </a:p>
          <a:p>
            <a:pPr>
              <a:buFontTx/>
              <a:buNone/>
              <a:tabLst>
                <a:tab pos="1371600" algn="ctr"/>
                <a:tab pos="2559050" algn="l"/>
                <a:tab pos="5029200" algn="ctr"/>
              </a:tabLst>
            </a:pP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2A4A1-1C11-3E00-709D-8F7BB8103F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49E39-3282-19B7-5072-34E47FDCD8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E140A4-F43F-014B-929A-D144416EBC95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1810B2B-5AA7-5C0D-BA81-86BD2EEB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Combining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 Operators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415C0E9D-F6C6-E5AC-10A8-BCBC3740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most common combination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*p++</a:t>
            </a:r>
            <a:r>
              <a:rPr lang="en-US" altLang="zh-CN">
                <a:ea typeface="宋体" panose="02010600030101010101" pitchFamily="2" charset="-122"/>
              </a:rPr>
              <a:t>, which is handy in loops.</a:t>
            </a:r>
          </a:p>
          <a:p>
            <a:r>
              <a:rPr lang="en-US" altLang="zh-CN">
                <a:ea typeface="宋体" panose="02010600030101010101" pitchFamily="2" charset="-122"/>
              </a:rPr>
              <a:t>Instead of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(p = &amp;a[0]; p &lt; &amp;a[N];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sum += *p;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to sum the elements of the array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, we could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&amp;a[0];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(p &lt; &amp;a[N])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sum += *p++;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B2C58-1869-1F1D-F3E6-A78E0D536D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6E94D-10AB-C5ED-A14E-68ECDE3F31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AB4D81-23D1-0043-A6A6-57BAC0235E1A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D20933A-0D58-C0FD-C301-2C7A2DA8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Combining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 Operators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BAEC1FA-1ECF-2512-C9AC-9AC65E694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  <a:r>
              <a:rPr lang="en-US" altLang="zh-CN">
                <a:ea typeface="宋体" panose="02010600030101010101" pitchFamily="2" charset="-122"/>
              </a:rPr>
              <a:t> operators mix in the same way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For an application that combines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  <a:r>
              <a:rPr lang="en-US" altLang="zh-CN">
                <a:ea typeface="宋体" panose="02010600030101010101" pitchFamily="2" charset="-122"/>
              </a:rPr>
              <a:t>, let’s return to the stack example of Chapter 10.</a:t>
            </a:r>
          </a:p>
          <a:p>
            <a:r>
              <a:rPr lang="en-US" altLang="zh-CN">
                <a:ea typeface="宋体" panose="02010600030101010101" pitchFamily="2" charset="-122"/>
              </a:rPr>
              <a:t>The original version of the stack relied on an integer variable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 to keep track of the “top-of-stack” position in the contents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Let’s replace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 by a pointer variable that points initially to element 0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en-US" altLang="zh-CN">
                <a:ea typeface="宋体" panose="02010600030101010101" pitchFamily="2" charset="-122"/>
              </a:rPr>
              <a:t>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*top_ptr = &amp;contents[0];</a:t>
            </a:r>
            <a:r>
              <a:rPr lang="en-US" altLang="zh-CN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5FF01-363A-256D-398C-D6CCB48E7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FDB2C-2159-3137-FDB0-43D2C659C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AD2A51-0400-F049-A6D9-752E34EAE206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39A52A1-A2EF-A88A-045F-B62BF7DD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F3309E8-3AEC-4E26-DAB5-D8250380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allows us to perform arithmetic—addition and subtraction—on pointers to array elements.</a:t>
            </a:r>
          </a:p>
          <a:p>
            <a:r>
              <a:rPr lang="en-US" altLang="zh-CN">
                <a:ea typeface="宋体" panose="02010600030101010101" pitchFamily="2" charset="-122"/>
              </a:rPr>
              <a:t>This leads to an alternative way of processing arrays in which pointers take the place of array subscripts.</a:t>
            </a:r>
          </a:p>
          <a:p>
            <a:r>
              <a:rPr lang="en-US" altLang="zh-CN">
                <a:ea typeface="宋体" panose="02010600030101010101" pitchFamily="2" charset="-122"/>
              </a:rPr>
              <a:t>The relationship between pointers and arrays in C is a close one.</a:t>
            </a:r>
          </a:p>
          <a:p>
            <a:r>
              <a:rPr lang="en-US" altLang="zh-CN">
                <a:ea typeface="宋体" panose="02010600030101010101" pitchFamily="2" charset="-122"/>
              </a:rPr>
              <a:t>Understanding this relationship is critical for mastering C.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D3E32-F86F-1DFE-68E1-A86788CB7C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235D4-63D1-010A-A1ED-1BE4E2A4F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3AC728-67BA-264E-899E-3E25B12E7516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D4A0F5B-B6C7-6350-B922-BAC5B8D7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Combining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 Operators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9C728CF7-9276-564B-61C4-B93895D1F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 new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push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 sz="2400">
                <a:ea typeface="宋体" panose="02010600030101010101" pitchFamily="2" charset="-122"/>
              </a:rPr>
              <a:t> functions: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push(int i)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(is_full())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stack_overflow();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*top_ptr++ = i;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pop(void)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(is_empty())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stack_underflow();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*--top_ptr;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194D3-AD41-5C70-2494-8E43E2985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37DC3-EDEC-BC62-27BB-B97A85FA8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BBC22C-6C88-4C48-9DB6-532696C5D089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9718A73-D48A-5A31-6C8B-8089B8C3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an Array Name as a Pointer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0F421CA-7786-53EF-6278-7F87BFBC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arithmetic is one way in which arrays and pointers are related.</a:t>
            </a:r>
          </a:p>
          <a:p>
            <a:r>
              <a:rPr lang="en-US" altLang="zh-CN">
                <a:ea typeface="宋体" panose="02010600030101010101" pitchFamily="2" charset="-122"/>
              </a:rPr>
              <a:t>Another key relationship: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i="1">
                <a:ea typeface="宋体" panose="02010600030101010101" pitchFamily="2" charset="-122"/>
              </a:rPr>
              <a:t>The name of an array can be used as a pointer to the first element in the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This relationship simplifies pointer arithmetic and makes both arrays and pointers more versatile.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138D4-02CB-5783-80C2-36A939E0D0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447ED-E8CF-8BAF-2305-E4DCD9090B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4BA6E7-F54E-6A46-ACA2-0B9CB10C60F4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3E299048-52F0-BE95-5ADE-8CD857BD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an Array Name as a Pointer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49A16DA-90D5-844E-EC38-C0BBF3B2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Suppose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is declared as follows: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a[10];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Examples of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as a pointer: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*a = 7;   /* stores 7 in a[0]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*(a+1) = 12;   /* stores 12 in a[1] */</a:t>
            </a:r>
          </a:p>
          <a:p>
            <a:r>
              <a:rPr lang="en-US" altLang="zh-CN">
                <a:ea typeface="宋体" panose="02010600030101010101" pitchFamily="2" charset="-122"/>
              </a:rPr>
              <a:t>In general,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the same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&amp;a[i]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Both represent a pointer to element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Also,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*(a+i)</a:t>
            </a:r>
            <a:r>
              <a:rPr lang="en-US" altLang="zh-CN">
                <a:ea typeface="宋体" panose="02010600030101010101" pitchFamily="2" charset="-122"/>
              </a:rPr>
              <a:t> is equivalent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Both represent element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itself.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45B3-0B0C-D278-FC07-7A6D09A4F8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8FB68-25F2-D69F-8AF5-990CB057C6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4FA1BF-FF45-7D42-B3BB-F2A92DA52CB7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D8C9665-91DF-738F-E567-D7F561E6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an Array Name as a Pointer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E1E20C17-084D-47E3-6A60-2D4FAD5C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fact that an array name can serve as a pointer makes it easier to write loops that step through an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Original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(p = &amp;a[0]; p &lt; &amp;a[N];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sum += *p;</a:t>
            </a:r>
          </a:p>
          <a:p>
            <a:r>
              <a:rPr lang="en-US" altLang="zh-CN">
                <a:ea typeface="宋体" panose="02010600030101010101" pitchFamily="2" charset="-122"/>
              </a:rPr>
              <a:t>Simplified version: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(p = a; p &lt; a + N;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sum += *p;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618FD-C122-8A9D-2B8A-62439EB85C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593E8-F5A7-B9E8-8019-176B66FA0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622477-4970-4A49-94E1-02882BCD8720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957B8CF-B317-A40C-E8D7-DC8AB187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an Array Name as a Pointer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05F4B1F5-30E7-FEF7-68E4-5F03FA24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an array name can be used as a pointer, it’s not possible to assign it a new value.</a:t>
            </a:r>
          </a:p>
          <a:p>
            <a:r>
              <a:rPr lang="en-US" altLang="zh-CN">
                <a:ea typeface="宋体" panose="02010600030101010101" pitchFamily="2" charset="-122"/>
              </a:rPr>
              <a:t>Attempting to make it point elsewhere is an error: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(*a !=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a++;           /*** WRONG ***/</a:t>
            </a:r>
          </a:p>
          <a:p>
            <a:r>
              <a:rPr lang="en-US" altLang="zh-CN">
                <a:ea typeface="宋体" panose="02010600030101010101" pitchFamily="2" charset="-122"/>
              </a:rPr>
              <a:t>This is no great loss; we can always copy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into a pointer variable, then change the pointer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a;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(*p !=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p++;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D5DFD-811C-70AB-E44A-63933474E7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269DE-E190-96BD-B72C-EEEAB790A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889A52-791C-D04B-B337-BC1BF76045E1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9D49596-9519-D2B6-40FD-8E5E9519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Reversing a Series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Numbers (Revisited)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30AE2EBD-A4EC-BEEA-360A-7CD4EE4D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reverse.c</a:t>
            </a:r>
            <a:r>
              <a:rPr lang="en-US" altLang="zh-CN">
                <a:ea typeface="宋体" panose="02010600030101010101" pitchFamily="2" charset="-122"/>
              </a:rPr>
              <a:t> program of Chapter 8 reads 10 numbers, then writes the numbers in reverse order.</a:t>
            </a:r>
          </a:p>
          <a:p>
            <a:r>
              <a:rPr lang="en-US" altLang="zh-CN">
                <a:ea typeface="宋体" panose="02010600030101010101" pitchFamily="2" charset="-122"/>
              </a:rPr>
              <a:t>The original program stores the numbers in an array, with subscripting used to access elements of the array.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reverse3.c</a:t>
            </a:r>
            <a:r>
              <a:rPr lang="en-US" altLang="zh-CN">
                <a:ea typeface="宋体" panose="02010600030101010101" pitchFamily="2" charset="-122"/>
              </a:rPr>
              <a:t> is a new version of the program in which subscripting has been replaced with pointer arithmetic.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09D53-7181-A524-5DF4-3574428CC3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7AAB7-6CB6-D274-869F-AFB8A9F4A8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6ACD12-4CA4-2342-9485-F1ACE984C13B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931679B2-9C58-7CC0-5496-22A1AFCC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reverse3.c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Reverses a series of numbers (pointer version) */</a:t>
            </a:r>
          </a:p>
          <a:p>
            <a:pPr>
              <a:lnSpc>
                <a:spcPct val="7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 10</a:t>
            </a:r>
          </a:p>
          <a:p>
            <a:pPr>
              <a:lnSpc>
                <a:spcPct val="7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a[N], *p;</a:t>
            </a:r>
          </a:p>
          <a:p>
            <a:pPr>
              <a:lnSpc>
                <a:spcPct val="7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%d numbers: ", N);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(p = a; p &lt; a + N; p++)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scanf("%d", p);</a:t>
            </a:r>
          </a:p>
          <a:p>
            <a:pPr>
              <a:lnSpc>
                <a:spcPct val="7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printf("In reverse order:");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(p = a + N - 1; p &gt;= a; p--)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 %d", *p);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printf("\n");</a:t>
            </a:r>
          </a:p>
          <a:p>
            <a:pPr>
              <a:lnSpc>
                <a:spcPct val="7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70000"/>
              </a:lnSpc>
              <a:spcBef>
                <a:spcPts val="1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1242F-BBDE-8601-D904-CB96A5A47E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C4DD6-A03A-942C-AAEC-5BF30AC309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0BF028-89B6-6C44-A656-8BCABF2160C4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3538493-8896-20EC-B248-6F22A2A9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Arguments (Revisited)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7A50B8C-1447-A56B-E4AC-AC2FAB07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>
                <a:ea typeface="宋体" panose="02010600030101010101" pitchFamily="2" charset="-122"/>
              </a:rPr>
              <a:t>When passed to a function, an array name is treated as a pointer.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find_largest(int a[], 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i, max;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max = a[0];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(i = 1; i &lt; n; i++)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if (a[i] &gt; max)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max = a[i];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max;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A call of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find_largest</a:t>
            </a:r>
            <a:r>
              <a:rPr lang="en-US" altLang="zh-CN" sz="2200">
                <a:ea typeface="宋体" panose="02010600030101010101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largest = find_largest(b, N);</a:t>
            </a:r>
          </a:p>
          <a:p>
            <a:pPr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This call causes a pointer to the first element of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>
                <a:ea typeface="宋体" panose="02010600030101010101" pitchFamily="2" charset="-122"/>
              </a:rPr>
              <a:t> to be assigned to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>
                <a:ea typeface="宋体" panose="02010600030101010101" pitchFamily="2" charset="-122"/>
              </a:rPr>
              <a:t>; the array itself isn’t copied.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2260C-21FB-748F-15EF-B4557DDE67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408A3-4A0A-7E89-1F50-709DB88C80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F48D93-2C5C-AE41-A15A-56B7C2B50F9A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209DB92-8CE7-9ADC-87D0-06284BB0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Arguments (Revisited)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AAA85FAB-7BC9-779A-F43D-E51086A6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fact that an array argument is treated as a pointer has some important consequences.</a:t>
            </a:r>
          </a:p>
          <a:p>
            <a:r>
              <a:rPr lang="en-US" altLang="zh-CN" i="1">
                <a:ea typeface="宋体" panose="02010600030101010101" pitchFamily="2" charset="-122"/>
              </a:rPr>
              <a:t>Consequence 1:</a:t>
            </a:r>
            <a:r>
              <a:rPr lang="en-US" altLang="zh-CN">
                <a:ea typeface="宋体" panose="02010600030101010101" pitchFamily="2" charset="-122"/>
              </a:rPr>
              <a:t> When an ordinary variable is passed to a function, its value is copied; any changes to the corresponding parameter don’t affect the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In contrast, an array used as an argument isn’t protected against change.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09D62-B73F-47EF-2A5F-9F87370501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A50E9-15D8-1CC0-473F-6F254F3D4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02D5D1-0751-294B-A37D-A02E1BFA884D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6AD5E972-FC4F-4E8A-93A7-4652E816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Arguments (Revisited)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15677628-957F-67C1-9144-93B125AF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example, the following function modifies an array by storing zero into each of its elements: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store_zeros(int a[], 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i;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(i = 0; i &lt; n; i++)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a[i]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0A217-F796-8673-0999-FBDEA0A28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7F0FC-BEDD-8521-8D09-81AEC933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68FEC9-25EE-6B4D-91E3-EE8FED1BBBC1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FF7BA06-D6BD-8B78-06BC-2EA784C4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Arithmetic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CFF0FC0-F66F-4199-AA0E-6E8D01A1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11 showed that pointers can point to array elements: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a[10],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&amp;a[0];</a:t>
            </a:r>
          </a:p>
          <a:p>
            <a:r>
              <a:rPr lang="en-US" altLang="zh-CN">
                <a:ea typeface="宋体" panose="02010600030101010101" pitchFamily="2" charset="-122"/>
              </a:rPr>
              <a:t>A graphical representation: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A91B9-7C4B-BF92-3C2D-BB54A6805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89427-7BCF-3615-E39A-5FD704AB4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DBF7F3-E69B-6742-9EC5-6249E1BC3440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5BD12E29-651B-7643-2C44-A0287BC63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3870325"/>
            <a:ext cx="45196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8CB57C6-C861-3963-1256-C4C0692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Arguments (Revisited)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6ED7D0B4-F532-9F22-25A9-DA7621F3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indicate that an array parameter won’t be changed, we can include 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in its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find_largest(const int a[], 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is present, the compiler will check that no assignment to an element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appears in the body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find_largest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E5BA4-EF36-933F-8B14-4DB9B5925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C4654-858F-C10D-980B-1D19DF2A4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9402F4-8C39-FE42-907F-0CB803701DC4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16BF4C0-7887-3602-44D4-458629B3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Arguments (Revisited)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FB6A08E4-295B-5605-A467-2A43E3A5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>
                <a:ea typeface="宋体" panose="02010600030101010101" pitchFamily="2" charset="-122"/>
              </a:rPr>
              <a:t>Consequence 2:</a:t>
            </a:r>
            <a:r>
              <a:rPr lang="en-US" altLang="zh-CN">
                <a:ea typeface="宋体" panose="02010600030101010101" pitchFamily="2" charset="-122"/>
              </a:rPr>
              <a:t> The time required to pass an array to a function doesn’t depend on the size of the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There’s no penalty for passing a large array, since no copy of the array is made.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AC9DA-577F-8132-C30F-1654185160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38727-8F58-4AD0-98F8-69883E98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A4AFBA-99A8-E844-8D62-2EDA2CE70E0C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CF364535-B117-589E-545E-ED5B865A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Arguments (Revisited)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D76D3304-0BDD-8357-850B-10D6699F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>
                <a:ea typeface="宋体" panose="02010600030101010101" pitchFamily="2" charset="-122"/>
              </a:rPr>
              <a:t>Consequence 3:</a:t>
            </a:r>
            <a:r>
              <a:rPr lang="en-US" altLang="zh-CN">
                <a:ea typeface="宋体" panose="02010600030101010101" pitchFamily="2" charset="-122"/>
              </a:rPr>
              <a:t> An array parameter can be declared as a pointer if desired.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find_largest</a:t>
            </a:r>
            <a:r>
              <a:rPr lang="en-US" altLang="zh-CN">
                <a:ea typeface="宋体" panose="02010600030101010101" pitchFamily="2" charset="-122"/>
              </a:rPr>
              <a:t> could be defined as follows: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find_largest(int *a, 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ea typeface="宋体" panose="02010600030101010101" pitchFamily="2" charset="-122"/>
              </a:rPr>
              <a:t>Declaring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to be a pointer is equivalent to declaring it to be an array; the compiler treats the declarations as though they were identical.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77870-86B0-68C9-BD3E-1C989CADB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E0A0E-6C1D-5471-A0EF-2D2A2D552A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FF7A8E-D0AE-5248-ADD9-A18C0271AF8D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5D19A1C4-709E-B40F-DA68-2C630EBF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Arguments (Revisited)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BFC6BA3-F99D-53E7-FB44-D31F52B5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declaring a </a:t>
            </a:r>
            <a:r>
              <a:rPr lang="en-US" altLang="zh-CN" i="1">
                <a:ea typeface="宋体" panose="02010600030101010101" pitchFamily="2" charset="-122"/>
              </a:rPr>
              <a:t>parameter</a:t>
            </a:r>
            <a:r>
              <a:rPr lang="en-US" altLang="zh-CN">
                <a:ea typeface="宋体" panose="02010600030101010101" pitchFamily="2" charset="-122"/>
              </a:rPr>
              <a:t> to be an array is the same as declaring it to be a pointer, the same isn’t true for a </a:t>
            </a:r>
            <a:r>
              <a:rPr lang="en-US" altLang="zh-CN" i="1">
                <a:ea typeface="宋体" panose="02010600030101010101" pitchFamily="2" charset="-122"/>
              </a:rPr>
              <a:t>variable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following declaration causes the compiler to set aside space for 10 integers: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a[10];</a:t>
            </a:r>
          </a:p>
          <a:p>
            <a:r>
              <a:rPr lang="en-US" altLang="zh-CN">
                <a:ea typeface="宋体" panose="02010600030101010101" pitchFamily="2" charset="-122"/>
              </a:rPr>
              <a:t>The following declaration causes the compiler to allocate space for a pointer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*a;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82766-B2A3-9401-E524-0C6103629A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6384C-422E-C5EF-214E-3AD9DD0D3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56A81B-7DEC-964D-A83D-8FE8FB0015AF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54A2F7E-F9E3-A87E-B29E-46F870BA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Arguments (Revisited)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8C2C615D-F7FA-E848-D1A5-88DBF2D0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the latter case,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is not an array; attempting to use it as an array can have disastrous results.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the assignment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*a = 0;   /*** WRONG ***/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will store 0 where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is pointing.</a:t>
            </a:r>
          </a:p>
          <a:p>
            <a:r>
              <a:rPr lang="en-US" altLang="zh-CN">
                <a:ea typeface="宋体" panose="02010600030101010101" pitchFamily="2" charset="-122"/>
              </a:rPr>
              <a:t>Since we don’t know where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is pointing, the effect on the program is undefined.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87F4C-292C-C18C-245A-25D7C1DFD5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EECD6-3257-9A23-AF25-F84A8452B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123E63-C3BD-3149-B38C-7C5A84074D7D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96691CC5-C639-FD71-B27E-0BF7D469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Arguments (Revisited)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EFF62DFB-D538-6841-7BE1-9ADCF3B9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>
                <a:ea typeface="宋体" panose="02010600030101010101" pitchFamily="2" charset="-122"/>
              </a:rPr>
              <a:t>Consequence 4:</a:t>
            </a:r>
            <a:r>
              <a:rPr lang="en-US" altLang="zh-CN">
                <a:ea typeface="宋体" panose="02010600030101010101" pitchFamily="2" charset="-122"/>
              </a:rPr>
              <a:t> A function with an array parameter can be passed an array “slice”—a sequence of consecutive elements.</a:t>
            </a:r>
          </a:p>
          <a:p>
            <a:r>
              <a:rPr lang="en-US" altLang="zh-CN">
                <a:ea typeface="宋体" panose="02010600030101010101" pitchFamily="2" charset="-122"/>
              </a:rPr>
              <a:t>An example that applies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find_largest</a:t>
            </a:r>
            <a:r>
              <a:rPr lang="en-US" altLang="zh-CN">
                <a:ea typeface="宋体" panose="02010600030101010101" pitchFamily="2" charset="-122"/>
              </a:rPr>
              <a:t> to elements 5 through 14 of an array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largest = find_largest(&amp;b[5], 10);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AA8CA-A4FD-3C92-85CE-3380587B6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E461B-B8DD-B5E4-0D0B-7E3145500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820A7C-F7D4-7744-B7BD-986E3E94BB85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BE08849-2585-5DD3-0BFA-FBF7A6D5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a Pointer as an Array Name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83E780A-CDE4-031E-886A-762074D4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allows us to subscript a pointer as though it were an array name: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N 10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a[N], i, sum = 0, *p = a;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 = 0; i &lt; N;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sum += p[i];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compiler treats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p[i]</a:t>
            </a:r>
            <a:r>
              <a:rPr lang="en-US" altLang="zh-CN">
                <a:ea typeface="宋体" panose="02010600030101010101" pitchFamily="2" charset="-122"/>
              </a:rPr>
              <a:t>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*(p+i)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30B10-3028-0952-8F94-37ED5601B8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96C85-2026-EC19-A380-7196F3AE08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ABB2A4-8D66-334A-88CD-5E32FC26461F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D46F989-C9FE-676A-17F9-24EF1759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and Multidimensional Arrays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B0F381DD-CD83-0615-5688-DD2E80EC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Just as pointers can point to elements of one-dimensional arrays, they can also point to elements of multidimensional arrays.</a:t>
            </a:r>
          </a:p>
          <a:p>
            <a:r>
              <a:rPr lang="en-US" altLang="zh-CN">
                <a:ea typeface="宋体" panose="02010600030101010101" pitchFamily="2" charset="-122"/>
              </a:rPr>
              <a:t>This section explores common techniques for using pointers to process the elements of multidimensional arrays.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1CAB6-3D22-7F48-92F6-E374514750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486C-EDB0-E00C-3033-9D2C97FC00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B569B6-18F7-9141-A9FF-06F43440E12A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D318700-5C50-2A96-D417-187C25C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Processing the Elements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 Multidimensional Array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76C0FBFA-CF6A-CFD9-7169-2315566B2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Chapter 8 showed that C stores two-dimensional arrays in row-major order.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Layout of an array with </a:t>
            </a:r>
            <a:r>
              <a:rPr lang="en-US" altLang="zh-CN" sz="2600" i="1">
                <a:ea typeface="宋体" panose="02010600030101010101" pitchFamily="2" charset="-122"/>
              </a:rPr>
              <a:t>r</a:t>
            </a:r>
            <a:r>
              <a:rPr lang="en-US" altLang="zh-CN" sz="2600">
                <a:ea typeface="宋体" panose="02010600030101010101" pitchFamily="2" charset="-122"/>
              </a:rPr>
              <a:t> rows: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 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 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initially points to the element in row 0, column 0, we can visit every element in the array by incrementing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repeatedly.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6A5DF-5B25-797F-1E5D-10D1EAD5D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D028A-3B2E-CF83-5216-571611769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A75579-FE52-3441-9ABE-AA95B3030862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  <p:pic>
        <p:nvPicPr>
          <p:cNvPr id="51206" name="Picture 6">
            <a:extLst>
              <a:ext uri="{FF2B5EF4-FFF2-40B4-BE49-F238E27FC236}">
                <a16:creationId xmlns:a16="http://schemas.microsoft.com/office/drawing/2014/main" id="{234D1339-892A-5267-3C98-20DE340F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2984500"/>
            <a:ext cx="537527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3E3C4BD-13A6-9E80-EC28-95E6DCCB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Processing the Elements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 Multidimensional Array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4853B5A6-CB54-9911-1C51-B674BB4A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altLang="zh-CN" sz="2200">
                <a:ea typeface="宋体" panose="02010600030101010101" pitchFamily="2" charset="-122"/>
              </a:rPr>
              <a:t>Consider the problem of initializing all elements of the following array to zero: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a[NUM_ROWS][NUM_COLS];</a:t>
            </a:r>
          </a:p>
          <a:p>
            <a:pPr>
              <a:spcBef>
                <a:spcPts val="800"/>
              </a:spcBef>
            </a:pPr>
            <a:r>
              <a:rPr lang="en-US" altLang="zh-CN" sz="2200">
                <a:ea typeface="宋体" panose="02010600030101010101" pitchFamily="2" charset="-122"/>
              </a:rPr>
              <a:t>The obvious technique would be to use nested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2200">
                <a:ea typeface="宋体" panose="02010600030101010101" pitchFamily="2" charset="-122"/>
              </a:rPr>
              <a:t> loops: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row, col;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(row = 0; row &lt; NUM_ROWS; row++)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(col = 0; col &lt; NUM_COLS; col++)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a[row][col] = 0;</a:t>
            </a:r>
          </a:p>
          <a:p>
            <a:pPr>
              <a:spcBef>
                <a:spcPts val="800"/>
              </a:spcBef>
            </a:pPr>
            <a:r>
              <a:rPr lang="en-US" altLang="zh-CN" sz="2200">
                <a:ea typeface="宋体" panose="02010600030101010101" pitchFamily="2" charset="-122"/>
              </a:rPr>
              <a:t>If we view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>
                <a:ea typeface="宋体" panose="02010600030101010101" pitchFamily="2" charset="-122"/>
              </a:rPr>
              <a:t> as a one-dimensional array of integers, a single loop is sufficient: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(p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&amp;a[0][0];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&amp;a[NUM_ROWS-1][NUM_COLS-1];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*p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E38C8-5E41-F287-518B-E6D837A168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CE2E3-02CC-43AB-B3BA-B615AE845D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61FF63-A647-BA47-9585-6B7423288F0C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1477F75-1966-0893-9AF3-EFE888A9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Arithmetic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E3F89EF-1F52-EA2B-6F8D-9D6BCD5E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can now access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a[0]</a:t>
            </a:r>
            <a:r>
              <a:rPr lang="en-US" altLang="zh-CN">
                <a:ea typeface="宋体" panose="02010600030101010101" pitchFamily="2" charset="-122"/>
              </a:rPr>
              <a:t> through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; for example, we can store the value 5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a[0]</a:t>
            </a:r>
            <a:r>
              <a:rPr lang="en-US" altLang="zh-CN">
                <a:ea typeface="宋体" panose="02010600030101010101" pitchFamily="2" charset="-122"/>
              </a:rPr>
              <a:t> by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*p = 5;</a:t>
            </a:r>
          </a:p>
          <a:p>
            <a:r>
              <a:rPr lang="en-US" altLang="zh-CN">
                <a:ea typeface="宋体" panose="02010600030101010101" pitchFamily="2" charset="-122"/>
              </a:rPr>
              <a:t>An updated picture: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087A-9E95-16B6-D88A-8C50B27686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14747-0046-756A-FB33-F8749AADB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AEC8DF-2E45-884D-8445-B104A44944BD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888BE712-85DA-A33C-284B-2B4885207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3559175"/>
            <a:ext cx="4532312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BA5319C2-09DF-B9DF-D04B-B25C6DDD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Processing the Elements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 Multidimensional Array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1A6D317A-6E15-4C4E-86E9-5903E3E2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treating a two-dimensional array as one-dimensional may seem like cheating, it works with most C compilers.</a:t>
            </a:r>
          </a:p>
          <a:p>
            <a:r>
              <a:rPr lang="en-US" altLang="zh-CN">
                <a:ea typeface="宋体" panose="02010600030101010101" pitchFamily="2" charset="-122"/>
              </a:rPr>
              <a:t>Techniques like this one definitely hurt program readability, but—at least with some older compilers—produce a compensating increase in efficiency.</a:t>
            </a:r>
          </a:p>
          <a:p>
            <a:r>
              <a:rPr lang="en-US" altLang="zh-CN">
                <a:ea typeface="宋体" panose="02010600030101010101" pitchFamily="2" charset="-122"/>
              </a:rPr>
              <a:t>With many modern compilers, though, there’s often little or no speed advantage.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556F3-CEAD-FBD6-A128-19AE6A6C1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5A141-6D18-C523-45CA-69F9AA9CB3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50EE52-C9E1-8442-B190-1C32FA6EFA71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900C681E-ABF7-3E89-84A7-8DE8A312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Processing the Rows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 Multidimensional Array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3E939C4F-4DEB-C223-732C-B6FE02BB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pointer variable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can also be used for processing the elements in just one </a:t>
            </a:r>
            <a:r>
              <a:rPr lang="en-US" altLang="zh-CN" i="1">
                <a:ea typeface="宋体" panose="02010600030101010101" pitchFamily="2" charset="-122"/>
              </a:rPr>
              <a:t>row</a:t>
            </a:r>
            <a:r>
              <a:rPr lang="en-US" altLang="zh-CN">
                <a:ea typeface="宋体" panose="02010600030101010101" pitchFamily="2" charset="-122"/>
              </a:rPr>
              <a:t> of a two-dimensional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To visit the elements of row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we’d initialize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to point to element 0 in row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in the array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&amp;a[i][0];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or we could simply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a[i];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82E57-8C74-7ABF-E4D4-2FAB29874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80773-3B4D-176E-8667-CFCB91DCB4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FF71B8-E7DC-DF44-A30E-97BCAFADBECD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EFED9391-880E-2981-A875-83E8BEEF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Processing the Rows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 Multidimensional Array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9D8E8270-1A4E-92B6-A8A3-2B5F4589A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724400"/>
          </a:xfrm>
        </p:spPr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For any two-dimensional array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700">
                <a:ea typeface="宋体" panose="02010600030101010101" pitchFamily="2" charset="-122"/>
              </a:rPr>
              <a:t>, the expression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>
              <a:rPr lang="en-US" altLang="zh-CN" sz="2700">
                <a:ea typeface="宋体" panose="02010600030101010101" pitchFamily="2" charset="-122"/>
              </a:rPr>
              <a:t> is a pointer to the first element in row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7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To see why this works, recall that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>
              <a:rPr lang="en-US" altLang="zh-CN" sz="2700">
                <a:ea typeface="宋体" panose="02010600030101010101" pitchFamily="2" charset="-122"/>
              </a:rPr>
              <a:t> is equivalent to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*(a</a:t>
            </a:r>
            <a:r>
              <a:rPr lang="en-US" altLang="zh-CN" sz="2700">
                <a:ea typeface="宋体" panose="02010600030101010101" pitchFamily="2" charset="-122"/>
              </a:rPr>
              <a:t>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700">
                <a:ea typeface="宋体" panose="02010600030101010101" pitchFamily="2" charset="-122"/>
              </a:rPr>
              <a:t>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i)</a:t>
            </a:r>
            <a:r>
              <a:rPr lang="en-US" altLang="zh-CN" sz="27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Thus,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&amp;a[i][0]</a:t>
            </a:r>
            <a:r>
              <a:rPr lang="en-US" altLang="zh-CN" sz="2700">
                <a:ea typeface="宋体" panose="02010600030101010101" pitchFamily="2" charset="-122"/>
              </a:rPr>
              <a:t> is the same as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&amp;(*(a[i]</a:t>
            </a:r>
            <a:r>
              <a:rPr lang="en-US" altLang="zh-CN" sz="2700">
                <a:ea typeface="宋体" panose="02010600030101010101" pitchFamily="2" charset="-122"/>
              </a:rPr>
              <a:t>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700">
                <a:ea typeface="宋体" panose="02010600030101010101" pitchFamily="2" charset="-122"/>
              </a:rPr>
              <a:t>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0))</a:t>
            </a:r>
            <a:r>
              <a:rPr lang="en-US" altLang="zh-CN" sz="2700">
                <a:ea typeface="宋体" panose="02010600030101010101" pitchFamily="2" charset="-122"/>
              </a:rPr>
              <a:t>, which is equivalent to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&amp;*a[i]</a:t>
            </a:r>
            <a:r>
              <a:rPr lang="en-US" altLang="zh-CN" sz="27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This is the same as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>
              <a:rPr lang="en-US" altLang="zh-CN" sz="2700">
                <a:ea typeface="宋体" panose="02010600030101010101" pitchFamily="2" charset="-122"/>
              </a:rPr>
              <a:t>, since the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2700">
                <a:ea typeface="宋体" panose="02010600030101010101" pitchFamily="2" charset="-122"/>
              </a:rPr>
              <a:t> and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700">
                <a:ea typeface="宋体" panose="02010600030101010101" pitchFamily="2" charset="-122"/>
              </a:rPr>
              <a:t> operators cancel.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65086-0685-2592-BEDC-8983A7D15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D036-CEFB-B33A-37BA-0EC431BC65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A0451C-F6D5-584E-A065-4009AC290B72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B677389-7283-8ABA-460C-CD5DE372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Processing the Rows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 Multidimensional Array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A1DBC000-BC9E-BDA6-7C48-54847D92F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A loop that clears row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700">
                <a:ea typeface="宋体" panose="02010600030101010101" pitchFamily="2" charset="-122"/>
              </a:rPr>
              <a:t> of the array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7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a[NUM_ROWS][NUM_COLS], *p,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(p = a[i]; p &lt; a[i] + NUM_COLS;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*p = 0;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Since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>
              <a:rPr lang="en-US" altLang="zh-CN" sz="2700">
                <a:ea typeface="宋体" panose="02010600030101010101" pitchFamily="2" charset="-122"/>
              </a:rPr>
              <a:t> is a pointer to row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700">
                <a:ea typeface="宋体" panose="02010600030101010101" pitchFamily="2" charset="-122"/>
              </a:rPr>
              <a:t> of the array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700">
                <a:ea typeface="宋体" panose="02010600030101010101" pitchFamily="2" charset="-122"/>
              </a:rPr>
              <a:t>, we can pass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>
              <a:rPr lang="en-US" altLang="zh-CN" sz="2700">
                <a:ea typeface="宋体" panose="02010600030101010101" pitchFamily="2" charset="-122"/>
              </a:rPr>
              <a:t> to a function that’s expecting a one-dimensional array as its argument.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In other words, a function that’s designed to work with one-dimensional arrays will also work with a row belonging to a two-dimensional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93669-1CB4-DAB3-2ED5-25296CB40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4067B-5E01-D2F7-CE58-7C8147C9A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118BFE-F69B-4B4F-913A-A51581CF0F0A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B2BD29C-FBC3-7DB3-EE0C-63A79CFD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Processing the Rows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 Multidimensional Array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DD6A94F3-8267-EA46-F0BC-766E7475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Consider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find_largest</a:t>
            </a:r>
            <a:r>
              <a:rPr lang="en-US" altLang="zh-CN">
                <a:ea typeface="宋体" panose="02010600030101010101" pitchFamily="2" charset="-122"/>
              </a:rPr>
              <a:t>, which was originally designed to find the largest element of a one-dimensional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We can just as easily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find_largest</a:t>
            </a:r>
            <a:r>
              <a:rPr lang="en-US" altLang="zh-CN">
                <a:ea typeface="宋体" panose="02010600030101010101" pitchFamily="2" charset="-122"/>
              </a:rPr>
              <a:t> to determine the largest element in row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of the two-dimensional array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largest = find_largest(a[i], NUM_COLS);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8093B-0EB5-4F66-219A-C0BD2CE2FD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5E34A-48A5-369F-725C-1C77D08E93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2B5B4E-F2EC-1045-855A-71C113860A84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70361697-A865-02AD-04BA-62183355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Processing the Columns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 Multidimensional Array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C21D31E3-79EF-6E27-57F2-67DFFF424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Processing the elements in a </a:t>
            </a:r>
            <a:r>
              <a:rPr lang="en-US" altLang="zh-CN" i="1">
                <a:ea typeface="宋体" panose="02010600030101010101" pitchFamily="2" charset="-122"/>
              </a:rPr>
              <a:t>column</a:t>
            </a:r>
            <a:r>
              <a:rPr lang="en-US" altLang="zh-CN">
                <a:ea typeface="宋体" panose="02010600030101010101" pitchFamily="2" charset="-122"/>
              </a:rPr>
              <a:t> of a two-dimensional array isn’t as easy, because arrays are stored by row, not by column.</a:t>
            </a:r>
          </a:p>
          <a:p>
            <a:r>
              <a:rPr lang="en-US" altLang="zh-CN">
                <a:ea typeface="宋体" panose="02010600030101010101" pitchFamily="2" charset="-122"/>
              </a:rPr>
              <a:t>A loop that clears column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of the array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a[NUM_ROWS][NUM_COLS],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(*p)[NUM_COLS],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(p = &amp;a[0]; p &lt; &amp;a[NUM_ROWS];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(*p)[i] =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3F80F-F31C-6010-9198-1D42FD540C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D893D-E33A-398C-7D47-42086910E4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430827-1C36-7646-918D-F436ECEB951E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32B6CB06-CC55-393E-AE88-DFCFD63D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Name of a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Multidimensional Array as a Pointer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B87BFE4-83B8-9501-B217-295C7B28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 name of </a:t>
            </a:r>
            <a:r>
              <a:rPr lang="en-US" altLang="zh-CN" sz="2400" i="1">
                <a:ea typeface="宋体" panose="02010600030101010101" pitchFamily="2" charset="-122"/>
              </a:rPr>
              <a:t>any</a:t>
            </a:r>
            <a:r>
              <a:rPr lang="en-US" altLang="zh-CN" sz="2400">
                <a:ea typeface="宋体" panose="02010600030101010101" pitchFamily="2" charset="-122"/>
              </a:rPr>
              <a:t> array can be used as a pointer, regardless of how many dimensions it has, but some care is required.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a[NUM_ROWS][NUM_COLS];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</a:t>
            </a:r>
            <a:r>
              <a:rPr lang="en-US" altLang="zh-CN" sz="2400">
                <a:ea typeface="宋体" panose="02010600030101010101" pitchFamily="2" charset="-122"/>
              </a:rPr>
              <a:t> is </a:t>
            </a:r>
            <a:r>
              <a:rPr lang="en-US" altLang="zh-CN" sz="2400" i="1">
                <a:ea typeface="宋体" panose="02010600030101010101" pitchFamily="2" charset="-122"/>
              </a:rPr>
              <a:t>not</a:t>
            </a:r>
            <a:r>
              <a:rPr lang="en-US" altLang="zh-CN" sz="2400">
                <a:ea typeface="宋体" panose="02010600030101010101" pitchFamily="2" charset="-122"/>
              </a:rPr>
              <a:t> a pointer to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a[0][0]</a:t>
            </a:r>
            <a:r>
              <a:rPr lang="en-US" altLang="zh-CN" sz="2400">
                <a:ea typeface="宋体" panose="02010600030101010101" pitchFamily="2" charset="-122"/>
              </a:rPr>
              <a:t>; instead, it’s a pointer to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a[0]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C regards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 as a one-dimensional array whose elements are one-dimensional arrays.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When used as a pointer,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 has type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(*)[NUM_COLS]</a:t>
            </a:r>
            <a:r>
              <a:rPr lang="en-US" altLang="zh-CN" sz="2400">
                <a:ea typeface="宋体" panose="02010600030101010101" pitchFamily="2" charset="-122"/>
              </a:rPr>
              <a:t> (pointer to an integer array of length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NUM_COLS</a:t>
            </a:r>
            <a:r>
              <a:rPr lang="en-US" altLang="zh-CN" sz="2400"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05E8E-6C36-DAD2-BCEE-2778E574D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176D3-400C-0BD7-2592-EA4CE52778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C5E6F0-8E7E-3A48-9BC5-0D90F052D19A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6FA86397-DA9C-1632-BDC5-D7F142B7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Name of a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Multidimensional Array as a Pointer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D2794FB6-3F06-FCE5-56D3-0333A7E6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Knowing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points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a[0]</a:t>
            </a:r>
            <a:r>
              <a:rPr lang="en-US" altLang="zh-CN">
                <a:ea typeface="宋体" panose="02010600030101010101" pitchFamily="2" charset="-122"/>
              </a:rPr>
              <a:t> is useful for simplifying loops that process the elements of a two-dimensional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Instead of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(p = &amp;a[0]; p &lt; &amp;a[NUM_ROWS];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(*p)[i] = 0;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to clear column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of the array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(p = a; p &lt; a + NUM_ROWS;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(*p)[i] = 0;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9C5B2-E8D5-162D-9F6B-99DAF5DEB4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E72E-AD7E-8EC5-932A-7B5FFBFE8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8C02ED-17C1-2141-9554-259E34E33901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EAEB6307-477F-FD4E-79C6-12DCBF3B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Name of a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Multidimensional Array as a Pointer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E32788C0-CBCC-CE23-6F77-98172132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altLang="zh-CN" sz="2300">
                <a:ea typeface="宋体" panose="02010600030101010101" pitchFamily="2" charset="-122"/>
              </a:rPr>
              <a:t>We can “trick” a function into thinking that a multidimensional array is really one-dimensional.</a:t>
            </a:r>
          </a:p>
          <a:p>
            <a:r>
              <a:rPr lang="en-US" altLang="zh-CN" sz="2300">
                <a:ea typeface="宋体" panose="02010600030101010101" pitchFamily="2" charset="-122"/>
              </a:rPr>
              <a:t>A first attempt at using using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find_largest</a:t>
            </a:r>
            <a:r>
              <a:rPr lang="en-US" altLang="zh-CN" sz="2300">
                <a:ea typeface="宋体" panose="02010600030101010101" pitchFamily="2" charset="-122"/>
              </a:rPr>
              <a:t> to find the largest element in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3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largest = find_largest(a, NUM_ROWS * NUM_COLS);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WRONG */</a:t>
            </a:r>
          </a:p>
          <a:p>
            <a:pPr>
              <a:buFontTx/>
              <a:buNone/>
            </a:pPr>
            <a:r>
              <a:rPr lang="en-US" altLang="zh-CN" sz="2300">
                <a:ea typeface="宋体" panose="02010600030101010101" pitchFamily="2" charset="-122"/>
              </a:rPr>
              <a:t>	This an error, because the type of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300">
                <a:ea typeface="宋体" panose="02010600030101010101" pitchFamily="2" charset="-122"/>
              </a:rPr>
              <a:t> is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300">
                <a:ea typeface="宋体" panose="02010600030101010101" pitchFamily="2" charset="-122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(*)[NUM_COLS]</a:t>
            </a:r>
            <a:r>
              <a:rPr lang="en-US" altLang="zh-CN" sz="2300">
                <a:ea typeface="宋体" panose="02010600030101010101" pitchFamily="2" charset="-122"/>
              </a:rPr>
              <a:t> but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find_largest</a:t>
            </a:r>
            <a:r>
              <a:rPr lang="en-US" altLang="zh-CN" sz="2300">
                <a:ea typeface="宋体" panose="02010600030101010101" pitchFamily="2" charset="-122"/>
              </a:rPr>
              <a:t> is expecting an argument of type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300">
                <a:ea typeface="宋体" panose="02010600030101010101" pitchFamily="2" charset="-122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3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300">
                <a:ea typeface="宋体" panose="02010600030101010101" pitchFamily="2" charset="-122"/>
              </a:rPr>
              <a:t>The correct call: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largest = find_largest(a[0], NUM_ROWS * NUM_COLS);</a:t>
            </a:r>
          </a:p>
          <a:p>
            <a:pPr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a[0]</a:t>
            </a:r>
            <a:r>
              <a:rPr lang="en-US" altLang="zh-CN" sz="2300">
                <a:ea typeface="宋体" panose="02010600030101010101" pitchFamily="2" charset="-122"/>
              </a:rPr>
              <a:t> points to element 0 in row 0, and it has type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300">
                <a:ea typeface="宋体" panose="02010600030101010101" pitchFamily="2" charset="-122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300">
                <a:ea typeface="宋体" panose="02010600030101010101" pitchFamily="2" charset="-122"/>
              </a:rPr>
              <a:t> (after conversion by the compiler).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D55FB-ADB8-DA17-C32F-937D357B1B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41B18-1085-97C7-660D-34A929A2C3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363DDD-7927-0449-874E-42DDCFD9AA83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AD0D3B6-7C91-F69C-8BCD-67F7FD85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and Variable-Length Arrays (C99)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17227DD8-7855-FFBA-FDAF-5F6BF4A2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are allowed to point to elements of variable-length arrays (VLAs).</a:t>
            </a:r>
          </a:p>
          <a:p>
            <a:r>
              <a:rPr lang="en-US" altLang="zh-CN">
                <a:ea typeface="宋体" panose="02010600030101010101" pitchFamily="2" charset="-122"/>
              </a:rPr>
              <a:t>An ordinary pointer variable would be used to point to an element of a one-dimensional VLA: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f(int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a[n],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 = a;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76EB5-64C5-8E8D-C63B-B9A337CAE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3331C-1D03-5944-59AD-828BA82A1B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3C8543-6951-B54C-B5C4-A2A6EB657272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536B58F-7B77-7CCF-6D9D-831EF833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6263-69E4-37BD-CB17-880161A4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/>
              <a:t> points to an element of an array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, the other elements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can be accessed by performing </a:t>
            </a:r>
            <a:r>
              <a:rPr lang="en-US" b="1" i="1" dirty="0"/>
              <a:t>pointer arithmetic</a:t>
            </a:r>
            <a:r>
              <a:rPr lang="en-US" dirty="0"/>
              <a:t> (or </a:t>
            </a:r>
            <a:r>
              <a:rPr lang="en-US" b="1" i="1" dirty="0"/>
              <a:t>address arithmetic</a:t>
            </a:r>
            <a:r>
              <a:rPr lang="en-US" dirty="0"/>
              <a:t>)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C supports three (and only three) forms of pointer arithmetic: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Adding an integer to a pointer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Subtracting an integer from a pointer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Subtracting one pointer from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C5040-8D39-03D0-A4DA-C988E5FDA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E6295-34CB-77E7-BEAD-FA53CFFB4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397D26-3510-9A40-89AE-D6621A442055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F394D63-F526-0D27-7D6D-A8168A0A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and Variable-Length Arrays (C99)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C4B2164-A2A8-65B4-26FE-457EE1A5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When the VLA has more than one dimension, the type of the pointer depends on the length of each dimension except for the first.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A two-dimensional 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f(int m, int n)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a[m][n], (*p)[n];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 = a;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zh-CN" sz="2700">
                <a:ea typeface="宋体" panose="02010600030101010101" pitchFamily="2" charset="-122"/>
              </a:rPr>
              <a:t>	Since the type of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700">
                <a:ea typeface="宋体" panose="02010600030101010101" pitchFamily="2" charset="-122"/>
              </a:rPr>
              <a:t> depends on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700">
                <a:ea typeface="宋体" panose="02010600030101010101" pitchFamily="2" charset="-122"/>
              </a:rPr>
              <a:t>, which isn’t constant,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700">
                <a:ea typeface="宋体" panose="02010600030101010101" pitchFamily="2" charset="-122"/>
              </a:rPr>
              <a:t> is said to have a </a:t>
            </a:r>
            <a:r>
              <a:rPr lang="en-US" altLang="zh-CN" sz="2700" b="1" i="1">
                <a:ea typeface="宋体" panose="02010600030101010101" pitchFamily="2" charset="-122"/>
              </a:rPr>
              <a:t>variably modified type.</a:t>
            </a:r>
            <a:endParaRPr lang="en-US" altLang="zh-CN" sz="270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F3FFE-52F2-5369-99CD-8E65397A13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C0ACF-AB02-8CD7-E14C-BEA9FDA33D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290BDE-3490-0C4E-9340-E07A52078391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EE1F9C09-2E18-ECFC-681C-0FA23ADA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and Variable-Length Arrays (C99)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12139417-B896-4703-1FBA-3FDAC4F7B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validity of an assignment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can’t always be determined by the compiler.</a:t>
            </a:r>
          </a:p>
          <a:p>
            <a:r>
              <a:rPr lang="en-US" altLang="zh-CN">
                <a:ea typeface="宋体" panose="02010600030101010101" pitchFamily="2" charset="-122"/>
              </a:rPr>
              <a:t>The following code will compile but is correct only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are equal: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a[m][n], (*p)[m];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a;</a:t>
            </a:r>
          </a:p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is not equal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, any subsequent use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will cause undefined behavior.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D1749-7003-64FE-B278-DE25E46752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D112D-ED03-638C-19EB-3E969300D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3DCD80-A0A0-7748-9CCE-F5DC63D06C79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6EC08011-F0DF-CFA6-6539-B016C796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and Variable-Length Arrays (C99)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ECB5C254-A395-FB4A-F5F7-7717C8D4A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Variably modified types are subject to certain restrictions.</a:t>
            </a:r>
          </a:p>
          <a:p>
            <a:r>
              <a:rPr lang="en-US" altLang="zh-CN">
                <a:ea typeface="宋体" panose="02010600030101010101" pitchFamily="2" charset="-122"/>
              </a:rPr>
              <a:t>The most important restriction: the declaration of a variably modified type must be inside the body of a function or in a function prototype.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DAFE-A10F-1EE7-7DC7-09C5F27C17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6D55A-9E5F-A8C6-11CF-5A6DFCFAC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2DDEE4-1649-114A-8F3F-3BE5EBCD0561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B3CF5EBB-2E10-0903-18B3-134FC901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and Variable-Length Arrays (C99)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AF1A5B8D-8E98-A86F-3B16-C72D06A1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 arithmetic works with VLAs.</a:t>
            </a:r>
          </a:p>
          <a:p>
            <a:r>
              <a:rPr lang="en-US" altLang="zh-CN">
                <a:ea typeface="宋体" panose="02010600030101010101" pitchFamily="2" charset="-122"/>
              </a:rPr>
              <a:t>A two-dimensional VLA: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a[m][n];</a:t>
            </a:r>
          </a:p>
          <a:p>
            <a:r>
              <a:rPr lang="en-US" altLang="zh-CN">
                <a:ea typeface="宋体" panose="02010600030101010101" pitchFamily="2" charset="-122"/>
              </a:rPr>
              <a:t>A pointer capable of pointing to a row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(*p)[n];</a:t>
            </a:r>
          </a:p>
          <a:p>
            <a:r>
              <a:rPr lang="en-US" altLang="zh-CN">
                <a:ea typeface="宋体" panose="02010600030101010101" pitchFamily="2" charset="-122"/>
              </a:rPr>
              <a:t>A loop that clears column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(p = a; p &lt; a + m;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(*p)[i] =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A3130-FBF0-8D71-FDBF-FE1D3EF6BA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899A2-8B92-4E1C-A859-A7F214E4C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1FC3DD-992A-0A42-B32E-41A81106F3CD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A59747B-FB44-6890-D15D-11761437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Adding an Integer to a Pointer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F17803E-9957-0996-D31B-1F2EA4E0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Adding an integer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to a pointer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yields a pointer to the element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places after the one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points to.</a:t>
            </a:r>
          </a:p>
          <a:p>
            <a:r>
              <a:rPr lang="en-US" altLang="zh-CN">
                <a:ea typeface="宋体" panose="02010600030101010101" pitchFamily="2" charset="-122"/>
              </a:rPr>
              <a:t>More precisely,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points to the array element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>
              <a:rPr lang="en-US" altLang="zh-CN">
                <a:ea typeface="宋体" panose="02010600030101010101" pitchFamily="2" charset="-122"/>
              </a:rPr>
              <a:t>, then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points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a[i+j]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Assume that the following declarations are in effect: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a[10], *p, *q, i;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B8C9-4CA2-A7E5-B69C-AF287EEDA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07081-54D7-7E3C-30D1-94D3C6A05B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C56B38-136D-5742-B466-A798A2C1BD95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5179D23-D549-AD75-7B42-5EC79CE8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Adding an Integer to a Pointer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6AD1597-8A91-87EA-DA95-73C1BDDB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of pointer addition: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&amp;a[2];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 = p + 3;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+= 6;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BBA30-E477-3D17-7112-333B910748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AC906-D4E7-D185-CED5-9D4AABC18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5A3467-B5BD-DC40-917A-70D7FC5EDF70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  <p:pic>
        <p:nvPicPr>
          <p:cNvPr id="19462" name="Picture 8">
            <a:extLst>
              <a:ext uri="{FF2B5EF4-FFF2-40B4-BE49-F238E27FC236}">
                <a16:creationId xmlns:a16="http://schemas.microsoft.com/office/drawing/2014/main" id="{C337D7C4-3A2E-BD8B-00AB-097E3C0B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33600"/>
            <a:ext cx="34861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F17EF65-59AD-2138-C17A-778E0157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Subtracting an Integer from a Pointer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473DDC6-B10A-0497-601C-86459C71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If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700">
                <a:ea typeface="宋体" panose="02010600030101010101" pitchFamily="2" charset="-122"/>
              </a:rPr>
              <a:t> points to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>
              <a:rPr lang="en-US" altLang="zh-CN" sz="2700">
                <a:ea typeface="宋体" panose="02010600030101010101" pitchFamily="2" charset="-122"/>
              </a:rPr>
              <a:t>, then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700">
                <a:ea typeface="宋体" panose="02010600030101010101" pitchFamily="2" charset="-122"/>
              </a:rPr>
              <a:t>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700">
                <a:ea typeface="宋体" panose="02010600030101010101" pitchFamily="2" charset="-122"/>
              </a:rPr>
              <a:t>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700">
                <a:ea typeface="宋体" panose="02010600030101010101" pitchFamily="2" charset="-122"/>
              </a:rPr>
              <a:t> points to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a[i-j]</a:t>
            </a:r>
            <a:r>
              <a:rPr lang="en-US" altLang="zh-CN" sz="27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&amp;a[8];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 = p - 3;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-= 6;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CD7CE-33C3-3C2D-73E8-84A4EADC6F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150FF-2B5E-84F1-E65F-ECA6F3F217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CAE897-D0D3-354E-8740-E152D4F16902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49106E5C-AE4D-DDCB-723F-EFBB7749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52663"/>
            <a:ext cx="3414713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2BEDD74-1C56-6493-7180-698A498B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Subtracting One Pointer from Another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7C8C8A1-C61D-9290-1DA7-2C88C065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When one pointer is subtracted from another, the result is the distance (measured in array elements) between the pointers.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If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500">
                <a:ea typeface="宋体" panose="02010600030101010101" pitchFamily="2" charset="-122"/>
              </a:rPr>
              <a:t> points to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>
              <a:rPr lang="en-US" altLang="zh-CN" sz="2500">
                <a:ea typeface="宋体" panose="02010600030101010101" pitchFamily="2" charset="-122"/>
              </a:rPr>
              <a:t> and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sz="2500">
                <a:ea typeface="宋体" panose="02010600030101010101" pitchFamily="2" charset="-122"/>
              </a:rPr>
              <a:t> points to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a[j]</a:t>
            </a:r>
            <a:r>
              <a:rPr lang="en-US" altLang="zh-CN" sz="2500">
                <a:ea typeface="宋体" panose="02010600030101010101" pitchFamily="2" charset="-122"/>
              </a:rPr>
              <a:t>, then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sz="2500">
                <a:ea typeface="宋体" panose="02010600030101010101" pitchFamily="2" charset="-122"/>
              </a:rPr>
              <a:t> is equal to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5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&amp;a[5];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 = &amp;a[1];</a:t>
            </a:r>
          </a:p>
          <a:p>
            <a:pPr>
              <a:buFontTx/>
              <a:buNone/>
            </a:pPr>
            <a:endParaRPr lang="en-US" altLang="zh-CN" sz="21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100">
                <a:ea typeface="宋体" panose="02010600030101010101" pitchFamily="2" charset="-122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p - q;   /* i is 4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q - p;   /* i is -4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26C43-9E79-E348-97E1-61B56DE5C0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33445-A3FD-5E4F-22C1-1D030DF86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5F2D75-5DC0-D44F-B77E-4E65BE141C52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  <p:pic>
        <p:nvPicPr>
          <p:cNvPr id="21510" name="Picture 6">
            <a:extLst>
              <a:ext uri="{FF2B5EF4-FFF2-40B4-BE49-F238E27FC236}">
                <a16:creationId xmlns:a16="http://schemas.microsoft.com/office/drawing/2014/main" id="{C522844C-C192-D9D3-A78A-5BAB4467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14800"/>
            <a:ext cx="41148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2834</TotalTime>
  <Words>4970</Words>
  <Application>Microsoft Macintosh PowerPoint</Application>
  <PresentationFormat>全屏显示(4:3)</PresentationFormat>
  <Paragraphs>565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Times New Roman</vt:lpstr>
      <vt:lpstr>Arial</vt:lpstr>
      <vt:lpstr>Courier New</vt:lpstr>
      <vt:lpstr>tm2</vt:lpstr>
      <vt:lpstr>Chapter 12</vt:lpstr>
      <vt:lpstr>Introduction</vt:lpstr>
      <vt:lpstr>Pointer Arithmetic</vt:lpstr>
      <vt:lpstr>Pointer Arithmetic</vt:lpstr>
      <vt:lpstr>Pointer Arithmetic</vt:lpstr>
      <vt:lpstr>Adding an Integer to a Pointer</vt:lpstr>
      <vt:lpstr>Adding an Integer to a Pointer</vt:lpstr>
      <vt:lpstr>Subtracting an Integer from a Pointer</vt:lpstr>
      <vt:lpstr>Subtracting One Pointer from Another</vt:lpstr>
      <vt:lpstr>Subtracting One Pointer from Another</vt:lpstr>
      <vt:lpstr>Comparing Pointers</vt:lpstr>
      <vt:lpstr>Pointers to Compound Literals (C99)</vt:lpstr>
      <vt:lpstr>Using Pointers for Array Processing</vt:lpstr>
      <vt:lpstr>Using Pointers for Array Processing</vt:lpstr>
      <vt:lpstr>Using Pointers for Array Processing</vt:lpstr>
      <vt:lpstr>Combining the * and ++ Operators</vt:lpstr>
      <vt:lpstr>Combining the * and ++ Operators</vt:lpstr>
      <vt:lpstr>Combining the * and ++ Operators</vt:lpstr>
      <vt:lpstr>Combining the * and ++ Operators</vt:lpstr>
      <vt:lpstr>Combining the * and ++ Operators</vt:lpstr>
      <vt:lpstr>Using an Array Name as a Pointer</vt:lpstr>
      <vt:lpstr>Using an Array Name as a Pointer</vt:lpstr>
      <vt:lpstr>Using an Array Name as a Pointer</vt:lpstr>
      <vt:lpstr>Using an Array Name as a Pointer</vt:lpstr>
      <vt:lpstr>Program: Reversing a Series of Numbers (Revisited)</vt:lpstr>
      <vt:lpstr>PowerPoint 演示文稿</vt:lpstr>
      <vt:lpstr>Array Arguments (Revisited)</vt:lpstr>
      <vt:lpstr>Array Arguments (Revisited)</vt:lpstr>
      <vt:lpstr>Array Arguments (Revisited)</vt:lpstr>
      <vt:lpstr>Array Arguments (Revisited)</vt:lpstr>
      <vt:lpstr>Array Arguments (Revisited)</vt:lpstr>
      <vt:lpstr>Array Arguments (Revisited)</vt:lpstr>
      <vt:lpstr>Array Arguments (Revisited)</vt:lpstr>
      <vt:lpstr>Array Arguments (Revisited)</vt:lpstr>
      <vt:lpstr>Array Arguments (Revisited)</vt:lpstr>
      <vt:lpstr>Using a Pointer as an Array Name</vt:lpstr>
      <vt:lpstr>Pointers and Multidimensional Arrays</vt:lpstr>
      <vt:lpstr>Processing the Elements of a Multidimensional Array</vt:lpstr>
      <vt:lpstr>Processing the Elements of a Multidimensional Array</vt:lpstr>
      <vt:lpstr>Processing the Elements of a Multidimensional Array</vt:lpstr>
      <vt:lpstr>Processing the Rows of a Multidimensional Array</vt:lpstr>
      <vt:lpstr>Processing the Rows of a Multidimensional Array</vt:lpstr>
      <vt:lpstr>Processing the Rows of a Multidimensional Array</vt:lpstr>
      <vt:lpstr>Processing the Rows of a Multidimensional Array</vt:lpstr>
      <vt:lpstr>Processing the Columns of a Multidimensional Array</vt:lpstr>
      <vt:lpstr>Using the Name of a Multidimensional Array as a Pointer</vt:lpstr>
      <vt:lpstr>Using the Name of a Multidimensional Array as a Pointer</vt:lpstr>
      <vt:lpstr>Using the Name of a Multidimensional Array as a Pointer</vt:lpstr>
      <vt:lpstr>Pointers and Variable-Length Arrays (C99)</vt:lpstr>
      <vt:lpstr>Pointers and Variable-Length Arrays (C99)</vt:lpstr>
      <vt:lpstr>Pointers and Variable-Length Arrays (C99)</vt:lpstr>
      <vt:lpstr>Pointers and Variable-Length Arrays (C99)</vt:lpstr>
      <vt:lpstr>Pointers and Variable-Length Arrays (C99)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792</cp:revision>
  <cp:lastPrinted>1999-11-08T20:52:53Z</cp:lastPrinted>
  <dcterms:created xsi:type="dcterms:W3CDTF">1999-08-24T18:39:05Z</dcterms:created>
  <dcterms:modified xsi:type="dcterms:W3CDTF">2022-09-26T10:52:18Z</dcterms:modified>
</cp:coreProperties>
</file>