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>
  <p:sldMasterIdLst>
    <p:sldMasterId id="2147483650" r:id="rId1"/>
  </p:sldMasterIdLst>
  <p:notesMasterIdLst>
    <p:notesMasterId r:id="rId102"/>
  </p:notesMasterIdLst>
  <p:sldIdLst>
    <p:sldId id="282" r:id="rId2"/>
    <p:sldId id="348" r:id="rId3"/>
    <p:sldId id="349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456" r:id="rId14"/>
    <p:sldId id="361" r:id="rId15"/>
    <p:sldId id="448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2" r:id="rId27"/>
    <p:sldId id="373" r:id="rId28"/>
    <p:sldId id="374" r:id="rId29"/>
    <p:sldId id="375" r:id="rId30"/>
    <p:sldId id="376" r:id="rId31"/>
    <p:sldId id="377" r:id="rId32"/>
    <p:sldId id="378" r:id="rId33"/>
    <p:sldId id="379" r:id="rId34"/>
    <p:sldId id="380" r:id="rId35"/>
    <p:sldId id="381" r:id="rId36"/>
    <p:sldId id="382" r:id="rId37"/>
    <p:sldId id="383" r:id="rId38"/>
    <p:sldId id="384" r:id="rId39"/>
    <p:sldId id="385" r:id="rId40"/>
    <p:sldId id="386" r:id="rId41"/>
    <p:sldId id="387" r:id="rId42"/>
    <p:sldId id="388" r:id="rId43"/>
    <p:sldId id="389" r:id="rId44"/>
    <p:sldId id="390" r:id="rId45"/>
    <p:sldId id="391" r:id="rId46"/>
    <p:sldId id="392" r:id="rId47"/>
    <p:sldId id="393" r:id="rId48"/>
    <p:sldId id="394" r:id="rId49"/>
    <p:sldId id="460" r:id="rId50"/>
    <p:sldId id="395" r:id="rId51"/>
    <p:sldId id="396" r:id="rId52"/>
    <p:sldId id="397" r:id="rId53"/>
    <p:sldId id="398" r:id="rId54"/>
    <p:sldId id="399" r:id="rId55"/>
    <p:sldId id="400" r:id="rId56"/>
    <p:sldId id="401" r:id="rId57"/>
    <p:sldId id="455" r:id="rId58"/>
    <p:sldId id="402" r:id="rId59"/>
    <p:sldId id="403" r:id="rId60"/>
    <p:sldId id="404" r:id="rId61"/>
    <p:sldId id="457" r:id="rId62"/>
    <p:sldId id="405" r:id="rId63"/>
    <p:sldId id="459" r:id="rId64"/>
    <p:sldId id="406" r:id="rId65"/>
    <p:sldId id="407" r:id="rId66"/>
    <p:sldId id="408" r:id="rId67"/>
    <p:sldId id="451" r:id="rId68"/>
    <p:sldId id="452" r:id="rId69"/>
    <p:sldId id="409" r:id="rId70"/>
    <p:sldId id="411" r:id="rId71"/>
    <p:sldId id="412" r:id="rId72"/>
    <p:sldId id="413" r:id="rId73"/>
    <p:sldId id="414" r:id="rId74"/>
    <p:sldId id="415" r:id="rId75"/>
    <p:sldId id="416" r:id="rId76"/>
    <p:sldId id="417" r:id="rId77"/>
    <p:sldId id="418" r:id="rId78"/>
    <p:sldId id="449" r:id="rId79"/>
    <p:sldId id="419" r:id="rId80"/>
    <p:sldId id="420" r:id="rId81"/>
    <p:sldId id="421" r:id="rId82"/>
    <p:sldId id="454" r:id="rId83"/>
    <p:sldId id="422" r:id="rId84"/>
    <p:sldId id="423" r:id="rId85"/>
    <p:sldId id="458" r:id="rId86"/>
    <p:sldId id="424" r:id="rId87"/>
    <p:sldId id="425" r:id="rId88"/>
    <p:sldId id="426" r:id="rId89"/>
    <p:sldId id="427" r:id="rId90"/>
    <p:sldId id="428" r:id="rId91"/>
    <p:sldId id="429" r:id="rId92"/>
    <p:sldId id="430" r:id="rId93"/>
    <p:sldId id="453" r:id="rId94"/>
    <p:sldId id="431" r:id="rId95"/>
    <p:sldId id="432" r:id="rId96"/>
    <p:sldId id="433" r:id="rId97"/>
    <p:sldId id="434" r:id="rId98"/>
    <p:sldId id="435" r:id="rId99"/>
    <p:sldId id="450" r:id="rId100"/>
    <p:sldId id="436" r:id="rId101"/>
  </p:sldIdLst>
  <p:sldSz cx="9144000" cy="6858000" type="screen4x3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60"/>
  </p:normalViewPr>
  <p:slideViewPr>
    <p:cSldViewPr>
      <p:cViewPr varScale="1">
        <p:scale>
          <a:sx n="127" d="100"/>
          <a:sy n="127" d="100"/>
        </p:scale>
        <p:origin x="164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2855171-E2E8-8F75-DD47-881EA68DC4D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7A346EA-E54E-95AC-AC2F-45D65F92C4B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6" name="Rectangle 4">
            <a:extLst>
              <a:ext uri="{FF2B5EF4-FFF2-40B4-BE49-F238E27FC236}">
                <a16:creationId xmlns:a16="http://schemas.microsoft.com/office/drawing/2014/main" id="{5C918BF5-F7D9-585C-6C34-8B029594DED7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B2D7EF68-4D7D-8F3E-3796-40940090314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459989CE-055B-01C5-9A8B-FAF544234AF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AF0D28EF-CF32-E9A0-7960-81403B32DA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154CC477-37C1-0645-84F1-173EC526CC4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42E9E-9A20-98CD-2F91-FBC40B7056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D98D50-598D-2C06-47C0-B2AA9703DC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22CCB9-ECE6-224E-BC67-75693A378FA2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48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6D72F-7926-193C-AEDD-10ECF60F41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1D4047-B24E-5B21-6DFA-531B5D270B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91CB9A-E037-3245-BD0D-70D020BE6A7B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22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157518-E6C7-7892-AFB2-6B8DCAD9F7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A3D57-3F6E-90E9-F18E-951C2FF4FE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8646BFB-0803-0543-A8AD-5DF5C483CA85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41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9DBAB-3CAB-5A85-EE35-B59F844987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A9CB8-0DC0-8E89-E7DC-7F32E973A4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EA9A24-C222-2440-B4D1-E799B1950B23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69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877F70-3C6C-45C6-2966-1BC5E2B393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9D6EF-FF2C-8CD4-1E42-4EAEF5700B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72CC45-EE99-344C-9C6E-2F7A4A0FCA12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003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819C4-EC2C-924E-6701-48F3F0A88A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1CCAA-2F67-F8B7-6A24-5EA8FDFFF4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3C7C0B-3538-B646-8722-61D9310851A5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5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9706B7-4A61-DB71-43BE-23EBC702BC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79A007-1DA5-694E-CDAA-860D15C70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0EA5AD8-A163-A742-806F-4F004550035B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29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87F50-A1CF-9A72-1AE7-9E2CE766DE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C36D3-BFC9-D1B1-A0F3-38AD89C0CE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5601AC5-AD7C-6C47-911D-15B8125E0592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91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7C372B-1FC2-2F62-4F7A-1EA15748D0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CAD60F-8CC1-A45D-A923-94C2EA23DC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CAB1A0A-2DF7-BE4A-A447-C68AA5F80860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42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0C6E9-D59A-4EB1-FF03-BB525EF81E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35384-516D-9F54-0BBD-7E8CA25E56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3F7818-980D-3649-9CA6-EF2F381B3603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84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B5873-9E88-F8A8-9F58-FD3E37FBFC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37934-872E-93FE-0B1D-718A384A94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B8E752-FF91-AD40-BFA3-4ABD71F8828F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80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D066FC1-5164-B3AE-BA88-2E6256906F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1502988-67B2-6764-61DC-82CF8FDCC2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1EB7F680-E5FB-48E0-1366-C0B07876E38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3627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6A02E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4F31D2FD-3985-AFE2-C713-26B46458198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96D599D3-A9D1-3648-800E-C81AAE778B31}" type="slidenum">
              <a:rPr lang="en-US" altLang="zh-CN"/>
              <a:pPr/>
              <a:t>‹#›</a:t>
            </a:fld>
            <a:endParaRPr lang="en-US" altLang="zh-CN" sz="1800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C687B5C3-EB7A-57C6-15EF-1358D71B0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327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1800" i="1" dirty="0">
                <a:solidFill>
                  <a:srgbClr val="C6A02E"/>
                </a:solidFill>
                <a:latin typeface="Arial" charset="0"/>
              </a:rPr>
              <a:t>Chapter 13: Strings</a:t>
            </a:r>
            <a:endParaRPr lang="en-US" sz="1800" dirty="0">
              <a:solidFill>
                <a:srgbClr val="C6A02E"/>
              </a:solidFill>
            </a:endParaRPr>
          </a:p>
        </p:txBody>
      </p:sp>
      <p:pic>
        <p:nvPicPr>
          <p:cNvPr id="1031" name="Picture 8" descr="cprog2_spine.gif">
            <a:extLst>
              <a:ext uri="{FF2B5EF4-FFF2-40B4-BE49-F238E27FC236}">
                <a16:creationId xmlns:a16="http://schemas.microsoft.com/office/drawing/2014/main" id="{ABA20243-B827-3C0A-DCEA-A404BE4D98D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90AB8-0EA3-4404-B0D2-C922B4F824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2008 W. W. Norton &amp; Company.</a:t>
            </a:r>
          </a:p>
          <a:p>
            <a:pPr>
              <a:defRPr/>
            </a:pP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2155E-22B8-3951-6FD3-D84F819E14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72A43F-6242-7647-8AAB-23194EC7FA37}" type="slidenum">
              <a:rPr lang="en-US" altLang="zh-CN" sz="1200">
                <a:latin typeface="Arial" panose="020B0604020202020204" pitchFamily="34" charset="0"/>
              </a:rPr>
              <a:pPr/>
              <a:t>1</a:t>
            </a:fld>
            <a:endParaRPr lang="en-US" altLang="zh-CN" sz="1800"/>
          </a:p>
        </p:txBody>
      </p:sp>
      <p:sp>
        <p:nvSpPr>
          <p:cNvPr id="13316" name="Rectangle 2050">
            <a:extLst>
              <a:ext uri="{FF2B5EF4-FFF2-40B4-BE49-F238E27FC236}">
                <a16:creationId xmlns:a16="http://schemas.microsoft.com/office/drawing/2014/main" id="{760AB0B5-68C3-474C-02BC-537A56B4CB1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Chapter 13</a:t>
            </a:r>
          </a:p>
        </p:txBody>
      </p:sp>
      <p:sp>
        <p:nvSpPr>
          <p:cNvPr id="13317" name="Rectangle 2051">
            <a:extLst>
              <a:ext uri="{FF2B5EF4-FFF2-40B4-BE49-F238E27FC236}">
                <a16:creationId xmlns:a16="http://schemas.microsoft.com/office/drawing/2014/main" id="{C623C8E2-02FA-549C-9396-5F5BB28F81E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3581400"/>
            <a:ext cx="7924800" cy="2057400"/>
          </a:xfrm>
        </p:spPr>
        <p:txBody>
          <a:bodyPr/>
          <a:lstStyle/>
          <a:p>
            <a:r>
              <a:rPr lang="en-US" altLang="zh-CN" sz="3600" b="1">
                <a:latin typeface="Arial" panose="020B0604020202020204" pitchFamily="34" charset="0"/>
                <a:ea typeface="宋体" panose="02010600030101010101" pitchFamily="2" charset="-122"/>
              </a:rPr>
              <a:t>Strings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E26CAD5E-928B-0677-E127-B8D4D5E95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Operations on String Literals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5AFE2BBC-2B8A-46DF-AF25-D80194C66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String literals can be subscripted: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char ch;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ch = "abc"[1];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The new value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</a:t>
            </a:r>
            <a:r>
              <a:rPr lang="en-US" altLang="zh-CN">
                <a:ea typeface="宋体" panose="02010600030101010101" pitchFamily="2" charset="-122"/>
              </a:rPr>
              <a:t> will be the letter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A function that converts a number between 0 and 15 into the equivalent hex digit: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char digit_to_hex_char(int digit)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return "0123456789ABCDEF"[digit];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AF956-253A-5C1B-B555-980F987F3D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9C6BE-0CB7-911C-FED6-CF3982F98F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7770856-2690-CA4D-AB84-1AEA63981C0D}" type="slidenum">
              <a:rPr lang="en-US" altLang="zh-CN" sz="1200">
                <a:latin typeface="Arial" panose="020B0604020202020204" pitchFamily="34" charset="0"/>
              </a:rPr>
              <a:pPr/>
              <a:t>10</a:t>
            </a:fld>
            <a:endParaRPr lang="en-US" altLang="zh-CN" sz="180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Content Placeholder 2">
            <a:extLst>
              <a:ext uri="{FF2B5EF4-FFF2-40B4-BE49-F238E27FC236}">
                <a16:creationId xmlns:a16="http://schemas.microsoft.com/office/drawing/2014/main" id="{07D09226-3514-EA09-18D8-C13B69FC0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 (i = 1; i &lt; argc; i++)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for (j = 0; j &lt; NUM_PLANETS; j++)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if (strcmp(argv[i], planets[j]) == 0)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printf("%s is planet %d\n", argv[i], j + 1);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break;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if (j == NUM_PLANETS)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printf("%s is not a planet\n", argv[i]);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10762-2091-F7A5-BD01-401809BC58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581AB-E9BB-488F-1677-C0BC87DC62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FD9E7EA-0BEB-8042-9C6A-10B48B7988C1}" type="slidenum">
              <a:rPr lang="en-US" altLang="zh-CN" sz="1200">
                <a:latin typeface="Arial" panose="020B0604020202020204" pitchFamily="34" charset="0"/>
              </a:rPr>
              <a:pPr/>
              <a:t>100</a:t>
            </a:fld>
            <a:endParaRPr lang="en-US" altLang="zh-CN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FC4E19C2-5DD0-F6FD-3310-A97AFFA5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Operations on String Literals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A8551310-4CE2-8F61-892C-8B564FA5F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Attempting to modify a string literal causes undefined behavior: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char *p = "abc";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*p = 'd';   /*** WRONG ***/</a:t>
            </a:r>
          </a:p>
          <a:p>
            <a:r>
              <a:rPr lang="en-US" altLang="zh-CN">
                <a:ea typeface="宋体" panose="02010600030101010101" pitchFamily="2" charset="-122"/>
              </a:rPr>
              <a:t>A program that tries to change a string literal may crash or behave erratically.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5E97D-D2FD-F754-0038-4326255179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2D0C5-D765-1171-2B9F-23702AF29B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583558F-414A-D940-B9AC-CEF29638AD4B}" type="slidenum">
              <a:rPr lang="en-US" altLang="zh-CN" sz="1200">
                <a:latin typeface="Arial" panose="020B0604020202020204" pitchFamily="34" charset="0"/>
              </a:rPr>
              <a:pPr/>
              <a:t>11</a:t>
            </a:fld>
            <a:endParaRPr lang="en-US" altLang="zh-CN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8A3ABCD7-64BE-5143-BBDA-0E8F7301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String Literals versus Character Constants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81E423A2-49CF-1DD5-7AFF-9684E05BE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string literal containing a single character isn’t the same as a character constant.</a:t>
            </a:r>
          </a:p>
          <a:p>
            <a:pPr lvl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"a"</a:t>
            </a:r>
            <a:r>
              <a:rPr lang="en-US" altLang="zh-CN">
                <a:ea typeface="宋体" panose="02010600030101010101" pitchFamily="2" charset="-122"/>
              </a:rPr>
              <a:t> is represented by a </a:t>
            </a:r>
            <a:r>
              <a:rPr lang="en-US" altLang="zh-CN" i="1">
                <a:ea typeface="宋体" panose="02010600030101010101" pitchFamily="2" charset="-122"/>
              </a:rPr>
              <a:t>pointer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'a'</a:t>
            </a:r>
            <a:r>
              <a:rPr lang="en-US" altLang="zh-CN">
                <a:ea typeface="宋体" panose="02010600030101010101" pitchFamily="2" charset="-122"/>
              </a:rPr>
              <a:t> is represented by an </a:t>
            </a:r>
            <a:r>
              <a:rPr lang="en-US" altLang="zh-CN" i="1">
                <a:ea typeface="宋体" panose="02010600030101010101" pitchFamily="2" charset="-122"/>
              </a:rPr>
              <a:t>integer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A legal call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printf("\n");</a:t>
            </a:r>
          </a:p>
          <a:p>
            <a:r>
              <a:rPr lang="en-US" altLang="zh-CN">
                <a:ea typeface="宋体" panose="02010600030101010101" pitchFamily="2" charset="-122"/>
              </a:rPr>
              <a:t>An illegal call: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printf('\n');   /*** WRONG ***/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2FCB7-AD67-48FB-AC73-CA6C715084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80C5C-32F4-B794-0177-BDACA96BC0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FCE5F9B-1004-374F-817B-43E80FDF4E58}" type="slidenum">
              <a:rPr lang="en-US" altLang="zh-CN" sz="1200">
                <a:latin typeface="Arial" panose="020B0604020202020204" pitchFamily="34" charset="0"/>
              </a:rPr>
              <a:pPr/>
              <a:t>12</a:t>
            </a:fld>
            <a:endParaRPr lang="en-US" altLang="zh-CN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EE6A0A1B-E840-B2A8-EBA6-A65E5D7EF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String Variables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4061B39E-620F-59C1-6F03-F6F9EFC64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Any one-dimensional array of characters can be used to store a string.</a:t>
            </a:r>
          </a:p>
          <a:p>
            <a:r>
              <a:rPr lang="en-US" altLang="zh-CN">
                <a:ea typeface="宋体" panose="02010600030101010101" pitchFamily="2" charset="-122"/>
              </a:rPr>
              <a:t>A string must be terminated by a null character.</a:t>
            </a:r>
          </a:p>
          <a:p>
            <a:r>
              <a:rPr lang="en-US" altLang="zh-CN">
                <a:ea typeface="宋体" panose="02010600030101010101" pitchFamily="2" charset="-122"/>
              </a:rPr>
              <a:t>Difficulties with this approach: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It can be hard to tell whether an array of characters is being used as a string.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String-handling functions must be careful to deal properly with the null character.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Finding the length of a string requires searching for the null character.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8B2839-F95F-3989-3BE9-4DFEB29A3E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D2603-86C1-B1BD-6CC8-D8E928CD1B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730936-8F1F-1549-BAC4-44E710E6723F}" type="slidenum">
              <a:rPr lang="en-US" altLang="zh-CN" sz="1200">
                <a:latin typeface="Arial" panose="020B0604020202020204" pitchFamily="34" charset="0"/>
              </a:rPr>
              <a:pPr/>
              <a:t>13</a:t>
            </a:fld>
            <a:endParaRPr lang="en-US" altLang="zh-CN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AAFAF5D0-15BC-A49B-159E-AA808DAC2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String Variables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C2BD669C-2C02-58E0-8950-806B60243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If a string variable needs to hold 80 characters, it must be declared to have length 81: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STR_LEN 80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char str[STR_LEN+1];</a:t>
            </a:r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Adding 1 to the desired length allows room for the null character at the end of the string.</a:t>
            </a:r>
          </a:p>
          <a:p>
            <a:r>
              <a:rPr lang="en-US" altLang="zh-CN">
                <a:ea typeface="宋体" panose="02010600030101010101" pitchFamily="2" charset="-122"/>
              </a:rPr>
              <a:t>Defining a macro that represents 80 and then adding 1 separately is a common practice.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85B22-5EF3-195C-5AFF-E22322DD01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243AB-7313-0F5C-B57E-80F7D6B6F1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6E1A603-A403-9E49-8243-FC59CD3139BF}" type="slidenum">
              <a:rPr lang="en-US" altLang="zh-CN" sz="1200">
                <a:latin typeface="Arial" panose="020B0604020202020204" pitchFamily="34" charset="0"/>
              </a:rPr>
              <a:pPr/>
              <a:t>14</a:t>
            </a:fld>
            <a:endParaRPr lang="en-US" altLang="zh-CN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462C6454-05AC-CAC2-2B6F-B227B46D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String Variables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0C62842C-9872-6AE5-F206-72ABDAD93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Be sure to leave room for the null character when declaring a string variable.</a:t>
            </a:r>
          </a:p>
          <a:p>
            <a:r>
              <a:rPr lang="en-US" altLang="zh-CN">
                <a:ea typeface="宋体" panose="02010600030101010101" pitchFamily="2" charset="-122"/>
              </a:rPr>
              <a:t>Failing to do so may cause unpredictable results when the program is executed.</a:t>
            </a:r>
          </a:p>
          <a:p>
            <a:r>
              <a:rPr lang="en-US" altLang="zh-CN">
                <a:ea typeface="宋体" panose="02010600030101010101" pitchFamily="2" charset="-122"/>
              </a:rPr>
              <a:t>The actual length of a string depends on the position of the terminating null character.</a:t>
            </a:r>
          </a:p>
          <a:p>
            <a:r>
              <a:rPr lang="en-US" altLang="zh-CN">
                <a:ea typeface="宋体" panose="02010600030101010101" pitchFamily="2" charset="-122"/>
              </a:rPr>
              <a:t>An array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STR_LEN</a:t>
            </a:r>
            <a:r>
              <a:rPr lang="en-US" altLang="zh-CN">
                <a:ea typeface="宋体" panose="02010600030101010101" pitchFamily="2" charset="-122"/>
              </a:rPr>
              <a:t> + 1 characters can hold strings with lengths between 0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STR_LEN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C017C-0E60-1CAB-38B9-1EA9F141FA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F198C-945B-A823-9670-0E086A2469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83D73BC-0C7E-6C48-B8CB-D4B46105A8D2}" type="slidenum">
              <a:rPr lang="en-US" altLang="zh-CN" sz="1200">
                <a:latin typeface="Arial" panose="020B0604020202020204" pitchFamily="34" charset="0"/>
              </a:rPr>
              <a:pPr/>
              <a:t>15</a:t>
            </a:fld>
            <a:endParaRPr lang="en-US" altLang="zh-CN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52DCC2AE-685E-5FF0-C79C-DC0C247DA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Initializing a String Variable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E433C60F-0C7C-C4BB-D781-E4C16694A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string variable can be initialized at the same time it’s declared: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char date1[8] = "June 14";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r>
              <a:rPr lang="en-US" altLang="zh-CN">
                <a:ea typeface="宋体" panose="02010600030101010101" pitchFamily="2" charset="-122"/>
              </a:rPr>
              <a:t>The compiler will automatically add a null character so that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date1</a:t>
            </a:r>
            <a:r>
              <a:rPr lang="en-US" altLang="zh-CN">
                <a:ea typeface="宋体" panose="02010600030101010101" pitchFamily="2" charset="-122"/>
              </a:rPr>
              <a:t> can be used as a string: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 </a:t>
            </a:r>
          </a:p>
          <a:p>
            <a:pPr>
              <a:lnSpc>
                <a:spcPts val="1800"/>
              </a:lnSpc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 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"June</a:t>
            </a:r>
            <a:r>
              <a:rPr lang="en-US" altLang="zh-CN"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14"</a:t>
            </a:r>
            <a:r>
              <a:rPr lang="en-US" altLang="zh-CN">
                <a:ea typeface="宋体" panose="02010600030101010101" pitchFamily="2" charset="-122"/>
              </a:rPr>
              <a:t> is not a string literal in this context.</a:t>
            </a:r>
          </a:p>
          <a:p>
            <a:r>
              <a:rPr lang="en-US" altLang="zh-CN">
                <a:ea typeface="宋体" panose="02010600030101010101" pitchFamily="2" charset="-122"/>
              </a:rPr>
              <a:t>Instead, C views it as an abbreviation for an array initializer.</a:t>
            </a: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02FE1-4CAB-CF84-33CD-D31C8D85D0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A84A9-C36D-6E60-3751-9503476232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F8FA45A-A433-F743-9F5A-D4D7401155C1}" type="slidenum">
              <a:rPr lang="en-US" altLang="zh-CN" sz="1200">
                <a:latin typeface="Arial" panose="020B0604020202020204" pitchFamily="34" charset="0"/>
              </a:rPr>
              <a:pPr/>
              <a:t>16</a:t>
            </a:fld>
            <a:endParaRPr lang="en-US" altLang="zh-CN" sz="1800"/>
          </a:p>
        </p:txBody>
      </p:sp>
      <p:pic>
        <p:nvPicPr>
          <p:cNvPr id="28678" name="Picture 6">
            <a:extLst>
              <a:ext uri="{FF2B5EF4-FFF2-40B4-BE49-F238E27FC236}">
                <a16:creationId xmlns:a16="http://schemas.microsoft.com/office/drawing/2014/main" id="{3ED03C72-605C-5C14-571F-12EAE1FA5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3968750"/>
            <a:ext cx="50419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93DDDDB6-BA2A-2401-7F84-3A69B009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Initializing a String Variable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91964149-2B32-279E-A33F-0F2BA8F5A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If the initializer is too short to fill the string variable, the compiler adds extra null characters: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char date2[9] = "June 14";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Appearance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date2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4A8127-E1F2-6C53-6EA2-AF113397AB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A0608-E130-163E-EABC-0138BC5164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9166711-45DE-AD47-BB6C-2FA4E8151575}" type="slidenum">
              <a:rPr lang="en-US" altLang="zh-CN" sz="1200">
                <a:latin typeface="Arial" panose="020B0604020202020204" pitchFamily="34" charset="0"/>
              </a:rPr>
              <a:pPr/>
              <a:t>17</a:t>
            </a:fld>
            <a:endParaRPr lang="en-US" altLang="zh-CN" sz="1800"/>
          </a:p>
        </p:txBody>
      </p:sp>
      <p:pic>
        <p:nvPicPr>
          <p:cNvPr id="29702" name="Picture 6">
            <a:extLst>
              <a:ext uri="{FF2B5EF4-FFF2-40B4-BE49-F238E27FC236}">
                <a16:creationId xmlns:a16="http://schemas.microsoft.com/office/drawing/2014/main" id="{461E6E0C-3693-653F-A9D8-C1540D64E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556000"/>
            <a:ext cx="555148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4617915E-4F1A-BB99-1C47-6A5B76DF1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Initializing a String Variable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728CDEBB-5F12-D5F0-9B12-E65CB5A69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 initializer for a string variable can’t be longer than the variable, but it can be the same length: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char date3[7] = "June 14";</a:t>
            </a:r>
          </a:p>
          <a:p>
            <a:r>
              <a:rPr lang="en-US" altLang="zh-CN">
                <a:ea typeface="宋体" panose="02010600030101010101" pitchFamily="2" charset="-122"/>
              </a:rPr>
              <a:t>There’s no room for the null character, so the compiler makes no attempt to store one: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743A0-A8BD-EF9E-6104-EF7E8D69C1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ED3AD-8689-87AA-3256-D62BD2D4D1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CC73FBF-DE2D-A24C-85EE-5BC78F884F51}" type="slidenum">
              <a:rPr lang="en-US" altLang="zh-CN" sz="1200">
                <a:latin typeface="Arial" panose="020B0604020202020204" pitchFamily="34" charset="0"/>
              </a:rPr>
              <a:pPr/>
              <a:t>18</a:t>
            </a:fld>
            <a:endParaRPr lang="en-US" altLang="zh-CN" sz="1800"/>
          </a:p>
        </p:txBody>
      </p:sp>
      <p:pic>
        <p:nvPicPr>
          <p:cNvPr id="30726" name="Picture 6">
            <a:extLst>
              <a:ext uri="{FF2B5EF4-FFF2-40B4-BE49-F238E27FC236}">
                <a16:creationId xmlns:a16="http://schemas.microsoft.com/office/drawing/2014/main" id="{EE7AD950-B721-5E96-49D0-6D2CEE3FD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943350"/>
            <a:ext cx="4525963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CF3CB4F0-CAF3-B4EC-C3DE-9BC37A150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Initializing a String Variable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71439334-8007-0C20-8B3D-FCD7EC843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declaration of a string variable may omit its length, in which case the compiler computes it: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char date4[] = "June 14";</a:t>
            </a:r>
          </a:p>
          <a:p>
            <a:r>
              <a:rPr lang="en-US" altLang="zh-CN">
                <a:ea typeface="宋体" panose="02010600030101010101" pitchFamily="2" charset="-122"/>
              </a:rPr>
              <a:t>The compiler sets aside eight characters for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date4</a:t>
            </a:r>
            <a:r>
              <a:rPr lang="en-US" altLang="zh-CN">
                <a:ea typeface="宋体" panose="02010600030101010101" pitchFamily="2" charset="-122"/>
              </a:rPr>
              <a:t>, enough to store the characters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"June  14"</a:t>
            </a:r>
            <a:r>
              <a:rPr lang="en-US" altLang="zh-CN">
                <a:ea typeface="宋体" panose="02010600030101010101" pitchFamily="2" charset="-122"/>
              </a:rPr>
              <a:t> plus a null character.</a:t>
            </a:r>
          </a:p>
          <a:p>
            <a:r>
              <a:rPr lang="en-US" altLang="zh-CN">
                <a:ea typeface="宋体" panose="02010600030101010101" pitchFamily="2" charset="-122"/>
              </a:rPr>
              <a:t>Omitting the length of a string variable is especially useful if the initializer is long, since computing the length by hand is error-prone.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079C5-A05F-1051-A53A-DC9B479F97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0CD36-2968-88D7-4DF1-B482EAB5F0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8EA847D-DFD3-E94F-98D6-5D56102A653D}" type="slidenum">
              <a:rPr lang="en-US" altLang="zh-CN" sz="1200">
                <a:latin typeface="Arial" panose="020B0604020202020204" pitchFamily="34" charset="0"/>
              </a:rPr>
              <a:pPr/>
              <a:t>19</a:t>
            </a:fld>
            <a:endParaRPr lang="en-US" altLang="zh-CN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BA388D0F-673D-19D4-5975-1E579BB2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Introduction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23BCCD4B-F308-F35D-C0EA-824C426A7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This chapter covers both string </a:t>
            </a:r>
            <a:r>
              <a:rPr lang="en-US" altLang="zh-CN" i="1">
                <a:ea typeface="宋体" panose="02010600030101010101" pitchFamily="2" charset="-122"/>
              </a:rPr>
              <a:t>constants</a:t>
            </a:r>
            <a:r>
              <a:rPr lang="en-US" altLang="zh-CN">
                <a:ea typeface="宋体" panose="02010600030101010101" pitchFamily="2" charset="-122"/>
              </a:rPr>
              <a:t> (or </a:t>
            </a:r>
            <a:r>
              <a:rPr lang="en-US" altLang="zh-CN" i="1">
                <a:ea typeface="宋体" panose="02010600030101010101" pitchFamily="2" charset="-122"/>
              </a:rPr>
              <a:t>literals,</a:t>
            </a:r>
            <a:r>
              <a:rPr lang="en-US" altLang="zh-CN">
                <a:ea typeface="宋体" panose="02010600030101010101" pitchFamily="2" charset="-122"/>
              </a:rPr>
              <a:t> as they’re called in the C standard) and string </a:t>
            </a:r>
            <a:r>
              <a:rPr lang="en-US" altLang="zh-CN" i="1">
                <a:ea typeface="宋体" panose="02010600030101010101" pitchFamily="2" charset="-122"/>
              </a:rPr>
              <a:t>variables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Strings are arrays of characters in which a special character—the null character—marks the end.</a:t>
            </a:r>
          </a:p>
          <a:p>
            <a:r>
              <a:rPr lang="en-US" altLang="zh-CN">
                <a:ea typeface="宋体" panose="02010600030101010101" pitchFamily="2" charset="-122"/>
              </a:rPr>
              <a:t>The C library provides a collection of functions for working with strings.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B4AD5-02E1-3AA1-4926-512BC508CC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5E5BC-73ED-4B94-B4D0-8A2F962C52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D17B30-51B5-D047-822A-9C17C599D11F}" type="slidenum">
              <a:rPr lang="en-US" altLang="zh-CN" sz="1200">
                <a:latin typeface="Arial" panose="020B0604020202020204" pitchFamily="34" charset="0"/>
              </a:rPr>
              <a:pPr/>
              <a:t>2</a:t>
            </a:fld>
            <a:endParaRPr lang="en-US" altLang="zh-CN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5223DFEA-3E58-926B-D628-3797489D6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62000"/>
            <a:ext cx="8077200" cy="685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Character Arrays versus Character Pointers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65A74D1C-6479-13E9-B63B-B2D0D14E4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declaration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char date[] = "June 14";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declares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date</a:t>
            </a:r>
            <a:r>
              <a:rPr lang="en-US" altLang="zh-CN">
                <a:ea typeface="宋体" panose="02010600030101010101" pitchFamily="2" charset="-122"/>
              </a:rPr>
              <a:t> to be an </a:t>
            </a:r>
            <a:r>
              <a:rPr lang="en-US" altLang="zh-CN" i="1">
                <a:ea typeface="宋体" panose="02010600030101010101" pitchFamily="2" charset="-122"/>
              </a:rPr>
              <a:t>array,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r>
              <a:rPr lang="en-US" altLang="zh-CN">
                <a:ea typeface="宋体" panose="02010600030101010101" pitchFamily="2" charset="-122"/>
              </a:rPr>
              <a:t>The similar-looking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char *date = "June 14";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declares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date</a:t>
            </a:r>
            <a:r>
              <a:rPr lang="en-US" altLang="zh-CN">
                <a:ea typeface="宋体" panose="02010600030101010101" pitchFamily="2" charset="-122"/>
              </a:rPr>
              <a:t> to be a </a:t>
            </a:r>
            <a:r>
              <a:rPr lang="en-US" altLang="zh-CN" i="1">
                <a:ea typeface="宋体" panose="02010600030101010101" pitchFamily="2" charset="-122"/>
              </a:rPr>
              <a:t>pointer.</a:t>
            </a:r>
          </a:p>
          <a:p>
            <a:r>
              <a:rPr lang="en-US" altLang="zh-CN">
                <a:ea typeface="宋体" panose="02010600030101010101" pitchFamily="2" charset="-122"/>
              </a:rPr>
              <a:t>Thanks to the close relationship between arrays and pointers, either version can be used as a string.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7901E-315F-E649-E260-B8F12BD4EB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507D5-39A7-5546-1E5A-79639403AD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D94C5CC-1A50-294B-A8C1-9B0683594304}" type="slidenum">
              <a:rPr lang="en-US" altLang="zh-CN" sz="1200">
                <a:latin typeface="Arial" panose="020B0604020202020204" pitchFamily="34" charset="0"/>
              </a:rPr>
              <a:pPr/>
              <a:t>20</a:t>
            </a:fld>
            <a:endParaRPr lang="en-US" altLang="zh-CN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E0214272-FBB1-3229-B5DB-8CE4469A9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62000"/>
            <a:ext cx="8077200" cy="685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Character Arrays versus Character Pointers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813E9E11-BF8B-2547-4DD3-7C7520A05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However, there are significant differences between the two versions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date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 the array version, the characters stored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date</a:t>
            </a:r>
            <a:r>
              <a:rPr lang="en-US" altLang="zh-CN">
                <a:ea typeface="宋体" panose="02010600030101010101" pitchFamily="2" charset="-122"/>
              </a:rPr>
              <a:t> can be modified. In the pointer version,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date</a:t>
            </a:r>
            <a:r>
              <a:rPr lang="en-US" altLang="zh-CN">
                <a:ea typeface="宋体" panose="02010600030101010101" pitchFamily="2" charset="-122"/>
              </a:rPr>
              <a:t> points to a string literal that shouldn’t be modified.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 the array version,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date</a:t>
            </a:r>
            <a:r>
              <a:rPr lang="en-US" altLang="zh-CN">
                <a:ea typeface="宋体" panose="02010600030101010101" pitchFamily="2" charset="-122"/>
              </a:rPr>
              <a:t> is an array name. In the pointer version,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date</a:t>
            </a:r>
            <a:r>
              <a:rPr lang="en-US" altLang="zh-CN">
                <a:ea typeface="宋体" panose="02010600030101010101" pitchFamily="2" charset="-122"/>
              </a:rPr>
              <a:t> is a variable that can point to other strings.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CF3DB-E960-7F90-A6CE-A33FE0D8F0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25F74F-0C46-09D9-2063-1B19619B72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027BE19-D53E-1542-8BFC-D8AE03781292}" type="slidenum">
              <a:rPr lang="en-US" altLang="zh-CN" sz="1200">
                <a:latin typeface="Arial" panose="020B0604020202020204" pitchFamily="34" charset="0"/>
              </a:rPr>
              <a:pPr/>
              <a:t>21</a:t>
            </a:fld>
            <a:endParaRPr lang="en-US" altLang="zh-CN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8E9E640F-445C-9123-E493-72CB8AB05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62000"/>
            <a:ext cx="8077200" cy="685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Character Arrays versus Character Pointers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25EC1B68-1B9A-F3D7-43B6-E33837D0B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The declaration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char *p;</a:t>
            </a:r>
          </a:p>
          <a:p>
            <a:pPr>
              <a:buFontTx/>
              <a:buNone/>
            </a:pPr>
            <a:r>
              <a:rPr lang="en-US" altLang="zh-CN" sz="2600">
                <a:ea typeface="宋体" panose="02010600030101010101" pitchFamily="2" charset="-122"/>
              </a:rPr>
              <a:t>	does not allocate space for a string.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Before we can use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sz="2600">
                <a:ea typeface="宋体" panose="02010600030101010101" pitchFamily="2" charset="-122"/>
              </a:rPr>
              <a:t> as a string, it must point to an array of characters.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One possibility is to make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sz="2600">
                <a:ea typeface="宋体" panose="02010600030101010101" pitchFamily="2" charset="-122"/>
              </a:rPr>
              <a:t> point to a string variable: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char str[STR_LEN+1], *p;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2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 = str;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Another possibility is to make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sz="2600">
                <a:ea typeface="宋体" panose="02010600030101010101" pitchFamily="2" charset="-122"/>
              </a:rPr>
              <a:t> point to a dynamically allocated string.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65172-DFA7-3D7A-4FC0-23882EC334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58BEA-AC1B-605F-DD8D-7453B197C3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B66B608-BB3D-CD49-B8E9-4E6F48AE7F2A}" type="slidenum">
              <a:rPr lang="en-US" altLang="zh-CN" sz="1200">
                <a:latin typeface="Arial" panose="020B0604020202020204" pitchFamily="34" charset="0"/>
              </a:rPr>
              <a:pPr/>
              <a:t>22</a:t>
            </a:fld>
            <a:endParaRPr lang="en-US" altLang="zh-CN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0BFC2CC5-4315-080C-9D2B-2D5481A9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62000"/>
            <a:ext cx="8077200" cy="685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Character Arrays versus Character Pointers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4443F5FD-59B7-630D-A8F6-8D5D049F1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an uninitialized pointer variable as a string is a serious error.</a:t>
            </a:r>
          </a:p>
          <a:p>
            <a:r>
              <a:rPr lang="en-US" altLang="zh-CN">
                <a:ea typeface="宋体" panose="02010600030101010101" pitchFamily="2" charset="-122"/>
              </a:rPr>
              <a:t>An attempt at building the string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"abc"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char *p;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p[0] = 'a';    /*** WRONG ***/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p[1] = 'b';    /*** WRONG ***/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p[2] = 'c';    /*** WRONG ***/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p[3] = '\0';   /*** WRONG ***/</a:t>
            </a:r>
          </a:p>
          <a:p>
            <a:r>
              <a:rPr lang="en-US" altLang="zh-CN">
                <a:ea typeface="宋体" panose="02010600030101010101" pitchFamily="2" charset="-122"/>
              </a:rPr>
              <a:t>Since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hasn’t been initialized, this causes undefined behavior.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49B139-CAF5-0E88-BC99-7BEA2D69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6D715-C494-15E1-31E7-48689847B4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81CC7E6-A5C2-5C43-9349-D853B36BE258}" type="slidenum">
              <a:rPr lang="en-US" altLang="zh-CN" sz="1200">
                <a:latin typeface="Arial" panose="020B0604020202020204" pitchFamily="34" charset="0"/>
              </a:rPr>
              <a:pPr/>
              <a:t>23</a:t>
            </a:fld>
            <a:endParaRPr lang="en-US" altLang="zh-CN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9776E4E-F020-FBC4-8B79-4BD258AF3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Reading and Writing Strings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DAC035BE-44D7-9971-8711-F5FFA134D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Writing a string is easy using either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>
                <a:ea typeface="宋体" panose="02010600030101010101" pitchFamily="2" charset="-122"/>
              </a:rPr>
              <a:t> 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puts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Reading a string is a bit harder, because the input may be longer than the string variable into which it’s being stored.</a:t>
            </a:r>
          </a:p>
          <a:p>
            <a:r>
              <a:rPr lang="en-US" altLang="zh-CN">
                <a:ea typeface="宋体" panose="02010600030101010101" pitchFamily="2" charset="-122"/>
              </a:rPr>
              <a:t>To read a string in a single step, we can use either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>
                <a:ea typeface="宋体" panose="02010600030101010101" pitchFamily="2" charset="-122"/>
              </a:rPr>
              <a:t> 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gets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As an alternative, we can read strings one character at a time.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F839E-410D-C3DB-D4AB-DFB0B9AB65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FE2CD5-2C33-4986-1CF9-3D48552C78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B2F807-5062-BC4E-A073-C324AD680A80}" type="slidenum">
              <a:rPr lang="en-US" altLang="zh-CN" sz="1200">
                <a:latin typeface="Arial" panose="020B0604020202020204" pitchFamily="34" charset="0"/>
              </a:rPr>
              <a:pPr/>
              <a:t>24</a:t>
            </a:fld>
            <a:endParaRPr lang="en-US" altLang="zh-CN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5DDFB1E4-3460-CB65-2B27-4AA206C3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Writing Strings Using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puts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74583034-4818-69AB-69DA-2BE4C9A37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%s</a:t>
            </a:r>
            <a:r>
              <a:rPr lang="en-US" altLang="zh-CN">
                <a:ea typeface="宋体" panose="02010600030101010101" pitchFamily="2" charset="-122"/>
              </a:rPr>
              <a:t> conversion specification allows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>
                <a:ea typeface="宋体" panose="02010600030101010101" pitchFamily="2" charset="-122"/>
              </a:rPr>
              <a:t> to write a string: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char str[] = "Are we having fun yet?";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printf("%s\n", str);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The output will be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Are we having fun yet?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>
                <a:ea typeface="宋体" panose="02010600030101010101" pitchFamily="2" charset="-122"/>
              </a:rPr>
              <a:t> writes the characters in a string one by one until it encounters a null character.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71712-6720-78F1-4F2A-C3ACC1DC75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F8626-2593-DE09-741D-D8396957C5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CE5ACC8-90C8-B941-B240-87627EE4A25A}" type="slidenum">
              <a:rPr lang="en-US" altLang="zh-CN" sz="1200">
                <a:latin typeface="Arial" panose="020B0604020202020204" pitchFamily="34" charset="0"/>
              </a:rPr>
              <a:pPr/>
              <a:t>25</a:t>
            </a:fld>
            <a:endParaRPr lang="en-US" altLang="zh-CN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ABAC3CD0-4D2C-EA61-EC27-90461E681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Writing Strings Using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puts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089C549C-C2FD-842F-5088-A94126BAD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To print part of a string, use the conversion specification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%.</a:t>
            </a:r>
            <a:r>
              <a:rPr lang="en-US" altLang="zh-CN" i="1">
                <a:ea typeface="宋体" panose="02010600030101010101" pitchFamily="2" charset="-122"/>
              </a:rPr>
              <a:t>p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 i="1">
                <a:ea typeface="宋体" panose="02010600030101010101" pitchFamily="2" charset="-122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is the number of characters to be displayed.</a:t>
            </a:r>
          </a:p>
          <a:p>
            <a:r>
              <a:rPr lang="en-US" altLang="zh-CN">
                <a:ea typeface="宋体" panose="02010600030101010101" pitchFamily="2" charset="-122"/>
              </a:rPr>
              <a:t>The statement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printf("%.6s\n", str);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will print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Are we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F0B60-072E-05F3-FA2B-3E2E7B59D1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B22C5-F24A-261F-DC05-6CB760E047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C4AAA09-72EB-4A4D-AB8F-7A2DC30FD79E}" type="slidenum">
              <a:rPr lang="en-US" altLang="zh-CN" sz="1200">
                <a:latin typeface="Arial" panose="020B0604020202020204" pitchFamily="34" charset="0"/>
              </a:rPr>
              <a:pPr/>
              <a:t>26</a:t>
            </a:fld>
            <a:endParaRPr lang="en-US" altLang="zh-CN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E514B94E-D474-D3A6-E6B6-24B2B66B8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Writing Strings Using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puts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A07519FB-6972-F5E9-D49C-E0DFB39DB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i="1">
                <a:ea typeface="宋体" panose="02010600030101010101" pitchFamily="2" charset="-122"/>
              </a:rPr>
              <a:t>m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conversion will display a string in a field of size </a:t>
            </a:r>
            <a:r>
              <a:rPr lang="en-US" altLang="zh-CN" i="1">
                <a:ea typeface="宋体" panose="02010600030101010101" pitchFamily="2" charset="-122"/>
              </a:rPr>
              <a:t>m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If the string has fewer than </a:t>
            </a:r>
            <a:r>
              <a:rPr lang="en-US" altLang="zh-CN" i="1">
                <a:ea typeface="宋体" panose="02010600030101010101" pitchFamily="2" charset="-122"/>
              </a:rPr>
              <a:t>m</a:t>
            </a:r>
            <a:r>
              <a:rPr lang="en-US" altLang="zh-CN">
                <a:ea typeface="宋体" panose="02010600030101010101" pitchFamily="2" charset="-122"/>
              </a:rPr>
              <a:t> characters, it will be right-justified within the field.</a:t>
            </a:r>
          </a:p>
          <a:p>
            <a:r>
              <a:rPr lang="en-US" altLang="zh-CN">
                <a:ea typeface="宋体" panose="02010600030101010101" pitchFamily="2" charset="-122"/>
              </a:rPr>
              <a:t>To force left justification instead, we can put a minus sign in front of </a:t>
            </a:r>
            <a:r>
              <a:rPr lang="en-US" altLang="zh-CN" i="1">
                <a:ea typeface="宋体" panose="02010600030101010101" pitchFamily="2" charset="-122"/>
              </a:rPr>
              <a:t>m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i="1">
                <a:ea typeface="宋体" panose="02010600030101010101" pitchFamily="2" charset="-122"/>
              </a:rPr>
              <a:t>m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i="1">
                <a:ea typeface="宋体" panose="02010600030101010101" pitchFamily="2" charset="-122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values can be used in combination.</a:t>
            </a:r>
          </a:p>
          <a:p>
            <a:r>
              <a:rPr lang="en-US" altLang="zh-CN">
                <a:ea typeface="宋体" panose="02010600030101010101" pitchFamily="2" charset="-122"/>
              </a:rPr>
              <a:t>A conversion specification of the form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i="1">
                <a:ea typeface="宋体" panose="02010600030101010101" pitchFamily="2" charset="-122"/>
              </a:rPr>
              <a:t>m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i="1">
                <a:ea typeface="宋体" panose="02010600030101010101" pitchFamily="2" charset="-122"/>
              </a:rPr>
              <a:t>p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causes the first </a:t>
            </a:r>
            <a:r>
              <a:rPr lang="en-US" altLang="zh-CN" i="1">
                <a:ea typeface="宋体" panose="02010600030101010101" pitchFamily="2" charset="-122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characters of a string to be displayed in a field of size </a:t>
            </a:r>
            <a:r>
              <a:rPr lang="en-US" altLang="zh-CN" i="1">
                <a:ea typeface="宋体" panose="02010600030101010101" pitchFamily="2" charset="-122"/>
              </a:rPr>
              <a:t>m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E9AA4-6F2E-CA83-7A2F-5BD5F7B808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9C794-4B92-2792-797E-FC6C9D6E15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AA28F1-66C5-514E-8473-FD3F75C44C02}" type="slidenum">
              <a:rPr lang="en-US" altLang="zh-CN" sz="1200">
                <a:latin typeface="Arial" panose="020B0604020202020204" pitchFamily="34" charset="0"/>
              </a:rPr>
              <a:pPr/>
              <a:t>27</a:t>
            </a:fld>
            <a:endParaRPr lang="en-US" altLang="zh-CN"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33CED7A0-7949-023E-0F1E-100A7809A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Writing Strings Using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puts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AAE956A7-3296-CAB8-8178-B5162C49F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>
                <a:ea typeface="宋体" panose="02010600030101010101" pitchFamily="2" charset="-122"/>
              </a:rPr>
              <a:t> isn’t the only function that can write strings.</a:t>
            </a:r>
          </a:p>
          <a:p>
            <a:r>
              <a:rPr lang="en-US" altLang="zh-CN">
                <a:ea typeface="宋体" panose="02010600030101010101" pitchFamily="2" charset="-122"/>
              </a:rPr>
              <a:t>The C library also provides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puts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puts(str);</a:t>
            </a:r>
          </a:p>
          <a:p>
            <a:r>
              <a:rPr lang="en-US" altLang="zh-CN">
                <a:ea typeface="宋体" panose="02010600030101010101" pitchFamily="2" charset="-122"/>
              </a:rPr>
              <a:t>After writing a string,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puts</a:t>
            </a:r>
            <a:r>
              <a:rPr lang="en-US" altLang="zh-CN">
                <a:ea typeface="宋体" panose="02010600030101010101" pitchFamily="2" charset="-122"/>
              </a:rPr>
              <a:t> always writes an additional new-line character.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9D3EF-F86C-0E39-D27F-3D8026718A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5404B-2710-7A7F-F278-D771D5CFA2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A56272-E9AD-B34B-8456-BA295FDE2365}" type="slidenum">
              <a:rPr lang="en-US" altLang="zh-CN" sz="1200">
                <a:latin typeface="Arial" panose="020B0604020202020204" pitchFamily="34" charset="0"/>
              </a:rPr>
              <a:pPr/>
              <a:t>28</a:t>
            </a:fld>
            <a:endParaRPr lang="en-US" altLang="zh-CN"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5F751E9D-6FB1-0806-4246-3EF8984F0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Reading Strings Using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gets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7E0F4182-9152-61E3-709E-02754C034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%s</a:t>
            </a:r>
            <a:r>
              <a:rPr lang="en-US" altLang="zh-CN">
                <a:ea typeface="宋体" panose="02010600030101010101" pitchFamily="2" charset="-122"/>
              </a:rPr>
              <a:t> conversion specification allows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>
                <a:ea typeface="宋体" panose="02010600030101010101" pitchFamily="2" charset="-122"/>
              </a:rPr>
              <a:t> to read a string into a character array: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scanf("%s", str);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>
                <a:ea typeface="宋体" panose="02010600030101010101" pitchFamily="2" charset="-122"/>
              </a:rPr>
              <a:t> is treated as a pointer, so there’s no need to put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>
                <a:ea typeface="宋体" panose="02010600030101010101" pitchFamily="2" charset="-122"/>
              </a:rPr>
              <a:t> operator in front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When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>
                <a:ea typeface="宋体" panose="02010600030101010101" pitchFamily="2" charset="-122"/>
              </a:rPr>
              <a:t> is called, it skips white space, then reads characters and stores them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>
                <a:ea typeface="宋体" panose="02010600030101010101" pitchFamily="2" charset="-122"/>
              </a:rPr>
              <a:t> until it encounters a white-space character.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>
                <a:ea typeface="宋体" panose="02010600030101010101" pitchFamily="2" charset="-122"/>
              </a:rPr>
              <a:t> always stores a null character at the end of the string.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385F7-2FDA-DFF4-152E-738E8C1084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9D21E-CD25-0890-08D3-EEA6A44392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C49CDD8-3E40-574E-99B4-8A1C35231C56}" type="slidenum">
              <a:rPr lang="en-US" altLang="zh-CN" sz="1200">
                <a:latin typeface="Arial" panose="020B0604020202020204" pitchFamily="34" charset="0"/>
              </a:rPr>
              <a:pPr/>
              <a:t>29</a:t>
            </a:fld>
            <a:endParaRPr lang="en-US" altLang="zh-CN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0360A1AE-26EE-1DC9-A565-5651841C7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String Literals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D3E933E1-7EEF-DF56-4CB1-93D7DF9F6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00600"/>
          </a:xfrm>
        </p:spPr>
        <p:txBody>
          <a:bodyPr/>
          <a:lstStyle/>
          <a:p>
            <a:r>
              <a:rPr lang="en-US" altLang="zh-CN" sz="2200">
                <a:ea typeface="宋体" panose="02010600030101010101" pitchFamily="2" charset="-122"/>
              </a:rPr>
              <a:t>A </a:t>
            </a:r>
            <a:r>
              <a:rPr lang="en-US" altLang="zh-CN" sz="2200" b="1" i="1">
                <a:ea typeface="宋体" panose="02010600030101010101" pitchFamily="2" charset="-122"/>
              </a:rPr>
              <a:t>string</a:t>
            </a:r>
            <a:r>
              <a:rPr lang="en-US" altLang="zh-CN" sz="2200">
                <a:ea typeface="宋体" panose="02010600030101010101" pitchFamily="2" charset="-122"/>
              </a:rPr>
              <a:t> </a:t>
            </a:r>
            <a:r>
              <a:rPr lang="en-US" altLang="zh-CN" sz="2200" b="1" i="1">
                <a:ea typeface="宋体" panose="02010600030101010101" pitchFamily="2" charset="-122"/>
              </a:rPr>
              <a:t>literal</a:t>
            </a:r>
            <a:r>
              <a:rPr lang="en-US" altLang="zh-CN" sz="2200">
                <a:ea typeface="宋体" panose="02010600030101010101" pitchFamily="2" charset="-122"/>
              </a:rPr>
              <a:t> is a sequence of characters enclosed within double quotes: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"When you come to a fork in the road, take it."</a:t>
            </a:r>
          </a:p>
          <a:p>
            <a:r>
              <a:rPr lang="en-US" altLang="zh-CN" sz="2200">
                <a:ea typeface="宋体" panose="02010600030101010101" pitchFamily="2" charset="-122"/>
              </a:rPr>
              <a:t>String literals may contain escape sequences.</a:t>
            </a:r>
          </a:p>
          <a:p>
            <a:r>
              <a:rPr lang="en-US" altLang="zh-CN" sz="2200">
                <a:ea typeface="宋体" panose="02010600030101010101" pitchFamily="2" charset="-122"/>
              </a:rPr>
              <a:t>Character escapes often appear in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200">
                <a:ea typeface="宋体" panose="02010600030101010101" pitchFamily="2" charset="-122"/>
              </a:rPr>
              <a:t> and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 sz="2200">
                <a:ea typeface="宋体" panose="02010600030101010101" pitchFamily="2" charset="-122"/>
              </a:rPr>
              <a:t> format strings.</a:t>
            </a:r>
          </a:p>
          <a:p>
            <a:r>
              <a:rPr lang="en-US" altLang="zh-CN" sz="2200">
                <a:ea typeface="宋体" panose="02010600030101010101" pitchFamily="2" charset="-122"/>
              </a:rPr>
              <a:t>For example, each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\n</a:t>
            </a:r>
            <a:r>
              <a:rPr lang="en-US" altLang="zh-CN" sz="2200">
                <a:ea typeface="宋体" panose="02010600030101010101" pitchFamily="2" charset="-122"/>
              </a:rPr>
              <a:t> character in the string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"Candy\nIs dandy\nBut liquor\nIs quicker.\n  --Ogden Nash\n"</a:t>
            </a:r>
          </a:p>
          <a:p>
            <a:pPr>
              <a:buFontTx/>
              <a:buNone/>
            </a:pPr>
            <a:r>
              <a:rPr lang="en-US" altLang="zh-CN" sz="2200">
                <a:ea typeface="宋体" panose="02010600030101010101" pitchFamily="2" charset="-122"/>
              </a:rPr>
              <a:t>	causes the cursor to advance to the next line: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Candy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Is dandy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But liquor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Is quicker.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--Ogden Nash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02AB4-F549-9A49-7DCA-BDDCB2005D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A041F-E756-F707-BE6D-E79D237100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35D4220-09C7-1646-BD8B-82DA1871BA89}" type="slidenum">
              <a:rPr lang="en-US" altLang="zh-CN" sz="1200">
                <a:latin typeface="Arial" panose="020B0604020202020204" pitchFamily="34" charset="0"/>
              </a:rPr>
              <a:pPr/>
              <a:t>3</a:t>
            </a:fld>
            <a:endParaRPr lang="en-US" altLang="zh-CN"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37CB9134-5A43-5CC5-3CC8-FEECA75C4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Reading Strings Using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gets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E0CED8C4-B7E9-BAB8-B435-182CE3672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>
                <a:ea typeface="宋体" panose="02010600030101010101" pitchFamily="2" charset="-122"/>
              </a:rPr>
              <a:t> won’t usually read a full line of input.</a:t>
            </a:r>
          </a:p>
          <a:p>
            <a:r>
              <a:rPr lang="en-US" altLang="zh-CN">
                <a:ea typeface="宋体" panose="02010600030101010101" pitchFamily="2" charset="-122"/>
              </a:rPr>
              <a:t>A new-line character will cause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>
                <a:ea typeface="宋体" panose="02010600030101010101" pitchFamily="2" charset="-122"/>
              </a:rPr>
              <a:t> to stop reading, but so will a space or tab character.</a:t>
            </a:r>
          </a:p>
          <a:p>
            <a:r>
              <a:rPr lang="en-US" altLang="zh-CN">
                <a:ea typeface="宋体" panose="02010600030101010101" pitchFamily="2" charset="-122"/>
              </a:rPr>
              <a:t>To read an entire line of input, we can use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gets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Properties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gets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Doesn’t skip white space before starting to read input.</a:t>
            </a:r>
          </a:p>
          <a:p>
            <a:pPr lvl="1"/>
            <a:r>
              <a:rPr lang="en-US" altLang="zh-CN">
                <a:ea typeface="宋体" panose="02010600030101010101" pitchFamily="2" charset="-122"/>
                <a:cs typeface="Courier New" panose="02070309020205020404" pitchFamily="49" charset="0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eads until it finds a new-line character.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Discards the new-line character instead of storing it; the null character takes its place.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12343-883D-2344-5526-D7151C0643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8E5C7-3B43-299F-EC1C-E03808395E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C8BD7E-7EED-EF4F-B2A5-B615F5266CF0}" type="slidenum">
              <a:rPr lang="en-US" altLang="zh-CN" sz="1200">
                <a:latin typeface="Arial" panose="020B0604020202020204" pitchFamily="34" charset="0"/>
              </a:rPr>
              <a:pPr/>
              <a:t>30</a:t>
            </a:fld>
            <a:endParaRPr lang="en-US" altLang="zh-CN"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FA45A62D-099A-4C5D-D40D-FA8814729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Reading Strings Using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gets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06F7D39B-D9CA-A137-7B29-28AEED34B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Consider the following program fragment: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char sentence[SENT_LEN+1];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printf("Enter a sentence:\n");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scanf("%s", sentence);</a:t>
            </a:r>
          </a:p>
          <a:p>
            <a:r>
              <a:rPr lang="en-US" altLang="zh-CN">
                <a:ea typeface="宋体" panose="02010600030101010101" pitchFamily="2" charset="-122"/>
              </a:rPr>
              <a:t>Suppose that after the prompt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a sentence: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the user enters the line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C,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or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not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C: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that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is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the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question.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>
                <a:ea typeface="宋体" panose="02010600030101010101" pitchFamily="2" charset="-122"/>
              </a:rPr>
              <a:t> will store the string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"To"</a:t>
            </a:r>
            <a:r>
              <a:rPr lang="en-US" altLang="zh-CN">
                <a:ea typeface="宋体" panose="02010600030101010101" pitchFamily="2" charset="-122"/>
              </a:rPr>
              <a:t>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sentence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2784B-A5A8-2AEB-36C8-08A693BBF7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17602-D2B2-2BCE-80B3-0B5880F4B7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13CB5F3-A629-7045-86D1-EAA4A55F5231}" type="slidenum">
              <a:rPr lang="en-US" altLang="zh-CN" sz="1200">
                <a:latin typeface="Arial" panose="020B0604020202020204" pitchFamily="34" charset="0"/>
              </a:rPr>
              <a:pPr/>
              <a:t>31</a:t>
            </a:fld>
            <a:endParaRPr lang="en-US" altLang="zh-CN"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8B88590D-6E04-20B3-7BC7-AA9BFB07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Reading Strings Using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gets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1A5324FC-C9B1-CC7E-9AFB-FDD1B5CAA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Suppose that we replace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>
                <a:ea typeface="宋体" panose="02010600030101010101" pitchFamily="2" charset="-122"/>
              </a:rPr>
              <a:t> by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gets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gets(sentence);</a:t>
            </a:r>
          </a:p>
          <a:p>
            <a:r>
              <a:rPr lang="en-US" altLang="zh-CN">
                <a:ea typeface="宋体" panose="02010600030101010101" pitchFamily="2" charset="-122"/>
              </a:rPr>
              <a:t>When the user enters the same input as before,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gets</a:t>
            </a:r>
            <a:r>
              <a:rPr lang="en-US" altLang="zh-CN">
                <a:ea typeface="宋体" panose="02010600030101010101" pitchFamily="2" charset="-122"/>
              </a:rPr>
              <a:t> will store the string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"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C,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or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not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C: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that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is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the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question."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sentence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F7817-66D2-C87C-82D2-24CED093D9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4EC87-F93D-486F-D777-8CA58EDB45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D636CD-ECF8-FC42-8E44-6C821E64C7B0}" type="slidenum">
              <a:rPr lang="en-US" altLang="zh-CN" sz="1200">
                <a:latin typeface="Arial" panose="020B0604020202020204" pitchFamily="34" charset="0"/>
              </a:rPr>
              <a:pPr/>
              <a:t>32</a:t>
            </a:fld>
            <a:endParaRPr lang="en-US" altLang="zh-CN"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6E807A60-5631-A900-9E1F-041D21B1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Reading Strings Using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gets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36F68454-8433-FF30-2F58-F7DFE51FF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As they read characters into an array,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gets</a:t>
            </a:r>
            <a:r>
              <a:rPr lang="en-US" altLang="zh-CN">
                <a:ea typeface="宋体" panose="02010600030101010101" pitchFamily="2" charset="-122"/>
              </a:rPr>
              <a:t> have no way to detect when it’s full.</a:t>
            </a:r>
          </a:p>
          <a:p>
            <a:r>
              <a:rPr lang="en-US" altLang="zh-CN">
                <a:ea typeface="宋体" panose="02010600030101010101" pitchFamily="2" charset="-122"/>
              </a:rPr>
              <a:t>Consequently, they may store characters past the end of the array, causing undefined behavior.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>
                <a:ea typeface="宋体" panose="02010600030101010101" pitchFamily="2" charset="-122"/>
              </a:rPr>
              <a:t> can be made safer by using the conversion specification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i="1">
                <a:ea typeface="宋体" panose="02010600030101010101" pitchFamily="2" charset="-122"/>
              </a:rPr>
              <a:t>n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instead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%s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 i="1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is an integer indicating the maximum number of characters to be stored.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gets</a:t>
            </a:r>
            <a:r>
              <a:rPr lang="en-US" altLang="zh-CN">
                <a:ea typeface="宋体" panose="02010600030101010101" pitchFamily="2" charset="-122"/>
              </a:rPr>
              <a:t> is inherently unsafe;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fgets</a:t>
            </a:r>
            <a:r>
              <a:rPr lang="en-US" altLang="zh-CN">
                <a:ea typeface="宋体" panose="02010600030101010101" pitchFamily="2" charset="-122"/>
              </a:rPr>
              <a:t> is a much better alternative.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9C403-DD28-69FB-A9BF-5330500F42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A23FB-0E74-D796-EB53-B6176D4A7A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9E5B42A-6661-EE45-94F6-E5B927E1FD88}" type="slidenum">
              <a:rPr lang="en-US" altLang="zh-CN" sz="1200">
                <a:latin typeface="Arial" panose="020B0604020202020204" pitchFamily="34" charset="0"/>
              </a:rPr>
              <a:pPr/>
              <a:t>33</a:t>
            </a:fld>
            <a:endParaRPr lang="en-US" altLang="zh-CN"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26C3FDF8-C566-0783-3AFE-E8D86A30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Reading Strings Character by Character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FA6DC991-C770-0EE2-E430-BB50AE23B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845425" cy="480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Programmers often write their own input functions.</a:t>
            </a:r>
          </a:p>
          <a:p>
            <a:r>
              <a:rPr lang="en-US" altLang="zh-CN">
                <a:ea typeface="宋体" panose="02010600030101010101" pitchFamily="2" charset="-122"/>
              </a:rPr>
              <a:t>Issues to consider: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Should the function skip white space before beginning to store the string?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What character causes the function to stop reading: a new-line character, any white-space character, or some other character? Is this character stored in the string or discarded?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What should the function do if the input string is too long to store: discard the extra characters or leave them for the next input operation?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E5ABC-4C33-3DA6-3480-D1F6BCB6E3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D55DB-85A7-E459-82EB-952B7C5227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AC7C5A-1579-614A-8FDE-EA0677F2D6EA}" type="slidenum">
              <a:rPr lang="en-US" altLang="zh-CN" sz="1200">
                <a:latin typeface="Arial" panose="020B0604020202020204" pitchFamily="34" charset="0"/>
              </a:rPr>
              <a:pPr/>
              <a:t>34</a:t>
            </a:fld>
            <a:endParaRPr lang="en-US" altLang="zh-CN"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55AD2385-4C18-1814-6D6E-34E907F11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Reading Strings Character by Character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54023ADF-13EF-316F-DDC4-024B2CF3F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Suppose we need a function that (1) doesn’t skip white-space characters, (2) stops reading at the first new-line character (which isn’t stored in the string), and (3) discards extra characters.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A prototype for the function: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read_line(char str[], int n);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If the input line contains more than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2600">
                <a:ea typeface="宋体" panose="02010600030101010101" pitchFamily="2" charset="-122"/>
              </a:rPr>
              <a:t> characters,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read_line</a:t>
            </a:r>
            <a:r>
              <a:rPr lang="en-US" altLang="zh-CN" sz="2600">
                <a:ea typeface="宋体" panose="02010600030101010101" pitchFamily="2" charset="-122"/>
              </a:rPr>
              <a:t> will discard the additional characters.</a:t>
            </a:r>
          </a:p>
          <a:p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read_line</a:t>
            </a:r>
            <a:r>
              <a:rPr lang="en-US" altLang="zh-CN" sz="2600">
                <a:ea typeface="宋体" panose="02010600030101010101" pitchFamily="2" charset="-122"/>
              </a:rPr>
              <a:t> will return the number of characters it stores in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260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0ABF6-5AD5-7CB5-D1B4-2162815080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A3F77-E59B-5A71-BED4-3C497C6413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B3250D-DABD-4F46-AC17-6B11773F273F}" type="slidenum">
              <a:rPr lang="en-US" altLang="zh-CN" sz="1200">
                <a:latin typeface="Arial" panose="020B0604020202020204" pitchFamily="34" charset="0"/>
              </a:rPr>
              <a:pPr/>
              <a:t>35</a:t>
            </a:fld>
            <a:endParaRPr lang="en-US" altLang="zh-CN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F0311C5C-7818-D9D0-8AEA-EADDC8571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Reading Strings Character by Character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B5E2CD59-40D3-55BB-D2B8-0F5821708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read_line</a:t>
            </a:r>
            <a:r>
              <a:rPr lang="en-US" altLang="zh-CN" sz="2400">
                <a:ea typeface="宋体" panose="02010600030101010101" pitchFamily="2" charset="-122"/>
              </a:rPr>
              <a:t> consists primarily of a loop that calls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getchar</a:t>
            </a:r>
            <a:r>
              <a:rPr lang="en-US" altLang="zh-CN" sz="2400">
                <a:ea typeface="宋体" panose="02010600030101010101" pitchFamily="2" charset="-122"/>
              </a:rPr>
              <a:t> to read a character and then stores the character in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2400">
                <a:ea typeface="宋体" panose="02010600030101010101" pitchFamily="2" charset="-122"/>
              </a:rPr>
              <a:t>, provided that there’s room left: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read_line(char str[], int n)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ch, i = 0;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while ((ch = getchar()) != '\n')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if (i &lt; n)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str[i++] = ch;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str[i] = '\0';   /* terminates string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return i;        /* number of characters stored 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</a:t>
            </a:r>
            <a:r>
              <a:rPr lang="en-US" altLang="zh-CN" sz="2400">
                <a:ea typeface="宋体" panose="02010600030101010101" pitchFamily="2" charset="-122"/>
              </a:rPr>
              <a:t> has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2400">
                <a:ea typeface="宋体" panose="02010600030101010101" pitchFamily="2" charset="-122"/>
              </a:rPr>
              <a:t> type rather than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2400">
                <a:ea typeface="宋体" panose="02010600030101010101" pitchFamily="2" charset="-122"/>
              </a:rPr>
              <a:t> type because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getchar</a:t>
            </a:r>
            <a:r>
              <a:rPr lang="en-US" altLang="zh-CN" sz="2400">
                <a:ea typeface="宋体" panose="02010600030101010101" pitchFamily="2" charset="-122"/>
              </a:rPr>
              <a:t> returns an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2400">
                <a:ea typeface="宋体" panose="02010600030101010101" pitchFamily="2" charset="-122"/>
              </a:rPr>
              <a:t> value.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0FDF1-88FE-10DB-FC5E-61833BE4E6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9884F-DF37-1996-3C0B-6F796FA2E9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969218-36C6-FE4A-96B2-EDA7733E0EAC}" type="slidenum">
              <a:rPr lang="en-US" altLang="zh-CN" sz="1200">
                <a:latin typeface="Arial" panose="020B0604020202020204" pitchFamily="34" charset="0"/>
              </a:rPr>
              <a:pPr/>
              <a:t>36</a:t>
            </a:fld>
            <a:endParaRPr lang="en-US" altLang="zh-CN"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FB67690E-43D8-FE58-D0A9-ACD0A9AD6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Reading Strings Character by Character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EA14A79E-D6C4-CC1C-1C49-E2F7907C9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Before returning,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read_line</a:t>
            </a:r>
            <a:r>
              <a:rPr lang="en-US" altLang="zh-CN">
                <a:ea typeface="宋体" panose="02010600030101010101" pitchFamily="2" charset="-122"/>
              </a:rPr>
              <a:t> puts a null character at the end of the string.</a:t>
            </a:r>
          </a:p>
          <a:p>
            <a:r>
              <a:rPr lang="en-US" altLang="zh-CN">
                <a:ea typeface="宋体" panose="02010600030101010101" pitchFamily="2" charset="-122"/>
              </a:rPr>
              <a:t>Standard functions such as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gets</a:t>
            </a:r>
            <a:r>
              <a:rPr lang="en-US" altLang="zh-CN">
                <a:ea typeface="宋体" panose="02010600030101010101" pitchFamily="2" charset="-122"/>
              </a:rPr>
              <a:t> automatically put a null character at the end of an input string.</a:t>
            </a:r>
          </a:p>
          <a:p>
            <a:r>
              <a:rPr lang="en-US" altLang="zh-CN">
                <a:ea typeface="宋体" panose="02010600030101010101" pitchFamily="2" charset="-122"/>
              </a:rPr>
              <a:t>If we’re writing our own input function, we must take on that responsibility.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3B72A-4516-F5D2-B062-63A692BD0C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FAFAC-FD3A-4486-6404-F0544E6C59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BA42EB9-CDB4-394D-8998-3A43AC49A5EE}" type="slidenum">
              <a:rPr lang="en-US" altLang="zh-CN" sz="1200">
                <a:latin typeface="Arial" panose="020B0604020202020204" pitchFamily="34" charset="0"/>
              </a:rPr>
              <a:pPr/>
              <a:t>37</a:t>
            </a:fld>
            <a:endParaRPr lang="en-US" altLang="zh-CN"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6337311D-1C5F-883E-2A00-EB97687A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Accessing the Characters in a String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03B3A5AD-C5B0-DA92-08B1-028D37765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Since strings are stored as arrays, we can use subscripting to access the characters in a string.</a:t>
            </a:r>
          </a:p>
          <a:p>
            <a:r>
              <a:rPr lang="en-US" altLang="zh-CN">
                <a:ea typeface="宋体" panose="02010600030101010101" pitchFamily="2" charset="-122"/>
              </a:rPr>
              <a:t>To process every character in a string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, we can set up a loop that increments a counter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and selects characters via the expression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s[i]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BC351-731B-13D0-9B9B-6DBA1CD20A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EBF5B-646E-8F0E-CE96-E5B492D09E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AB04BF2-162B-6E4B-91EE-C689119101F4}" type="slidenum">
              <a:rPr lang="en-US" altLang="zh-CN" sz="1200">
                <a:latin typeface="Arial" panose="020B0604020202020204" pitchFamily="34" charset="0"/>
              </a:rPr>
              <a:pPr/>
              <a:t>38</a:t>
            </a:fld>
            <a:endParaRPr lang="en-US" altLang="zh-CN"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03B3F9DB-2102-345B-3046-39BD89914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Accessing the Characters in a String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688DD2AC-3187-6C6D-46FC-ADEF6636C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function that counts the number of spaces in a string: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count_spaces(const char s[])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count = 0, i;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for (i = 0; s[i] != '\0'; i++)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if (s[i] == ' ')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count++;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return count;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7303C-30FE-C553-7E12-47388FD977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4C251-E769-FE19-CD27-B5D04C433E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665AE00-660E-7C4D-BED9-64DE486B5046}" type="slidenum">
              <a:rPr lang="en-US" altLang="zh-CN" sz="1200">
                <a:latin typeface="Arial" panose="020B0604020202020204" pitchFamily="34" charset="0"/>
              </a:rPr>
              <a:pPr/>
              <a:t>39</a:t>
            </a:fld>
            <a:endParaRPr lang="en-US" altLang="zh-CN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4C750881-39DE-F369-C115-CA497CC11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Continuing a String Literal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E99BE1DD-298E-0C49-6987-03764BCC7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backslash character (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</a:t>
            </a:r>
            <a:r>
              <a:rPr lang="en-US" altLang="zh-CN">
                <a:ea typeface="宋体" panose="02010600030101010101" pitchFamily="2" charset="-122"/>
              </a:rPr>
              <a:t>) can be used to continue a string literal from one line to the next: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printf("When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you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come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fork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the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road,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take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it.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--Yogi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Berra");</a:t>
            </a:r>
          </a:p>
          <a:p>
            <a:r>
              <a:rPr lang="en-US" altLang="zh-CN">
                <a:ea typeface="宋体" panose="02010600030101010101" pitchFamily="2" charset="-122"/>
              </a:rPr>
              <a:t>In general,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</a:t>
            </a:r>
            <a:r>
              <a:rPr lang="en-US" altLang="zh-CN">
                <a:ea typeface="宋体" panose="02010600030101010101" pitchFamily="2" charset="-122"/>
              </a:rPr>
              <a:t> character can be used to join two or more lines of a program into a single line.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99F56-4166-6CD9-B624-1E4638F6FA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1503C-F21C-0EAF-FDBB-DEFBA18D3D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8143EE-6D83-B542-9B72-F122BBD8F2BE}" type="slidenum">
              <a:rPr lang="en-US" altLang="zh-CN" sz="1200">
                <a:latin typeface="Arial" panose="020B0604020202020204" pitchFamily="34" charset="0"/>
              </a:rPr>
              <a:pPr/>
              <a:t>4</a:t>
            </a:fld>
            <a:endParaRPr lang="en-US" altLang="zh-CN"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C6CD2D3B-0C1F-044A-9CEB-03403E73B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Accessing the Characters in a String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14B9F5A6-F51E-AE46-71CA-E7C88149F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version that uses pointer arithmetic instead of array subscripting 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count_spaces(const char *s)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count = 0;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for (; *s != '\0'; s++)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if (*s == ' ')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count++;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return count;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r>
              <a:rPr lang="en-US" altLang="zh-CN">
                <a:ea typeface="宋体" panose="02010600030101010101" pitchFamily="2" charset="-122"/>
              </a:rPr>
              <a:t>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F6A48-8D7D-7FC6-663E-BF8A7C8894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26783-8DA8-39F9-0FBC-ACF8BDB50F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8D8CCB8-2026-8A42-ADC6-4168109B2D66}" type="slidenum">
              <a:rPr lang="en-US" altLang="zh-CN" sz="1200">
                <a:latin typeface="Arial" panose="020B0604020202020204" pitchFamily="34" charset="0"/>
              </a:rPr>
              <a:pPr/>
              <a:t>40</a:t>
            </a:fld>
            <a:endParaRPr lang="en-US" altLang="zh-CN"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2A2983A7-9E31-36F2-4841-0D08AD256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Accessing the Characters in a String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DD15A266-B911-51AE-D33A-4C7109BF3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Questions raised by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count_spaces</a:t>
            </a:r>
            <a:r>
              <a:rPr lang="en-US" altLang="zh-CN">
                <a:ea typeface="宋体" panose="02010600030101010101" pitchFamily="2" charset="-122"/>
              </a:rPr>
              <a:t> example:</a:t>
            </a:r>
          </a:p>
          <a:p>
            <a:pPr lvl="1"/>
            <a:r>
              <a:rPr lang="en-US" altLang="zh-CN" i="1">
                <a:ea typeface="宋体" panose="02010600030101010101" pitchFamily="2" charset="-122"/>
              </a:rPr>
              <a:t>Is it better to use array operations or pointer operations to access the characters in a string?</a:t>
            </a:r>
            <a:r>
              <a:rPr lang="en-US" altLang="zh-CN">
                <a:ea typeface="宋体" panose="02010600030101010101" pitchFamily="2" charset="-122"/>
              </a:rPr>
              <a:t> We can use either or both. Traditionally, C programmers lean toward using pointer operations.</a:t>
            </a:r>
          </a:p>
          <a:p>
            <a:pPr lvl="1"/>
            <a:r>
              <a:rPr lang="en-US" altLang="zh-CN" i="1">
                <a:ea typeface="宋体" panose="02010600030101010101" pitchFamily="2" charset="-122"/>
              </a:rPr>
              <a:t>Should a string parameter be declared as an array or as a pointer?</a:t>
            </a:r>
            <a:r>
              <a:rPr lang="en-US" altLang="zh-CN">
                <a:ea typeface="宋体" panose="02010600030101010101" pitchFamily="2" charset="-122"/>
              </a:rPr>
              <a:t> There’s no difference between the two.</a:t>
            </a:r>
          </a:p>
          <a:p>
            <a:pPr lvl="1"/>
            <a:r>
              <a:rPr lang="en-US" altLang="zh-CN" i="1">
                <a:ea typeface="宋体" panose="02010600030101010101" pitchFamily="2" charset="-122"/>
              </a:rPr>
              <a:t>Does the form of the parameter (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s[]</a:t>
            </a:r>
            <a:r>
              <a:rPr lang="en-US" altLang="zh-CN" i="1">
                <a:ea typeface="宋体" panose="02010600030101010101" pitchFamily="2" charset="-122"/>
              </a:rPr>
              <a:t> 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*s</a:t>
            </a:r>
            <a:r>
              <a:rPr lang="en-US" altLang="zh-CN" i="1">
                <a:ea typeface="宋体" panose="02010600030101010101" pitchFamily="2" charset="-122"/>
              </a:rPr>
              <a:t>) affect what can be supplied as an argument?</a:t>
            </a:r>
            <a:r>
              <a:rPr lang="en-US" altLang="zh-CN">
                <a:ea typeface="宋体" panose="02010600030101010101" pitchFamily="2" charset="-122"/>
              </a:rPr>
              <a:t> No.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C3933-147B-A7E0-421C-6F1B1C0357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8B2EF-6386-AFB4-5AAC-64A30179A5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3322F46-30CD-BE46-B0CF-0F7F07967DFD}" type="slidenum">
              <a:rPr lang="en-US" altLang="zh-CN" sz="1200">
                <a:latin typeface="Arial" panose="020B0604020202020204" pitchFamily="34" charset="0"/>
              </a:rPr>
              <a:pPr/>
              <a:t>41</a:t>
            </a:fld>
            <a:endParaRPr lang="en-US" altLang="zh-CN"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C077ED7F-E905-EADB-196B-9A00E0DC6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the C String Library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1D012E24-0F77-AA4E-A892-CADB4DAB6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Some programming languages provide operators that can copy strings, compare strings, concatenate strings, select substrings, and the like.</a:t>
            </a:r>
          </a:p>
          <a:p>
            <a:r>
              <a:rPr lang="en-US" altLang="zh-CN">
                <a:ea typeface="宋体" panose="02010600030101010101" pitchFamily="2" charset="-122"/>
              </a:rPr>
              <a:t>C’s operators, in contrast, are essentially useless for working with strings.</a:t>
            </a:r>
          </a:p>
          <a:p>
            <a:r>
              <a:rPr lang="en-US" altLang="zh-CN">
                <a:ea typeface="宋体" panose="02010600030101010101" pitchFamily="2" charset="-122"/>
              </a:rPr>
              <a:t>Strings are treated as arrays in C, so they’re restricted in the same ways as arrays.</a:t>
            </a:r>
          </a:p>
          <a:p>
            <a:r>
              <a:rPr lang="en-US" altLang="zh-CN">
                <a:ea typeface="宋体" panose="02010600030101010101" pitchFamily="2" charset="-122"/>
              </a:rPr>
              <a:t>In particular, they can’t be copied or compared using operators.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EED6B-4B06-51ED-AC50-5B63271535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5FF3CD-AD15-3276-F70D-D0FA3CC026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B26FA7F-F178-034E-A764-C437052B606A}" type="slidenum">
              <a:rPr lang="en-US" altLang="zh-CN" sz="1200">
                <a:latin typeface="Arial" panose="020B0604020202020204" pitchFamily="34" charset="0"/>
              </a:rPr>
              <a:pPr/>
              <a:t>42</a:t>
            </a:fld>
            <a:endParaRPr lang="en-US" altLang="zh-CN"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624B1A3F-2BED-1A12-00EE-75A72A72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the C String Library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5ED99907-ACDE-0572-EF0A-8443AEA26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Direct attempts to copy or compare strings will fail.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Copying a string into a character array using the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2600">
                <a:ea typeface="宋体" panose="02010600030101010101" pitchFamily="2" charset="-122"/>
              </a:rPr>
              <a:t> operator is not possible: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char str1[10], str2[10];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</a:t>
            </a:r>
            <a:endParaRPr lang="en-US" altLang="zh-CN" sz="22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str1 = "abc";  /*** WRONG ***/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str2 = str1;   /*** WRONG ***/</a:t>
            </a:r>
          </a:p>
          <a:p>
            <a:pPr>
              <a:buFontTx/>
              <a:buNone/>
            </a:pPr>
            <a:r>
              <a:rPr lang="en-US" altLang="zh-CN" sz="2600">
                <a:ea typeface="宋体" panose="02010600030101010101" pitchFamily="2" charset="-122"/>
              </a:rPr>
              <a:t>	Using an array name as the left operand of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2600">
                <a:ea typeface="宋体" panose="02010600030101010101" pitchFamily="2" charset="-122"/>
              </a:rPr>
              <a:t> is illegal.</a:t>
            </a:r>
          </a:p>
          <a:p>
            <a:r>
              <a:rPr lang="en-US" altLang="zh-CN" sz="2600" i="1">
                <a:ea typeface="宋体" panose="02010600030101010101" pitchFamily="2" charset="-122"/>
              </a:rPr>
              <a:t>Initializing</a:t>
            </a:r>
            <a:r>
              <a:rPr lang="en-US" altLang="zh-CN" sz="2600">
                <a:ea typeface="宋体" panose="02010600030101010101" pitchFamily="2" charset="-122"/>
              </a:rPr>
              <a:t> a character array using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2600">
                <a:ea typeface="宋体" panose="02010600030101010101" pitchFamily="2" charset="-122"/>
              </a:rPr>
              <a:t> is legal, though: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char str1[10] = "abc";</a:t>
            </a:r>
          </a:p>
          <a:p>
            <a:pPr>
              <a:buFontTx/>
              <a:buNone/>
            </a:pPr>
            <a:r>
              <a:rPr lang="en-US" altLang="zh-CN" sz="2600">
                <a:ea typeface="宋体" panose="02010600030101010101" pitchFamily="2" charset="-122"/>
              </a:rPr>
              <a:t>	In this context,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2600">
                <a:ea typeface="宋体" panose="02010600030101010101" pitchFamily="2" charset="-122"/>
              </a:rPr>
              <a:t> is not the assignment operator.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051EA-D9D7-FD05-55A8-B5047170DF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F4AFD-6654-B933-7C32-796E8F3ED7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7177A63-D460-6F46-A680-2896685A5D2A}" type="slidenum">
              <a:rPr lang="en-US" altLang="zh-CN" sz="1200">
                <a:latin typeface="Arial" panose="020B0604020202020204" pitchFamily="34" charset="0"/>
              </a:rPr>
              <a:pPr/>
              <a:t>43</a:t>
            </a:fld>
            <a:endParaRPr lang="en-US" altLang="zh-CN" sz="1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E682202A-B5A8-029A-C255-20EDBD33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the C String Library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3BE0A7F8-093D-2157-9D40-4DB244BDB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Attempting to compare strings using a relational or equality operator is legal but won’t produce the desired result: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(str1 == str2) …   /*** WRONG ***/</a:t>
            </a:r>
          </a:p>
          <a:p>
            <a:r>
              <a:rPr lang="en-US" altLang="zh-CN">
                <a:ea typeface="宋体" panose="02010600030101010101" pitchFamily="2" charset="-122"/>
              </a:rPr>
              <a:t>This statement compares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str1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str2</a:t>
            </a:r>
            <a:r>
              <a:rPr lang="en-US" altLang="zh-CN">
                <a:ea typeface="宋体" panose="02010600030101010101" pitchFamily="2" charset="-122"/>
              </a:rPr>
              <a:t> as </a:t>
            </a:r>
            <a:r>
              <a:rPr lang="en-US" altLang="zh-CN" i="1">
                <a:ea typeface="宋体" panose="02010600030101010101" pitchFamily="2" charset="-122"/>
              </a:rPr>
              <a:t>pointers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Since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str1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str2</a:t>
            </a:r>
            <a:r>
              <a:rPr lang="en-US" altLang="zh-CN">
                <a:ea typeface="宋体" panose="02010600030101010101" pitchFamily="2" charset="-122"/>
              </a:rPr>
              <a:t> have different addresses, the expression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str1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str2</a:t>
            </a:r>
            <a:r>
              <a:rPr lang="en-US" altLang="zh-CN">
                <a:ea typeface="宋体" panose="02010600030101010101" pitchFamily="2" charset="-122"/>
              </a:rPr>
              <a:t> must have the value 0.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B6554-F057-5495-2A7D-8B691C74AC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B5456E-5568-E332-4062-50BA1E147C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3B339FC-AF02-F145-8493-FC5FD71B4A52}" type="slidenum">
              <a:rPr lang="en-US" altLang="zh-CN" sz="1200">
                <a:latin typeface="Arial" panose="020B0604020202020204" pitchFamily="34" charset="0"/>
              </a:rPr>
              <a:pPr/>
              <a:t>44</a:t>
            </a:fld>
            <a:endParaRPr lang="en-US" altLang="zh-CN" sz="1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90E03AAB-C68C-99A2-27D3-015D8D59A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the C String Library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DB1D4732-5753-19F0-79F9-1F4421BA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C library provides a rich set of functions for performing operations on strings.</a:t>
            </a:r>
          </a:p>
          <a:p>
            <a:r>
              <a:rPr lang="en-US" altLang="zh-CN">
                <a:ea typeface="宋体" panose="02010600030101010101" pitchFamily="2" charset="-122"/>
              </a:rPr>
              <a:t>Programs that need string operations should contain the following line: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#include &lt;string.h&gt;</a:t>
            </a:r>
          </a:p>
          <a:p>
            <a:r>
              <a:rPr lang="en-US" altLang="zh-CN">
                <a:ea typeface="宋体" panose="02010600030101010101" pitchFamily="2" charset="-122"/>
              </a:rPr>
              <a:t>In subsequent examples, assume that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str1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str2</a:t>
            </a:r>
            <a:r>
              <a:rPr lang="en-US" altLang="zh-CN">
                <a:ea typeface="宋体" panose="02010600030101010101" pitchFamily="2" charset="-122"/>
              </a:rPr>
              <a:t> are character arrays used as strings.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85DF17-B14E-B526-783D-86D56CF44E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91375-FDBC-F016-4CED-5E4EE38694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0B6B2D8-D85F-0F4F-ABE7-01EFC0972DDE}" type="slidenum">
              <a:rPr lang="en-US" altLang="zh-CN" sz="1200">
                <a:latin typeface="Arial" panose="020B0604020202020204" pitchFamily="34" charset="0"/>
              </a:rPr>
              <a:pPr/>
              <a:t>45</a:t>
            </a:fld>
            <a:endParaRPr lang="en-US" altLang="zh-CN" sz="1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59A9AFFC-F84C-8407-7DE0-16C18773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strcpy</a:t>
            </a:r>
            <a:r>
              <a:rPr lang="en-US" altLang="zh-CN">
                <a:ea typeface="宋体" panose="02010600030101010101" pitchFamily="2" charset="-122"/>
              </a:rPr>
              <a:t> (String Copy) Function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A0B13B43-5588-D3DB-48DD-EBE8B26C5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Prototype for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strcpy</a:t>
            </a:r>
            <a:r>
              <a:rPr lang="en-US" altLang="zh-CN">
                <a:ea typeface="宋体" panose="02010600030101010101" pitchFamily="2" charset="-122"/>
              </a:rPr>
              <a:t> function: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char *strcpy(char *s1, const char *s2);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strcpy</a:t>
            </a:r>
            <a:r>
              <a:rPr lang="en-US" altLang="zh-CN">
                <a:ea typeface="宋体" panose="02010600030101010101" pitchFamily="2" charset="-122"/>
              </a:rPr>
              <a:t> copies the string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s2</a:t>
            </a:r>
            <a:r>
              <a:rPr lang="en-US" altLang="zh-CN">
                <a:ea typeface="宋体" panose="02010600030101010101" pitchFamily="2" charset="-122"/>
              </a:rPr>
              <a:t> into the string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s1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To be precise, we should say “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strcpy</a:t>
            </a:r>
            <a:r>
              <a:rPr lang="en-US" altLang="zh-CN">
                <a:ea typeface="宋体" panose="02010600030101010101" pitchFamily="2" charset="-122"/>
              </a:rPr>
              <a:t> copies the string pointed to by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s2</a:t>
            </a:r>
            <a:r>
              <a:rPr lang="en-US" altLang="zh-CN">
                <a:ea typeface="宋体" panose="02010600030101010101" pitchFamily="2" charset="-122"/>
              </a:rPr>
              <a:t> into the array pointed to by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s1</a:t>
            </a:r>
            <a:r>
              <a:rPr lang="en-US" altLang="zh-CN">
                <a:ea typeface="宋体" panose="02010600030101010101" pitchFamily="2" charset="-122"/>
              </a:rPr>
              <a:t>.”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strcpy</a:t>
            </a:r>
            <a:r>
              <a:rPr lang="en-US" altLang="zh-CN">
                <a:ea typeface="宋体" panose="02010600030101010101" pitchFamily="2" charset="-122"/>
              </a:rPr>
              <a:t> returns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s1</a:t>
            </a:r>
            <a:r>
              <a:rPr lang="en-US" altLang="zh-CN">
                <a:ea typeface="宋体" panose="02010600030101010101" pitchFamily="2" charset="-122"/>
              </a:rPr>
              <a:t> (a pointer to the destination string).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938EA9-E57A-D931-1F27-AF12848BEC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F3749-B852-9EA0-D34C-49EA35BACC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045B07-C95F-494E-ACDE-C0CDAAA37680}" type="slidenum">
              <a:rPr lang="en-US" altLang="zh-CN" sz="1200">
                <a:latin typeface="Arial" panose="020B0604020202020204" pitchFamily="34" charset="0"/>
              </a:rPr>
              <a:pPr/>
              <a:t>46</a:t>
            </a:fld>
            <a:endParaRPr lang="en-US" altLang="zh-CN"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BE028FC6-0222-79DD-AAB2-4A7D42DC8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strcpy</a:t>
            </a:r>
            <a:r>
              <a:rPr lang="en-US" altLang="zh-CN">
                <a:ea typeface="宋体" panose="02010600030101010101" pitchFamily="2" charset="-122"/>
              </a:rPr>
              <a:t> (String Copy) Function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370A34FC-5D07-47E8-EF49-2A5C56E51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call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strcpy</a:t>
            </a:r>
            <a:r>
              <a:rPr lang="en-US" altLang="zh-CN">
                <a:ea typeface="宋体" panose="02010600030101010101" pitchFamily="2" charset="-122"/>
              </a:rPr>
              <a:t> that stores the string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"abcd"</a:t>
            </a:r>
            <a:r>
              <a:rPr lang="en-US" altLang="zh-CN">
                <a:ea typeface="宋体" panose="02010600030101010101" pitchFamily="2" charset="-122"/>
              </a:rPr>
              <a:t>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str2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strcpy(str2, "abcd");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str2 now contains "abcd" */</a:t>
            </a:r>
          </a:p>
          <a:p>
            <a:r>
              <a:rPr lang="en-US" altLang="zh-CN">
                <a:ea typeface="宋体" panose="02010600030101010101" pitchFamily="2" charset="-122"/>
              </a:rPr>
              <a:t>A call that copies the contents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str2</a:t>
            </a:r>
            <a:r>
              <a:rPr lang="en-US" altLang="zh-CN">
                <a:ea typeface="宋体" panose="02010600030101010101" pitchFamily="2" charset="-122"/>
              </a:rPr>
              <a:t> into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str1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strcpy(str1, str2);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str1 now contains "abcd" 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17127-8844-230B-38D7-97D788E9E7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05034-E18E-A417-4C2B-AFA658032B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69CEFF8-C532-D841-98B2-D063658F9D58}" type="slidenum">
              <a:rPr lang="en-US" altLang="zh-CN" sz="1200">
                <a:latin typeface="Arial" panose="020B0604020202020204" pitchFamily="34" charset="0"/>
              </a:rPr>
              <a:pPr/>
              <a:t>47</a:t>
            </a:fld>
            <a:endParaRPr lang="en-US" altLang="zh-CN" sz="1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8AA53A4E-2468-603B-6952-B20CB112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strcpy</a:t>
            </a:r>
            <a:r>
              <a:rPr lang="en-US" altLang="zh-CN">
                <a:ea typeface="宋体" panose="02010600030101010101" pitchFamily="2" charset="-122"/>
              </a:rPr>
              <a:t> (String Copy) Function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C1A8D759-2292-E7BA-7CF6-BB8813631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 the call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strcpy(str1,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str2)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strcpy</a:t>
            </a:r>
            <a:r>
              <a:rPr lang="en-US" altLang="zh-CN">
                <a:ea typeface="宋体" panose="02010600030101010101" pitchFamily="2" charset="-122"/>
              </a:rPr>
              <a:t> has no way to check that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str2</a:t>
            </a:r>
            <a:r>
              <a:rPr lang="en-US" altLang="zh-CN">
                <a:ea typeface="宋体" panose="02010600030101010101" pitchFamily="2" charset="-122"/>
              </a:rPr>
              <a:t> string will fit in the array pointed to by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str1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If it doesn’t, undefined behavior occurs.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6C6DE-34F8-0D49-C8C5-58D3956E98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25F3D-AC25-F98F-E352-2DD02608F9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792DE1A-472D-EC44-9F76-11BE51CEDB50}" type="slidenum">
              <a:rPr lang="en-US" altLang="zh-CN" sz="1200">
                <a:latin typeface="Arial" panose="020B0604020202020204" pitchFamily="34" charset="0"/>
              </a:rPr>
              <a:pPr/>
              <a:t>48</a:t>
            </a:fld>
            <a:endParaRPr lang="en-US" altLang="zh-CN" sz="1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EF9EAEE7-4F74-F9F2-DF2D-930866E5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strcpy</a:t>
            </a:r>
            <a:r>
              <a:rPr lang="en-US" altLang="zh-CN">
                <a:ea typeface="宋体" panose="02010600030101010101" pitchFamily="2" charset="-122"/>
              </a:rPr>
              <a:t> (String Copy) Function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75C89146-9EDB-0B06-692E-2AC04CABC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Calling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strncpy</a:t>
            </a:r>
            <a:r>
              <a:rPr lang="en-US" altLang="zh-CN">
                <a:ea typeface="宋体" panose="02010600030101010101" pitchFamily="2" charset="-122"/>
              </a:rPr>
              <a:t> function is a safer, albeit slower, way to copy a string.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strncpy</a:t>
            </a:r>
            <a:r>
              <a:rPr lang="en-US" altLang="zh-CN">
                <a:ea typeface="宋体" panose="02010600030101010101" pitchFamily="2" charset="-122"/>
              </a:rPr>
              <a:t> has a third argument that limits the number of characters that will be copied.</a:t>
            </a:r>
          </a:p>
          <a:p>
            <a:r>
              <a:rPr lang="en-US" altLang="zh-CN">
                <a:ea typeface="宋体" panose="02010600030101010101" pitchFamily="2" charset="-122"/>
              </a:rPr>
              <a:t>A call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strncpy</a:t>
            </a:r>
            <a:r>
              <a:rPr lang="en-US" altLang="zh-CN">
                <a:ea typeface="宋体" panose="02010600030101010101" pitchFamily="2" charset="-122"/>
              </a:rPr>
              <a:t> that copies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str2</a:t>
            </a:r>
            <a:r>
              <a:rPr lang="en-US" altLang="zh-CN">
                <a:ea typeface="宋体" panose="02010600030101010101" pitchFamily="2" charset="-122"/>
              </a:rPr>
              <a:t> into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str1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strncpy(str1, str2, sizeof(str1));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2BD60D-6990-7703-9181-FA169891B4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D9711A-EEC4-B9DE-AA9B-286BA8B50D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A144D12-00B9-384F-80B1-5A819294D8F6}" type="slidenum">
              <a:rPr lang="en-US" altLang="zh-CN" sz="1200">
                <a:latin typeface="Arial" panose="020B0604020202020204" pitchFamily="34" charset="0"/>
              </a:rPr>
              <a:pPr/>
              <a:t>49</a:t>
            </a:fld>
            <a:endParaRPr lang="en-US" altLang="zh-CN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A597C82-2F2B-9D0C-72AB-D7BD989B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Continuing a String Literal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84E3D846-3776-FD13-5600-4BA4721DF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There’s a better way to deal with long string literals.</a:t>
            </a:r>
          </a:p>
          <a:p>
            <a:r>
              <a:rPr lang="en-US" altLang="zh-CN">
                <a:ea typeface="宋体" panose="02010600030101010101" pitchFamily="2" charset="-122"/>
              </a:rPr>
              <a:t>When two or more string literals are adjacent, the compiler will join them into a single string.</a:t>
            </a:r>
          </a:p>
          <a:p>
            <a:r>
              <a:rPr lang="en-US" altLang="zh-CN">
                <a:ea typeface="宋体" panose="02010600030101010101" pitchFamily="2" charset="-122"/>
              </a:rPr>
              <a:t>This rule allows us to split a string literal over two or more lines: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printf("When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you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come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fork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the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road,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take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it.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"--Yogi Berra");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595FF-8C3C-C7AE-B85E-76EF7378CD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C4C767-47B1-5751-1CFB-3FE9F1B753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482820E-D099-7D4D-8E5C-469846BFADD6}" type="slidenum">
              <a:rPr lang="en-US" altLang="zh-CN" sz="1200">
                <a:latin typeface="Arial" panose="020B0604020202020204" pitchFamily="34" charset="0"/>
              </a:rPr>
              <a:pPr/>
              <a:t>5</a:t>
            </a:fld>
            <a:endParaRPr lang="en-US" altLang="zh-CN" sz="1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782257F8-7D20-9FCE-B738-4A9624FF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strcpy</a:t>
            </a:r>
            <a:r>
              <a:rPr lang="en-US" altLang="zh-CN">
                <a:ea typeface="宋体" panose="02010600030101010101" pitchFamily="2" charset="-122"/>
              </a:rPr>
              <a:t> (String Copy) Function</a:t>
            </a: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FBB5C1F8-649C-78B5-28D9-36C69FF51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strncpy</a:t>
            </a:r>
            <a:r>
              <a:rPr lang="en-US" altLang="zh-CN">
                <a:ea typeface="宋体" panose="02010600030101010101" pitchFamily="2" charset="-122"/>
              </a:rPr>
              <a:t> will leave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str1</a:t>
            </a:r>
            <a:r>
              <a:rPr lang="en-US" altLang="zh-CN">
                <a:ea typeface="宋体" panose="02010600030101010101" pitchFamily="2" charset="-122"/>
              </a:rPr>
              <a:t> without a terminating null character if the length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str2</a:t>
            </a:r>
            <a:r>
              <a:rPr lang="en-US" altLang="zh-CN">
                <a:ea typeface="宋体" panose="02010600030101010101" pitchFamily="2" charset="-122"/>
              </a:rPr>
              <a:t> is greater than or equal to the size of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str1</a:t>
            </a:r>
            <a:r>
              <a:rPr lang="en-US" altLang="zh-CN">
                <a:ea typeface="宋体" panose="02010600030101010101" pitchFamily="2" charset="-122"/>
              </a:rPr>
              <a:t> array.</a:t>
            </a:r>
          </a:p>
          <a:p>
            <a:r>
              <a:rPr lang="en-US" altLang="zh-CN">
                <a:ea typeface="宋体" panose="02010600030101010101" pitchFamily="2" charset="-122"/>
              </a:rPr>
              <a:t>A safer way to use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strncpy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strncpy(str1, str2, sizeof(str1) - 1);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str1[sizeof(str1)-1] = '\0';</a:t>
            </a:r>
          </a:p>
          <a:p>
            <a:r>
              <a:rPr lang="en-US" altLang="zh-CN">
                <a:ea typeface="宋体" panose="02010600030101010101" pitchFamily="2" charset="-122"/>
              </a:rPr>
              <a:t>The second statement guarantees that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str1</a:t>
            </a:r>
            <a:r>
              <a:rPr lang="en-US" altLang="zh-CN">
                <a:ea typeface="宋体" panose="02010600030101010101" pitchFamily="2" charset="-122"/>
              </a:rPr>
              <a:t> is always null-terminated.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E5C64-00CF-3F80-DB57-C25E4252D3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635A6-D407-2E02-D3F7-A49172C60B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F5A21A5-EB51-294D-A269-04C71D20418B}" type="slidenum">
              <a:rPr lang="en-US" altLang="zh-CN" sz="1200">
                <a:latin typeface="Arial" panose="020B0604020202020204" pitchFamily="34" charset="0"/>
              </a:rPr>
              <a:pPr/>
              <a:t>50</a:t>
            </a:fld>
            <a:endParaRPr lang="en-US" altLang="zh-CN" sz="1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BBB2B61E-1A40-8A43-BD2F-D88C1549F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strlen</a:t>
            </a:r>
            <a:r>
              <a:rPr lang="en-US" altLang="zh-CN">
                <a:ea typeface="宋体" panose="02010600030101010101" pitchFamily="2" charset="-122"/>
              </a:rPr>
              <a:t> (String Length) Function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62F501E8-51D7-46F4-72E2-4B3CCA67A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Prototype for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strlen</a:t>
            </a:r>
            <a:r>
              <a:rPr lang="en-US" altLang="zh-CN">
                <a:ea typeface="宋体" panose="02010600030101010101" pitchFamily="2" charset="-122"/>
              </a:rPr>
              <a:t> function: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size_t strlen(const char *s);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size_t</a:t>
            </a:r>
            <a:r>
              <a:rPr lang="en-US" altLang="zh-CN">
                <a:ea typeface="宋体" panose="02010600030101010101" pitchFamily="2" charset="-122"/>
              </a:rPr>
              <a:t> is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typedef</a:t>
            </a:r>
            <a:r>
              <a:rPr lang="en-US" altLang="zh-CN">
                <a:ea typeface="宋体" panose="02010600030101010101" pitchFamily="2" charset="-122"/>
              </a:rPr>
              <a:t> name that represents one of C’s unsigned integer types.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BE0DA-A326-AEC1-A4D7-0934E5EDA8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65511-09B3-C4B8-B67A-3A551EE436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3518D2D-E037-5449-BBDB-3CCA025E5C15}" type="slidenum">
              <a:rPr lang="en-US" altLang="zh-CN" sz="1200">
                <a:latin typeface="Arial" panose="020B0604020202020204" pitchFamily="34" charset="0"/>
              </a:rPr>
              <a:pPr/>
              <a:t>51</a:t>
            </a:fld>
            <a:endParaRPr lang="en-US" altLang="zh-CN" sz="1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9C4B1F7F-D44F-2380-69AE-7CBBB4DF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strlen</a:t>
            </a:r>
            <a:r>
              <a:rPr lang="en-US" altLang="zh-CN">
                <a:ea typeface="宋体" panose="02010600030101010101" pitchFamily="2" charset="-122"/>
              </a:rPr>
              <a:t> (String Length) Function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3EFC1B7F-E660-9386-C982-BB36DC99D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strlen</a:t>
            </a:r>
            <a:r>
              <a:rPr lang="en-US" altLang="zh-CN">
                <a:ea typeface="宋体" panose="02010600030101010101" pitchFamily="2" charset="-122"/>
              </a:rPr>
              <a:t> returns the length of a string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, not including the null character.</a:t>
            </a:r>
          </a:p>
          <a:p>
            <a:r>
              <a:rPr lang="en-US" altLang="zh-CN">
                <a:ea typeface="宋体" panose="02010600030101010101" pitchFamily="2" charset="-122"/>
              </a:rPr>
              <a:t>Examples: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len;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len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strlen("abc");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len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is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now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len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strlen("");  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len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is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now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strcpy(str1,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"abc");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len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strlen(str1);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len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is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now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8EA0A-52A9-35BE-D34F-F496DC70CC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315A4-29EA-7DDD-6BF3-598BAEA548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AD513BC-7D03-2247-98FC-5EB9A057159E}" type="slidenum">
              <a:rPr lang="en-US" altLang="zh-CN" sz="1200">
                <a:latin typeface="Arial" panose="020B0604020202020204" pitchFamily="34" charset="0"/>
              </a:rPr>
              <a:pPr/>
              <a:t>52</a:t>
            </a:fld>
            <a:endParaRPr lang="en-US" altLang="zh-CN" sz="18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984442AB-D92C-D9CE-71CB-6DA4DC97B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2000"/>
            <a:ext cx="8382000" cy="685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strcat</a:t>
            </a:r>
            <a:r>
              <a:rPr lang="en-US" altLang="zh-CN">
                <a:ea typeface="宋体" panose="02010600030101010101" pitchFamily="2" charset="-122"/>
              </a:rPr>
              <a:t> (String Concatenation) Function</a:t>
            </a:r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D6A06477-C5F7-6012-619A-0D49A3953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937500" cy="48006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Prototype for the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strcat</a:t>
            </a:r>
            <a:r>
              <a:rPr lang="en-US" altLang="zh-CN" sz="2400">
                <a:ea typeface="宋体" panose="02010600030101010101" pitchFamily="2" charset="-122"/>
              </a:rPr>
              <a:t> function: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char *strcat(char *s1, const char *s2);</a:t>
            </a:r>
          </a:p>
          <a:p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strcat</a:t>
            </a:r>
            <a:r>
              <a:rPr lang="en-US" altLang="zh-CN" sz="2400">
                <a:ea typeface="宋体" panose="02010600030101010101" pitchFamily="2" charset="-122"/>
              </a:rPr>
              <a:t> appends the contents of the string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s2</a:t>
            </a:r>
            <a:r>
              <a:rPr lang="en-US" altLang="zh-CN" sz="2400">
                <a:ea typeface="宋体" panose="02010600030101010101" pitchFamily="2" charset="-122"/>
              </a:rPr>
              <a:t> to the end of the string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s1</a:t>
            </a:r>
            <a:r>
              <a:rPr lang="en-US" altLang="zh-CN" sz="2400">
                <a:ea typeface="宋体" panose="02010600030101010101" pitchFamily="2" charset="-122"/>
              </a:rPr>
              <a:t>.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It returns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s1</a:t>
            </a:r>
            <a:r>
              <a:rPr lang="en-US" altLang="zh-CN" sz="2400">
                <a:ea typeface="宋体" panose="02010600030101010101" pitchFamily="2" charset="-122"/>
              </a:rPr>
              <a:t> (a pointer to the resulting string).</a:t>
            </a:r>
          </a:p>
          <a:p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strcat</a:t>
            </a:r>
            <a:r>
              <a:rPr lang="en-US" altLang="zh-CN" sz="2400">
                <a:ea typeface="宋体" panose="02010600030101010101" pitchFamily="2" charset="-122"/>
              </a:rPr>
              <a:t> examples: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strcpy(str1, "abc");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strcat(str1, "def");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str1 now contains "abcdef"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strcpy(str1, "abc");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strcpy(str2, "def");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strcat(str1, str2);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str1 now contains "abcdef" */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E42DA-107D-A4E3-43B9-B3C317EDB1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08CE1-C5AF-274C-48BB-E42FF151F6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38DBB3-B9DD-374D-92CF-FECEE1EFC980}" type="slidenum">
              <a:rPr lang="en-US" altLang="zh-CN" sz="1200">
                <a:latin typeface="Arial" panose="020B0604020202020204" pitchFamily="34" charset="0"/>
              </a:rPr>
              <a:pPr/>
              <a:t>53</a:t>
            </a:fld>
            <a:endParaRPr lang="en-US" altLang="zh-CN" sz="1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9FC3C3BE-EB67-2AAB-54C3-34BB85702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2000"/>
            <a:ext cx="8382000" cy="685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strcat</a:t>
            </a:r>
            <a:r>
              <a:rPr lang="en-US" altLang="zh-CN">
                <a:ea typeface="宋体" panose="02010600030101010101" pitchFamily="2" charset="-122"/>
              </a:rPr>
              <a:t> (String Concatenation) Function</a:t>
            </a: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CF295572-3F86-B187-9450-26F969018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As with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strcpy</a:t>
            </a:r>
            <a:r>
              <a:rPr lang="en-US" altLang="zh-CN">
                <a:ea typeface="宋体" panose="02010600030101010101" pitchFamily="2" charset="-122"/>
              </a:rPr>
              <a:t>, the value returned by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strcat</a:t>
            </a:r>
            <a:r>
              <a:rPr lang="en-US" altLang="zh-CN">
                <a:ea typeface="宋体" panose="02010600030101010101" pitchFamily="2" charset="-122"/>
              </a:rPr>
              <a:t> is normally discarded.</a:t>
            </a:r>
          </a:p>
          <a:p>
            <a:r>
              <a:rPr lang="en-US" altLang="zh-CN">
                <a:ea typeface="宋体" panose="02010600030101010101" pitchFamily="2" charset="-122"/>
              </a:rPr>
              <a:t>The following example shows how the return value might be used: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strcpy(str1, "abc");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strcpy(str2, "def");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strcat(str1, strcat(str2, "ghi"));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str1 now contains "abcdefghi";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str2 contains "defghi" 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C5A62-E997-206D-2D15-3D795B71B0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A6000-E6B0-7184-7D59-233290A95D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68D1121-9C57-AA43-BA54-16617CED020E}" type="slidenum">
              <a:rPr lang="en-US" altLang="zh-CN" sz="1200">
                <a:latin typeface="Arial" panose="020B0604020202020204" pitchFamily="34" charset="0"/>
              </a:rPr>
              <a:pPr/>
              <a:t>54</a:t>
            </a:fld>
            <a:endParaRPr lang="en-US" altLang="zh-CN" sz="1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63305FA0-30B9-3F4B-B13C-29C99C6E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2000"/>
            <a:ext cx="8382000" cy="685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strcat</a:t>
            </a:r>
            <a:r>
              <a:rPr lang="en-US" altLang="zh-CN">
                <a:ea typeface="宋体" panose="02010600030101010101" pitchFamily="2" charset="-122"/>
              </a:rPr>
              <a:t> (String Concatenation) Function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5F882059-46D9-72BC-AFF9-7C4056AE2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strcat(str1,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str2)</a:t>
            </a:r>
            <a:r>
              <a:rPr lang="en-US" altLang="zh-CN">
                <a:ea typeface="宋体" panose="02010600030101010101" pitchFamily="2" charset="-122"/>
              </a:rPr>
              <a:t> causes undefined behavior if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str1</a:t>
            </a:r>
            <a:r>
              <a:rPr lang="en-US" altLang="zh-CN">
                <a:ea typeface="宋体" panose="02010600030101010101" pitchFamily="2" charset="-122"/>
              </a:rPr>
              <a:t> array isn’t long enough to accommodate the characters from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str2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char str1[6] = "abc";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strcat(str1, "def");   /*** WRONG ***/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str1</a:t>
            </a:r>
            <a:r>
              <a:rPr lang="en-US" altLang="zh-CN">
                <a:ea typeface="宋体" panose="02010600030101010101" pitchFamily="2" charset="-122"/>
              </a:rPr>
              <a:t> is limited to six characters, causing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strcat</a:t>
            </a:r>
            <a:r>
              <a:rPr lang="en-US" altLang="zh-CN">
                <a:ea typeface="宋体" panose="02010600030101010101" pitchFamily="2" charset="-122"/>
              </a:rPr>
              <a:t> to write past the end of the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727505-E2F6-98D9-50BF-28C7ADA8E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47C16-540A-67A5-BAB4-4501CB6DDA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9E6F15E-64F3-E842-B850-C6430466A76B}" type="slidenum">
              <a:rPr lang="en-US" altLang="zh-CN" sz="1200">
                <a:latin typeface="Arial" panose="020B0604020202020204" pitchFamily="34" charset="0"/>
              </a:rPr>
              <a:pPr/>
              <a:t>55</a:t>
            </a:fld>
            <a:endParaRPr lang="en-US" altLang="zh-CN" sz="18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84A10A54-BA1F-C700-DE38-2047081EC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2000"/>
            <a:ext cx="8382000" cy="685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strcat</a:t>
            </a:r>
            <a:r>
              <a:rPr lang="en-US" altLang="zh-CN">
                <a:ea typeface="宋体" panose="02010600030101010101" pitchFamily="2" charset="-122"/>
              </a:rPr>
              <a:t> (String Concatenation) Function</a:t>
            </a:r>
          </a:p>
        </p:txBody>
      </p:sp>
      <p:sp>
        <p:nvSpPr>
          <p:cNvPr id="69635" name="Content Placeholder 2">
            <a:extLst>
              <a:ext uri="{FF2B5EF4-FFF2-40B4-BE49-F238E27FC236}">
                <a16:creationId xmlns:a16="http://schemas.microsoft.com/office/drawing/2014/main" id="{F5AC2E1D-95C4-3B1C-962A-6628780C8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strncat</a:t>
            </a:r>
            <a:r>
              <a:rPr lang="en-US" altLang="zh-CN">
                <a:ea typeface="宋体" panose="02010600030101010101" pitchFamily="2" charset="-122"/>
              </a:rPr>
              <a:t> function is a safer but slower version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strcat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Like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strncpy</a:t>
            </a:r>
            <a:r>
              <a:rPr lang="en-US" altLang="zh-CN">
                <a:ea typeface="宋体" panose="02010600030101010101" pitchFamily="2" charset="-122"/>
              </a:rPr>
              <a:t>, it has a third argument that limits the number of characters it will copy.</a:t>
            </a:r>
          </a:p>
          <a:p>
            <a:r>
              <a:rPr lang="en-US" altLang="zh-CN">
                <a:ea typeface="宋体" panose="02010600030101010101" pitchFamily="2" charset="-122"/>
              </a:rPr>
              <a:t>A call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strncat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strncat(str1,</a:t>
            </a:r>
            <a:r>
              <a:rPr lang="en-US" altLang="zh-CN" sz="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str2,</a:t>
            </a:r>
            <a:r>
              <a:rPr lang="en-US" altLang="zh-CN" sz="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sizeof(str1)</a:t>
            </a:r>
            <a:r>
              <a:rPr lang="en-US" altLang="zh-CN" sz="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1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strlen(str1)</a:t>
            </a:r>
            <a:r>
              <a:rPr lang="en-US" altLang="zh-CN" sz="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1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1);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strncat</a:t>
            </a:r>
            <a:r>
              <a:rPr lang="en-US" altLang="zh-CN">
                <a:ea typeface="宋体" panose="02010600030101010101" pitchFamily="2" charset="-122"/>
              </a:rPr>
              <a:t> will terminate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str1</a:t>
            </a:r>
            <a:r>
              <a:rPr lang="en-US" altLang="zh-CN">
                <a:ea typeface="宋体" panose="02010600030101010101" pitchFamily="2" charset="-122"/>
              </a:rPr>
              <a:t> with a null character, which isn’t included in the third argument.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CA6AD-B450-B4EE-C757-CB6EE7544C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1C3E3-7DBD-88BD-0459-AF076EC622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049833C-C7E8-6541-AA83-971AD1C0F173}" type="slidenum">
              <a:rPr lang="en-US" altLang="zh-CN" sz="1200">
                <a:latin typeface="Arial" panose="020B0604020202020204" pitchFamily="34" charset="0"/>
              </a:rPr>
              <a:pPr/>
              <a:t>56</a:t>
            </a:fld>
            <a:endParaRPr lang="en-US" altLang="zh-CN" sz="18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59C4B37F-CA31-F0AA-6751-29DD26B9B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strcmp</a:t>
            </a:r>
            <a:r>
              <a:rPr lang="en-US" altLang="zh-CN">
                <a:ea typeface="宋体" panose="02010600030101010101" pitchFamily="2" charset="-122"/>
              </a:rPr>
              <a:t> (String Comparison) Function</a:t>
            </a:r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87128DA8-3A27-E0EC-8392-53086FF87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Prototype for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strcmp</a:t>
            </a:r>
            <a:r>
              <a:rPr lang="en-US" altLang="zh-CN">
                <a:ea typeface="宋体" panose="02010600030101010101" pitchFamily="2" charset="-122"/>
              </a:rPr>
              <a:t> function: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strcmp(const char *s1, const char *s2);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strcmp</a:t>
            </a:r>
            <a:r>
              <a:rPr lang="en-US" altLang="zh-CN">
                <a:ea typeface="宋体" panose="02010600030101010101" pitchFamily="2" charset="-122"/>
              </a:rPr>
              <a:t> compares the strings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s1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s2</a:t>
            </a:r>
            <a:r>
              <a:rPr lang="en-US" altLang="zh-CN">
                <a:ea typeface="宋体" panose="02010600030101010101" pitchFamily="2" charset="-122"/>
              </a:rPr>
              <a:t>, returning a value less than, equal to, or greater than 0, depending on whether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s1</a:t>
            </a:r>
            <a:r>
              <a:rPr lang="en-US" altLang="zh-CN">
                <a:ea typeface="宋体" panose="02010600030101010101" pitchFamily="2" charset="-122"/>
              </a:rPr>
              <a:t> is less than, equal to, or greater than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s2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1958E-78A7-75C9-0402-1A9BDE7FEB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311EE-03CF-51CC-B85B-3731E260B7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8E4375-A531-7245-8667-EFEED91E9846}" type="slidenum">
              <a:rPr lang="en-US" altLang="zh-CN" sz="1200">
                <a:latin typeface="Arial" panose="020B0604020202020204" pitchFamily="34" charset="0"/>
              </a:rPr>
              <a:pPr/>
              <a:t>57</a:t>
            </a:fld>
            <a:endParaRPr lang="en-US" altLang="zh-CN" sz="18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AD234F08-2266-E3E2-5011-8F9AC6067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strcmp</a:t>
            </a:r>
            <a:r>
              <a:rPr lang="en-US" altLang="zh-CN">
                <a:ea typeface="宋体" panose="02010600030101010101" pitchFamily="2" charset="-122"/>
              </a:rPr>
              <a:t> (String Comparison) Function</a:t>
            </a:r>
          </a:p>
        </p:txBody>
      </p:sp>
      <p:sp>
        <p:nvSpPr>
          <p:cNvPr id="71683" name="Content Placeholder 2">
            <a:extLst>
              <a:ext uri="{FF2B5EF4-FFF2-40B4-BE49-F238E27FC236}">
                <a16:creationId xmlns:a16="http://schemas.microsoft.com/office/drawing/2014/main" id="{99FB8F8C-4267-2E0F-6C63-C9602B5BD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Testing whether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str1</a:t>
            </a:r>
            <a:r>
              <a:rPr lang="en-US" altLang="zh-CN">
                <a:ea typeface="宋体" panose="02010600030101010101" pitchFamily="2" charset="-122"/>
              </a:rPr>
              <a:t> is less than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str2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(strcmp(str1,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str2)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0)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is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str1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str2?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…</a:t>
            </a:r>
          </a:p>
          <a:p>
            <a:r>
              <a:rPr lang="en-US" altLang="zh-CN">
                <a:ea typeface="宋体" panose="02010600030101010101" pitchFamily="2" charset="-122"/>
              </a:rPr>
              <a:t>Testing whether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str1</a:t>
            </a:r>
            <a:r>
              <a:rPr lang="en-US" altLang="zh-CN">
                <a:ea typeface="宋体" panose="02010600030101010101" pitchFamily="2" charset="-122"/>
              </a:rPr>
              <a:t> is less than or equal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str2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(strcmp(str1,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str2)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0)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is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str1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str2?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…</a:t>
            </a:r>
          </a:p>
          <a:p>
            <a:r>
              <a:rPr lang="en-US" altLang="zh-CN">
                <a:ea typeface="宋体" panose="02010600030101010101" pitchFamily="2" charset="-122"/>
              </a:rPr>
              <a:t>By choosing the proper operator (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&gt;=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!=</a:t>
            </a:r>
            <a:r>
              <a:rPr lang="en-US" altLang="zh-CN">
                <a:ea typeface="宋体" panose="02010600030101010101" pitchFamily="2" charset="-122"/>
              </a:rPr>
              <a:t>), we can test any possible relationship between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str1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str2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663A68-B9F2-0B11-859D-8A7955BF18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AAFB4-CA9C-0F2D-7E96-1346A7C7C2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62226AD-3A7C-C244-B6ED-2D5B2D78C8A4}" type="slidenum">
              <a:rPr lang="en-US" altLang="zh-CN" sz="1200">
                <a:latin typeface="Arial" panose="020B0604020202020204" pitchFamily="34" charset="0"/>
              </a:rPr>
              <a:pPr/>
              <a:t>58</a:t>
            </a:fld>
            <a:endParaRPr lang="en-US" altLang="zh-CN" sz="1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36B0E12F-8CA7-A2F2-EF6F-FB4FFBE0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strcmp</a:t>
            </a:r>
            <a:r>
              <a:rPr lang="en-US" altLang="zh-CN">
                <a:ea typeface="宋体" panose="02010600030101010101" pitchFamily="2" charset="-122"/>
              </a:rPr>
              <a:t> (String Comparison) Function</a:t>
            </a:r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DF60DAFE-2176-1919-22C3-CCD8A9C7A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strcmp</a:t>
            </a:r>
            <a:r>
              <a:rPr lang="en-US" altLang="zh-CN">
                <a:ea typeface="宋体" panose="02010600030101010101" pitchFamily="2" charset="-122"/>
              </a:rPr>
              <a:t> considers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s1</a:t>
            </a:r>
            <a:r>
              <a:rPr lang="en-US" altLang="zh-CN">
                <a:ea typeface="宋体" panose="02010600030101010101" pitchFamily="2" charset="-122"/>
              </a:rPr>
              <a:t> to be less than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s2</a:t>
            </a:r>
            <a:r>
              <a:rPr lang="en-US" altLang="zh-CN">
                <a:ea typeface="宋体" panose="02010600030101010101" pitchFamily="2" charset="-122"/>
              </a:rPr>
              <a:t> if either one of the following conditions is satisfied: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first </a:t>
            </a:r>
            <a:r>
              <a:rPr lang="en-US" altLang="zh-CN" i="1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characters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s1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s2</a:t>
            </a:r>
            <a:r>
              <a:rPr lang="en-US" altLang="zh-CN">
                <a:ea typeface="宋体" panose="02010600030101010101" pitchFamily="2" charset="-122"/>
              </a:rPr>
              <a:t> match, but the (</a:t>
            </a:r>
            <a:r>
              <a:rPr lang="en-US" altLang="zh-CN" i="1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+1)st character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s1</a:t>
            </a:r>
            <a:r>
              <a:rPr lang="en-US" altLang="zh-CN">
                <a:ea typeface="宋体" panose="02010600030101010101" pitchFamily="2" charset="-122"/>
              </a:rPr>
              <a:t> is less than the (</a:t>
            </a:r>
            <a:r>
              <a:rPr lang="en-US" altLang="zh-CN" i="1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+1)st character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s2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All characters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s1</a:t>
            </a:r>
            <a:r>
              <a:rPr lang="en-US" altLang="zh-CN">
                <a:ea typeface="宋体" panose="02010600030101010101" pitchFamily="2" charset="-122"/>
              </a:rPr>
              <a:t> match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s2</a:t>
            </a:r>
            <a:r>
              <a:rPr lang="en-US" altLang="zh-CN">
                <a:ea typeface="宋体" panose="02010600030101010101" pitchFamily="2" charset="-122"/>
              </a:rPr>
              <a:t>, but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s1</a:t>
            </a:r>
            <a:r>
              <a:rPr lang="en-US" altLang="zh-CN">
                <a:ea typeface="宋体" panose="02010600030101010101" pitchFamily="2" charset="-122"/>
              </a:rPr>
              <a:t> is shorter than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s2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78FCC-D109-F0B9-8761-E761412A75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9D8C8-75C6-16B6-53F9-F182539D40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725966-98EB-FB44-8D17-D1EBC66DF9CD}" type="slidenum">
              <a:rPr lang="en-US" altLang="zh-CN" sz="1200">
                <a:latin typeface="Arial" panose="020B0604020202020204" pitchFamily="34" charset="0"/>
              </a:rPr>
              <a:pPr/>
              <a:t>59</a:t>
            </a:fld>
            <a:endParaRPr lang="en-US" altLang="zh-CN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05F0EADE-EB49-8F9B-980E-FA03BB47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How String Literals Are Stored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71B85AFD-942B-86EA-BFDF-D6C208FBB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When a C compiler encounters a string literal of length </a:t>
            </a:r>
            <a:r>
              <a:rPr lang="en-US" altLang="zh-CN" i="1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in a program, it sets aside </a:t>
            </a:r>
            <a:r>
              <a:rPr lang="en-US" altLang="zh-CN" i="1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+ 1 bytes of memory for the string.</a:t>
            </a:r>
          </a:p>
          <a:p>
            <a:r>
              <a:rPr lang="en-US" altLang="zh-CN">
                <a:ea typeface="宋体" panose="02010600030101010101" pitchFamily="2" charset="-122"/>
              </a:rPr>
              <a:t>This memory will contain the characters in the string, plus one extra character—the </a:t>
            </a:r>
            <a:r>
              <a:rPr lang="en-US" altLang="zh-CN" b="1" i="1">
                <a:ea typeface="宋体" panose="02010600030101010101" pitchFamily="2" charset="-122"/>
              </a:rPr>
              <a:t>null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b="1" i="1">
                <a:ea typeface="宋体" panose="02010600030101010101" pitchFamily="2" charset="-122"/>
              </a:rPr>
              <a:t>character</a:t>
            </a:r>
            <a:r>
              <a:rPr lang="en-US" altLang="zh-CN">
                <a:ea typeface="宋体" panose="02010600030101010101" pitchFamily="2" charset="-122"/>
              </a:rPr>
              <a:t>—to mark the end of the string.</a:t>
            </a:r>
          </a:p>
          <a:p>
            <a:r>
              <a:rPr lang="en-US" altLang="zh-CN">
                <a:ea typeface="宋体" panose="02010600030101010101" pitchFamily="2" charset="-122"/>
              </a:rPr>
              <a:t>The null character is a byte whose bits are all zero, so it’s represented by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\0</a:t>
            </a:r>
            <a:r>
              <a:rPr lang="en-US" altLang="zh-CN">
                <a:ea typeface="宋体" panose="02010600030101010101" pitchFamily="2" charset="-122"/>
              </a:rPr>
              <a:t> escape sequence.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1562D-F17E-C3C2-D116-F5BE577855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8BBFF-C7B8-49C1-120E-810554BF49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84125F-070D-6140-83BC-E580C52A4DA0}" type="slidenum">
              <a:rPr lang="en-US" altLang="zh-CN" sz="1200">
                <a:latin typeface="Arial" panose="020B0604020202020204" pitchFamily="34" charset="0"/>
              </a:rPr>
              <a:pPr/>
              <a:t>6</a:t>
            </a:fld>
            <a:endParaRPr lang="en-US" altLang="zh-CN" sz="18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7977B97B-9211-0B60-D031-74C87306A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strcmp</a:t>
            </a:r>
            <a:r>
              <a:rPr lang="en-US" altLang="zh-CN">
                <a:ea typeface="宋体" panose="02010600030101010101" pitchFamily="2" charset="-122"/>
              </a:rPr>
              <a:t> (String Comparison) Function</a:t>
            </a:r>
          </a:p>
        </p:txBody>
      </p:sp>
      <p:sp>
        <p:nvSpPr>
          <p:cNvPr id="73731" name="Content Placeholder 2">
            <a:extLst>
              <a:ext uri="{FF2B5EF4-FFF2-40B4-BE49-F238E27FC236}">
                <a16:creationId xmlns:a16="http://schemas.microsoft.com/office/drawing/2014/main" id="{F45FDD46-4542-0289-9426-6B6615B65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As it compares two strings,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strcmp</a:t>
            </a:r>
            <a:r>
              <a:rPr lang="en-US" altLang="zh-CN">
                <a:ea typeface="宋体" panose="02010600030101010101" pitchFamily="2" charset="-122"/>
              </a:rPr>
              <a:t> looks at the numerical codes for the characters in the strings.</a:t>
            </a:r>
          </a:p>
          <a:p>
            <a:r>
              <a:rPr lang="en-US" altLang="zh-CN">
                <a:ea typeface="宋体" panose="02010600030101010101" pitchFamily="2" charset="-122"/>
              </a:rPr>
              <a:t>Some knowledge of the underlying character set is helpful to predict what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strcmp</a:t>
            </a:r>
            <a:r>
              <a:rPr lang="en-US" altLang="zh-CN">
                <a:ea typeface="宋体" panose="02010600030101010101" pitchFamily="2" charset="-122"/>
              </a:rPr>
              <a:t> will do.</a:t>
            </a:r>
          </a:p>
          <a:p>
            <a:r>
              <a:rPr lang="en-US" altLang="zh-CN">
                <a:ea typeface="宋体" panose="02010600030101010101" pitchFamily="2" charset="-122"/>
              </a:rPr>
              <a:t>Important properties of ASCII: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A–Z, a–z, and 0–9 have consecutive codes.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All upper-case letters are less than all lower-case letters.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Digits are less than letters.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Spaces are less than all printing characters.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5183B-1406-CF86-DB67-88AAFFFA7A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D53A4-AC67-8074-BCDA-CFD452A68D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74ABEC-AB6F-C94E-AB18-DF23D8301DB8}" type="slidenum">
              <a:rPr lang="en-US" altLang="zh-CN" sz="1200">
                <a:latin typeface="Arial" panose="020B0604020202020204" pitchFamily="34" charset="0"/>
              </a:rPr>
              <a:pPr/>
              <a:t>60</a:t>
            </a:fld>
            <a:endParaRPr lang="en-US" altLang="zh-CN" sz="1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32B55708-D7F5-2D8D-0638-C987B2395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</p:spPr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Program: Printing a One-Month Reminder List</a:t>
            </a:r>
          </a:p>
        </p:txBody>
      </p:sp>
      <p:sp>
        <p:nvSpPr>
          <p:cNvPr id="74755" name="Content Placeholder 2">
            <a:extLst>
              <a:ext uri="{FF2B5EF4-FFF2-40B4-BE49-F238E27FC236}">
                <a16:creationId xmlns:a16="http://schemas.microsoft.com/office/drawing/2014/main" id="{D6A22614-D9F8-4B75-3675-E5F097C11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remind.c</a:t>
            </a:r>
            <a:r>
              <a:rPr lang="en-US" altLang="zh-CN">
                <a:ea typeface="宋体" panose="02010600030101010101" pitchFamily="2" charset="-122"/>
              </a:rPr>
              <a:t> program prints a one-month list of daily reminders.</a:t>
            </a:r>
          </a:p>
          <a:p>
            <a:r>
              <a:rPr lang="en-US" altLang="zh-CN">
                <a:ea typeface="宋体" panose="02010600030101010101" pitchFamily="2" charset="-122"/>
              </a:rPr>
              <a:t>The user will enter a series of reminders, with each prefixed by a day of the month.</a:t>
            </a:r>
          </a:p>
          <a:p>
            <a:r>
              <a:rPr lang="en-US" altLang="zh-CN">
                <a:ea typeface="宋体" panose="02010600030101010101" pitchFamily="2" charset="-122"/>
              </a:rPr>
              <a:t>When the user enters 0 instead of a valid day, the program will print a list of all reminders entered, sorted by day.</a:t>
            </a:r>
          </a:p>
          <a:p>
            <a:r>
              <a:rPr lang="en-US" altLang="zh-CN">
                <a:ea typeface="宋体" panose="02010600030101010101" pitchFamily="2" charset="-122"/>
              </a:rPr>
              <a:t>The next slide shows a session with the program.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AD2C1-E943-5AFE-7C33-D1D1593A16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FF827-0370-ADC8-DDD1-98C917B88A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0AE56E-5842-1A41-8058-DD07D066DA25}" type="slidenum">
              <a:rPr lang="en-US" altLang="zh-CN" sz="1200">
                <a:latin typeface="Arial" panose="020B0604020202020204" pitchFamily="34" charset="0"/>
              </a:rPr>
              <a:pPr/>
              <a:t>61</a:t>
            </a:fld>
            <a:endParaRPr lang="en-US" altLang="zh-CN" sz="18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D39A8CED-579F-A1A4-F80F-605A2C246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</p:spPr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Program: Printing a One-Month Reminder List</a:t>
            </a:r>
          </a:p>
        </p:txBody>
      </p:sp>
      <p:sp>
        <p:nvSpPr>
          <p:cNvPr id="75779" name="Content Placeholder 2">
            <a:extLst>
              <a:ext uri="{FF2B5EF4-FFF2-40B4-BE49-F238E27FC236}">
                <a16:creationId xmlns:a16="http://schemas.microsoft.com/office/drawing/2014/main" id="{C9100719-8EDA-7422-CDD7-1161A5BC7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800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Enter day and reminder: </a:t>
            </a:r>
            <a:r>
              <a:rPr lang="en-US" altLang="zh-CN" sz="18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24 Susan's birthday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Enter day and reminder: </a:t>
            </a:r>
            <a:r>
              <a:rPr lang="en-US" altLang="zh-CN" sz="18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 6:00 - Dinner with Marge and Russ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Enter day and reminder: </a:t>
            </a:r>
            <a:r>
              <a:rPr lang="en-US" altLang="zh-CN" sz="18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26 Movie - "Chinatown"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Enter day and reminder: </a:t>
            </a:r>
            <a:r>
              <a:rPr lang="en-US" altLang="zh-CN" sz="18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 10:30 - Dental appointment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Enter day and reminder: </a:t>
            </a:r>
            <a:r>
              <a:rPr lang="en-US" altLang="zh-CN" sz="18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 Movie - "Dazed and Confused"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Enter day and reminder: </a:t>
            </a:r>
            <a:r>
              <a:rPr lang="en-US" altLang="zh-CN" sz="18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 Saturday class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Enter day and reminder: </a:t>
            </a:r>
            <a:r>
              <a:rPr lang="en-US" altLang="zh-CN" sz="18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 Saturday class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Enter day and reminder: </a:t>
            </a:r>
            <a:r>
              <a:rPr lang="en-US" altLang="zh-CN" sz="18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Day Reminder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5 Saturday class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5 6:00 - Dinner with Marge and Russ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7 10:30 - Dental appointment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12 Saturday class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12 Movie - "Dazed and Confused“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24 Susan's birthday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26 Movie - "Chinatown"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B43D9A-2A3D-23C9-60D0-D3AE2C7F68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1577A-C4B5-59CE-A081-65E53BA52E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542A662-31EB-1545-AD34-865D1DC91C58}" type="slidenum">
              <a:rPr lang="en-US" altLang="zh-CN" sz="1200">
                <a:latin typeface="Arial" panose="020B0604020202020204" pitchFamily="34" charset="0"/>
              </a:rPr>
              <a:pPr/>
              <a:t>62</a:t>
            </a:fld>
            <a:endParaRPr lang="en-US" altLang="zh-CN" sz="18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1B25DC85-29A4-66C4-C7C1-3214E3AF2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</p:spPr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Program: Printing a One-Month Reminder List</a:t>
            </a:r>
          </a:p>
        </p:txBody>
      </p:sp>
      <p:sp>
        <p:nvSpPr>
          <p:cNvPr id="76803" name="Content Placeholder 2">
            <a:extLst>
              <a:ext uri="{FF2B5EF4-FFF2-40B4-BE49-F238E27FC236}">
                <a16:creationId xmlns:a16="http://schemas.microsoft.com/office/drawing/2014/main" id="{EF73A071-663D-38FB-E2B3-68AF657BC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Overall strategy: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Read a series of day-and-reminder combinations.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Store them in order (sorted by day).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Display them.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>
                <a:ea typeface="宋体" panose="02010600030101010101" pitchFamily="2" charset="-122"/>
              </a:rPr>
              <a:t> will be used to read the days.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read_line</a:t>
            </a:r>
            <a:r>
              <a:rPr lang="en-US" altLang="zh-CN">
                <a:ea typeface="宋体" panose="02010600030101010101" pitchFamily="2" charset="-122"/>
              </a:rPr>
              <a:t> will be used to read the reminders.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3B81DA-6241-54FE-9CFB-96C0B5FE60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0C0A6-5FCE-1D96-2E8F-53E2F66154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83C2438-7B4E-CA40-A5B4-B8B5816363F0}" type="slidenum">
              <a:rPr lang="en-US" altLang="zh-CN" sz="1200">
                <a:latin typeface="Arial" panose="020B0604020202020204" pitchFamily="34" charset="0"/>
              </a:rPr>
              <a:pPr/>
              <a:t>63</a:t>
            </a:fld>
            <a:endParaRPr lang="en-US" altLang="zh-CN" sz="18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FB36830A-3408-5175-47AA-0B9E421E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</p:spPr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Program: Printing a One-Month Reminder List</a:t>
            </a:r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665EE442-8A84-618C-B357-D0CAB653C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strings will be stored in a two-dimensional array of characters.</a:t>
            </a:r>
          </a:p>
          <a:p>
            <a:r>
              <a:rPr lang="en-US" altLang="zh-CN">
                <a:ea typeface="宋体" panose="02010600030101010101" pitchFamily="2" charset="-122"/>
              </a:rPr>
              <a:t>Each row of the array contains one string.</a:t>
            </a:r>
          </a:p>
          <a:p>
            <a:r>
              <a:rPr lang="en-US" altLang="zh-CN">
                <a:ea typeface="宋体" panose="02010600030101010101" pitchFamily="2" charset="-122"/>
              </a:rPr>
              <a:t>Actions taken after the program reads a day and its associated reminder: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Search the array to determine where the day belongs, using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strcmp</a:t>
            </a:r>
            <a:r>
              <a:rPr lang="en-US" altLang="zh-CN">
                <a:ea typeface="宋体" panose="02010600030101010101" pitchFamily="2" charset="-122"/>
              </a:rPr>
              <a:t> to do comparisons.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strcpy</a:t>
            </a:r>
            <a:r>
              <a:rPr lang="en-US" altLang="zh-CN">
                <a:ea typeface="宋体" panose="02010600030101010101" pitchFamily="2" charset="-122"/>
              </a:rPr>
              <a:t> to move all strings below that point down one position.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Copy the day into the array and call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strcat</a:t>
            </a:r>
            <a:r>
              <a:rPr lang="en-US" altLang="zh-CN">
                <a:ea typeface="宋体" panose="02010600030101010101" pitchFamily="2" charset="-122"/>
              </a:rPr>
              <a:t> to append the reminder to the day.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377BA-682C-771F-F5F7-DEBBE312F2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FD1D0-AD6B-483C-4C1B-2B21D9F719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1C4D30-3D56-9D47-8607-AC9003610953}" type="slidenum">
              <a:rPr lang="en-US" altLang="zh-CN" sz="1200">
                <a:latin typeface="Arial" panose="020B0604020202020204" pitchFamily="34" charset="0"/>
              </a:rPr>
              <a:pPr/>
              <a:t>64</a:t>
            </a:fld>
            <a:endParaRPr lang="en-US" altLang="zh-CN" sz="18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428FAE28-CC6B-400A-9908-50E4DDDE7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</p:spPr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Program: Printing a One-Month Reminder List</a:t>
            </a:r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299A6F90-E358-9E9D-18CB-8B9116F68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One complication: how to right-justify the days in a two-character field.</a:t>
            </a:r>
          </a:p>
          <a:p>
            <a:r>
              <a:rPr lang="en-US" altLang="zh-CN">
                <a:ea typeface="宋体" panose="02010600030101010101" pitchFamily="2" charset="-122"/>
              </a:rPr>
              <a:t>A solution: use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>
                <a:ea typeface="宋体" panose="02010600030101010101" pitchFamily="2" charset="-122"/>
              </a:rPr>
              <a:t> to read the day into an integer variable, than call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sprintf</a:t>
            </a:r>
            <a:r>
              <a:rPr lang="en-US" altLang="zh-CN">
                <a:ea typeface="宋体" panose="02010600030101010101" pitchFamily="2" charset="-122"/>
              </a:rPr>
              <a:t> to convert the day back into string form.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sprintf</a:t>
            </a:r>
            <a:r>
              <a:rPr lang="en-US" altLang="zh-CN">
                <a:ea typeface="宋体" panose="02010600030101010101" pitchFamily="2" charset="-122"/>
              </a:rPr>
              <a:t> is similar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>
                <a:ea typeface="宋体" panose="02010600030101010101" pitchFamily="2" charset="-122"/>
              </a:rPr>
              <a:t>, except that it writes output into a string.</a:t>
            </a:r>
          </a:p>
          <a:p>
            <a:r>
              <a:rPr lang="en-US" altLang="zh-CN">
                <a:ea typeface="宋体" panose="02010600030101010101" pitchFamily="2" charset="-122"/>
              </a:rPr>
              <a:t>The call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sprintf(day_str, "%2d", day);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writes the value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day</a:t>
            </a:r>
            <a:r>
              <a:rPr lang="en-US" altLang="zh-CN">
                <a:ea typeface="宋体" panose="02010600030101010101" pitchFamily="2" charset="-122"/>
              </a:rPr>
              <a:t> into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day_str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525C0-3DC8-C542-564B-0C2BCE5399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F6492-96A2-3149-247F-A77C563E76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4407FA-AC60-0544-A664-A0693D4A8CFE}" type="slidenum">
              <a:rPr lang="en-US" altLang="zh-CN" sz="1200">
                <a:latin typeface="Arial" panose="020B0604020202020204" pitchFamily="34" charset="0"/>
              </a:rPr>
              <a:pPr/>
              <a:t>65</a:t>
            </a:fld>
            <a:endParaRPr lang="en-US" altLang="zh-CN" sz="18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CC1FD126-5AD5-7E99-B94F-579A1FFBB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</p:spPr>
        <p:txBody>
          <a:bodyPr/>
          <a:lstStyle/>
          <a:p>
            <a:r>
              <a:rPr lang="en-US" altLang="zh-CN" sz="3000">
                <a:ea typeface="宋体" panose="02010600030101010101" pitchFamily="2" charset="-122"/>
              </a:rPr>
              <a:t>Program: Printing a One-Month Reminder List</a:t>
            </a:r>
          </a:p>
        </p:txBody>
      </p:sp>
      <p:sp>
        <p:nvSpPr>
          <p:cNvPr id="79875" name="Content Placeholder 2">
            <a:extLst>
              <a:ext uri="{FF2B5EF4-FFF2-40B4-BE49-F238E27FC236}">
                <a16:creationId xmlns:a16="http://schemas.microsoft.com/office/drawing/2014/main" id="{81457F96-D87B-E24B-2372-903DD73DD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following call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>
                <a:ea typeface="宋体" panose="02010600030101010101" pitchFamily="2" charset="-122"/>
              </a:rPr>
              <a:t> ensures that the user doesn’t enter more than two digits: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scanf("%2d", &amp;day);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9AEFE-9FFA-A83E-2404-50557AC1FF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C4677-DA75-E350-A84B-D4C1CC3381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59F87FE-670B-7447-A857-6B7C49AFD1D8}" type="slidenum">
              <a:rPr lang="en-US" altLang="zh-CN" sz="1200">
                <a:latin typeface="Arial" panose="020B0604020202020204" pitchFamily="34" charset="0"/>
              </a:rPr>
              <a:pPr/>
              <a:t>66</a:t>
            </a:fld>
            <a:endParaRPr lang="en-US" altLang="zh-CN" sz="18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Content Placeholder 2">
            <a:extLst>
              <a:ext uri="{FF2B5EF4-FFF2-40B4-BE49-F238E27FC236}">
                <a16:creationId xmlns:a16="http://schemas.microsoft.com/office/drawing/2014/main" id="{A2D2D7E5-2C84-4C55-D05D-99127AEAD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remind.c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Prints a one-month reminder list */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&lt;string.h&gt;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MAX_REMIND 50   /* maximum number of reminders */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MSG_LEN 60      /* max length of reminder message */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read_line(char str[], int n);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char reminders[MAX_REMIND][MSG_LEN+3];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char day_str[3], msg_str[MSG_LEN+1];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day, i, j, num_remind = 0;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 (;;) {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if (num_remind == MAX_REMIND) {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printf("-- No space left --\n");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break;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7B5A9-222F-B8BC-24AD-082A214726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D8ECE-1DD7-1A1B-25BE-AEE4ED73F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97B8DA2-7FD5-CF48-B275-A92D5B9A6A24}" type="slidenum">
              <a:rPr lang="en-US" altLang="zh-CN" sz="1200">
                <a:latin typeface="Arial" panose="020B0604020202020204" pitchFamily="34" charset="0"/>
              </a:rPr>
              <a:pPr/>
              <a:t>67</a:t>
            </a:fld>
            <a:endParaRPr lang="en-US" altLang="zh-CN" sz="18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Content Placeholder 2">
            <a:extLst>
              <a:ext uri="{FF2B5EF4-FFF2-40B4-BE49-F238E27FC236}">
                <a16:creationId xmlns:a16="http://schemas.microsoft.com/office/drawing/2014/main" id="{81057C49-239B-D08D-BE7B-166383596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printf("Enter day and reminder: ");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scanf("%2d", &amp;day);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if (day == 0)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break;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sprintf(day_str, "%2d", day);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read_line(msg_str, MSG_LEN);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for (i = 0; i &lt; num_remind; i++)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if (strcmp(day_str, reminders[i]) &lt; 0)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break;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for (j = num_remind; j &gt; i; j--)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strcpy(reminders[j], reminders[j-1]);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strcpy(reminders[i], day_str);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strcat(reminders[i], msg_str);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num_remind++;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printf("\nDay Reminder\n");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 (i = 0; i &lt; num_remind; i++)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printf(" %s\n", reminders[i]);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C33DD3-1C69-D7A4-49C7-92BD6A373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17985-27D1-BEE7-1A9D-C87DFE1BFB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D82019-373F-764D-B4C8-8F1F42170079}" type="slidenum">
              <a:rPr lang="en-US" altLang="zh-CN" sz="1200">
                <a:latin typeface="Arial" panose="020B0604020202020204" pitchFamily="34" charset="0"/>
              </a:rPr>
              <a:pPr/>
              <a:t>68</a:t>
            </a:fld>
            <a:endParaRPr lang="en-US" altLang="zh-CN" sz="18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Content Placeholder 2">
            <a:extLst>
              <a:ext uri="{FF2B5EF4-FFF2-40B4-BE49-F238E27FC236}">
                <a16:creationId xmlns:a16="http://schemas.microsoft.com/office/drawing/2014/main" id="{F68D2308-C0A0-04DA-8CCF-DAA25529D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read_line(char str[], int n)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ch, i = 0;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while ((ch = getchar()) != '\n')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if (i &lt; n)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str[i++] = ch;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str[i] = '\0';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i;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F7B5D-28E6-AB15-8E0E-68C4EE6790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D88EB-0C0F-91D4-25F5-A478D8020A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34CF077-B417-0542-A396-882182A371C7}" type="slidenum">
              <a:rPr lang="en-US" altLang="zh-CN" sz="1200">
                <a:latin typeface="Arial" panose="020B0604020202020204" pitchFamily="34" charset="0"/>
              </a:rPr>
              <a:pPr/>
              <a:t>69</a:t>
            </a:fld>
            <a:endParaRPr lang="en-US" altLang="zh-CN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3AFD1AB9-83E9-DE99-10E5-382FDD72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How String Literals Are Stored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C35D41BF-14F2-65EE-DCDF-4289AC10F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string literal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"abc"</a:t>
            </a:r>
            <a:r>
              <a:rPr lang="en-US" altLang="zh-CN">
                <a:ea typeface="宋体" panose="02010600030101010101" pitchFamily="2" charset="-122"/>
              </a:rPr>
              <a:t> is stored as an array of four characters:</a:t>
            </a: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string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""</a:t>
            </a:r>
            <a:r>
              <a:rPr lang="en-US" altLang="zh-CN">
                <a:ea typeface="宋体" panose="02010600030101010101" pitchFamily="2" charset="-122"/>
              </a:rPr>
              <a:t> is stored as a single null character:</a:t>
            </a: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7C7F2-DFAD-D51B-4618-0349563ED8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F100C-9262-A363-B19B-FD14F82A51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055AA5F-5AA2-C34A-9E7A-B78B0D6AB9A2}" type="slidenum">
              <a:rPr lang="en-US" altLang="zh-CN" sz="1200">
                <a:latin typeface="Arial" panose="020B0604020202020204" pitchFamily="34" charset="0"/>
              </a:rPr>
              <a:pPr/>
              <a:t>7</a:t>
            </a:fld>
            <a:endParaRPr lang="en-US" altLang="zh-CN" sz="1800"/>
          </a:p>
        </p:txBody>
      </p:sp>
      <p:pic>
        <p:nvPicPr>
          <p:cNvPr id="19462" name="Picture 6">
            <a:extLst>
              <a:ext uri="{FF2B5EF4-FFF2-40B4-BE49-F238E27FC236}">
                <a16:creationId xmlns:a16="http://schemas.microsoft.com/office/drawing/2014/main" id="{7D39D594-6D4F-3BBF-9C64-BD35AEC9B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263" y="2484438"/>
            <a:ext cx="2306637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9463" name="Picture 7">
            <a:extLst>
              <a:ext uri="{FF2B5EF4-FFF2-40B4-BE49-F238E27FC236}">
                <a16:creationId xmlns:a16="http://schemas.microsoft.com/office/drawing/2014/main" id="{A88690E5-1BBC-F43B-3D03-BD621E0CF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076700"/>
            <a:ext cx="66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2716D1E3-DB33-3576-B281-FC742F6C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String Idioms</a:t>
            </a:r>
          </a:p>
        </p:txBody>
      </p:sp>
      <p:sp>
        <p:nvSpPr>
          <p:cNvPr id="83971" name="Content Placeholder 2">
            <a:extLst>
              <a:ext uri="{FF2B5EF4-FFF2-40B4-BE49-F238E27FC236}">
                <a16:creationId xmlns:a16="http://schemas.microsoft.com/office/drawing/2014/main" id="{7BAE004A-201A-6684-8866-108AE2632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Functions that manipulate strings are a rich source of idioms.</a:t>
            </a:r>
          </a:p>
          <a:p>
            <a:r>
              <a:rPr lang="en-US" altLang="zh-CN">
                <a:ea typeface="宋体" panose="02010600030101010101" pitchFamily="2" charset="-122"/>
              </a:rPr>
              <a:t>We’ll explore some of the most famous idioms by using them to write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strlen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strcat</a:t>
            </a:r>
            <a:r>
              <a:rPr lang="en-US" altLang="zh-CN">
                <a:ea typeface="宋体" panose="02010600030101010101" pitchFamily="2" charset="-122"/>
              </a:rPr>
              <a:t> functions.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E4D51-C975-1E14-EE7B-03628DC301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BA0C2-8DDC-FFA9-3E68-B361D5051E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D323B3A-5363-5E4C-8681-62B9D4381F1C}" type="slidenum">
              <a:rPr lang="en-US" altLang="zh-CN" sz="1200">
                <a:latin typeface="Arial" panose="020B0604020202020204" pitchFamily="34" charset="0"/>
              </a:rPr>
              <a:pPr/>
              <a:t>70</a:t>
            </a:fld>
            <a:endParaRPr lang="en-US" altLang="zh-CN" sz="18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CA6D37CE-1439-7750-096D-E58C2400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Searching for the End of a String</a:t>
            </a:r>
          </a:p>
        </p:txBody>
      </p:sp>
      <p:sp>
        <p:nvSpPr>
          <p:cNvPr id="84995" name="Content Placeholder 2">
            <a:extLst>
              <a:ext uri="{FF2B5EF4-FFF2-40B4-BE49-F238E27FC236}">
                <a16:creationId xmlns:a16="http://schemas.microsoft.com/office/drawing/2014/main" id="{F6102594-EDBA-65DF-0C6B-F5A1BBCCD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version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strlen</a:t>
            </a:r>
            <a:r>
              <a:rPr lang="en-US" altLang="zh-CN">
                <a:ea typeface="宋体" panose="02010600030101010101" pitchFamily="2" charset="-122"/>
              </a:rPr>
              <a:t> that searches for the end of a string, using a variable to keep track of the string’s length: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size_t strlen(const char *s)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size_t n;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for (n = 0; *s != '\0'; s++)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n++;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return n;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DC0B88-09D7-C98E-F939-61DF03849D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A8AC9-0CAC-D9A4-BB17-038B0278B6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AA661D5-8F0E-7A4E-A2BD-38A70562F63A}" type="slidenum">
              <a:rPr lang="en-US" altLang="zh-CN" sz="1200">
                <a:latin typeface="Arial" panose="020B0604020202020204" pitchFamily="34" charset="0"/>
              </a:rPr>
              <a:pPr/>
              <a:t>71</a:t>
            </a:fld>
            <a:endParaRPr lang="en-US" altLang="zh-CN" sz="18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>
            <a:extLst>
              <a:ext uri="{FF2B5EF4-FFF2-40B4-BE49-F238E27FC236}">
                <a16:creationId xmlns:a16="http://schemas.microsoft.com/office/drawing/2014/main" id="{4BBF3EC3-2FD2-C189-8A2D-B9A5A2A91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Searching for the End of a String</a:t>
            </a:r>
          </a:p>
        </p:txBody>
      </p:sp>
      <p:sp>
        <p:nvSpPr>
          <p:cNvPr id="86019" name="Content Placeholder 2">
            <a:extLst>
              <a:ext uri="{FF2B5EF4-FFF2-40B4-BE49-F238E27FC236}">
                <a16:creationId xmlns:a16="http://schemas.microsoft.com/office/drawing/2014/main" id="{BD16BAB6-2C92-7195-C343-49BD57BDF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To condense the function, we can move the initialization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to its declaration: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size_t strlen(const char *s)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size_t n = 0;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for (; *s != '\0'; s++)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n++;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return n;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3C263-0C42-491E-F703-985C82E05F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486C7-56CF-7149-5CA7-E8E5AFC7FA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A8BFF5A-BEB5-394E-8A87-6A251C469493}" type="slidenum">
              <a:rPr lang="en-US" altLang="zh-CN" sz="1200">
                <a:latin typeface="Arial" panose="020B0604020202020204" pitchFamily="34" charset="0"/>
              </a:rPr>
              <a:pPr/>
              <a:t>72</a:t>
            </a:fld>
            <a:endParaRPr lang="en-US" altLang="zh-CN" sz="18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>
            <a:extLst>
              <a:ext uri="{FF2B5EF4-FFF2-40B4-BE49-F238E27FC236}">
                <a16:creationId xmlns:a16="http://schemas.microsoft.com/office/drawing/2014/main" id="{577CEE91-E5F9-05D6-2350-57224B49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Searching for the End of a String</a:t>
            </a:r>
          </a:p>
        </p:txBody>
      </p:sp>
      <p:sp>
        <p:nvSpPr>
          <p:cNvPr id="87043" name="Content Placeholder 2">
            <a:extLst>
              <a:ext uri="{FF2B5EF4-FFF2-40B4-BE49-F238E27FC236}">
                <a16:creationId xmlns:a16="http://schemas.microsoft.com/office/drawing/2014/main" id="{FF0B9A17-A3ED-2D03-5056-29E6487DD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The condition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*s</a:t>
            </a:r>
            <a:r>
              <a:rPr lang="en-US" altLang="zh-CN" sz="2600">
                <a:ea typeface="宋体" panose="02010600030101010101" pitchFamily="2" charset="-122"/>
              </a:rPr>
              <a:t>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!=</a:t>
            </a:r>
            <a:r>
              <a:rPr lang="en-US" altLang="zh-CN" sz="2600">
                <a:ea typeface="宋体" panose="02010600030101010101" pitchFamily="2" charset="-122"/>
              </a:rPr>
              <a:t>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'\0'</a:t>
            </a:r>
            <a:r>
              <a:rPr lang="en-US" altLang="zh-CN" sz="2600">
                <a:ea typeface="宋体" panose="02010600030101010101" pitchFamily="2" charset="-122"/>
              </a:rPr>
              <a:t> is the same as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*s</a:t>
            </a:r>
            <a:r>
              <a:rPr lang="en-US" altLang="zh-CN" sz="2600">
                <a:ea typeface="宋体" panose="02010600030101010101" pitchFamily="2" charset="-122"/>
              </a:rPr>
              <a:t>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!=</a:t>
            </a:r>
            <a:r>
              <a:rPr lang="en-US" altLang="zh-CN" sz="2600">
                <a:ea typeface="宋体" panose="02010600030101010101" pitchFamily="2" charset="-122"/>
              </a:rPr>
              <a:t>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2600">
                <a:ea typeface="宋体" panose="02010600030101010101" pitchFamily="2" charset="-122"/>
              </a:rPr>
              <a:t>, which in turn is the same as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*s</a:t>
            </a:r>
            <a:r>
              <a:rPr lang="en-US" altLang="zh-CN" sz="2600">
                <a:ea typeface="宋体" panose="02010600030101010101" pitchFamily="2" charset="-122"/>
              </a:rPr>
              <a:t>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A version of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strlen</a:t>
            </a:r>
            <a:r>
              <a:rPr lang="en-US" altLang="zh-CN" sz="2600">
                <a:ea typeface="宋体" panose="02010600030101010101" pitchFamily="2" charset="-122"/>
              </a:rPr>
              <a:t> that uses these observations: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size_t strlen(const char *s)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size_t n = 0;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for (; *s; s++)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n++;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return n;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A06B7-ADE3-7014-F9DB-4CF3688E34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C0F7E-C45F-361D-E8E2-489A0BC5B9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BE9C719-D27C-834E-867B-0183467B28EB}" type="slidenum">
              <a:rPr lang="en-US" altLang="zh-CN" sz="1200">
                <a:latin typeface="Arial" panose="020B0604020202020204" pitchFamily="34" charset="0"/>
              </a:rPr>
              <a:pPr/>
              <a:t>73</a:t>
            </a:fld>
            <a:endParaRPr lang="en-US" altLang="zh-CN" sz="18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>
            <a:extLst>
              <a:ext uri="{FF2B5EF4-FFF2-40B4-BE49-F238E27FC236}">
                <a16:creationId xmlns:a16="http://schemas.microsoft.com/office/drawing/2014/main" id="{8E4D41E6-2943-5362-2778-6185AA96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Searching for the End of a String</a:t>
            </a:r>
          </a:p>
        </p:txBody>
      </p:sp>
      <p:sp>
        <p:nvSpPr>
          <p:cNvPr id="88067" name="Content Placeholder 2">
            <a:extLst>
              <a:ext uri="{FF2B5EF4-FFF2-40B4-BE49-F238E27FC236}">
                <a16:creationId xmlns:a16="http://schemas.microsoft.com/office/drawing/2014/main" id="{C46824A0-A83B-3BF3-6EC4-CCC4D538C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next version increments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and tests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*s</a:t>
            </a:r>
            <a:r>
              <a:rPr lang="en-US" altLang="zh-CN">
                <a:ea typeface="宋体" panose="02010600030101010101" pitchFamily="2" charset="-122"/>
              </a:rPr>
              <a:t> in the same expression: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size_t strlen(const char *s)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size_t n = 0;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for (; *s++;)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n++;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return n;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20490-4842-CCB6-EDA9-44FFF3D4AE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4885B-CB35-6E16-2E64-EA17252639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EFA92C0-1954-674D-9DE4-1BCA8253EC7A}" type="slidenum">
              <a:rPr lang="en-US" altLang="zh-CN" sz="1200">
                <a:latin typeface="Arial" panose="020B0604020202020204" pitchFamily="34" charset="0"/>
              </a:rPr>
              <a:pPr/>
              <a:t>74</a:t>
            </a:fld>
            <a:endParaRPr lang="en-US" altLang="zh-CN" sz="18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>
            <a:extLst>
              <a:ext uri="{FF2B5EF4-FFF2-40B4-BE49-F238E27FC236}">
                <a16:creationId xmlns:a16="http://schemas.microsoft.com/office/drawing/2014/main" id="{4E7D4495-484E-C3E7-32FE-051B5D3DC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Searching for the End of a String</a:t>
            </a:r>
          </a:p>
        </p:txBody>
      </p:sp>
      <p:sp>
        <p:nvSpPr>
          <p:cNvPr id="89091" name="Content Placeholder 2">
            <a:extLst>
              <a:ext uri="{FF2B5EF4-FFF2-40B4-BE49-F238E27FC236}">
                <a16:creationId xmlns:a16="http://schemas.microsoft.com/office/drawing/2014/main" id="{C5FBB9BE-083A-AABF-EBB5-FF6026C9B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Replacing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>
                <a:ea typeface="宋体" panose="02010600030101010101" pitchFamily="2" charset="-122"/>
              </a:rPr>
              <a:t> statement with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>
                <a:ea typeface="宋体" panose="02010600030101010101" pitchFamily="2" charset="-122"/>
              </a:rPr>
              <a:t> statement gives the following version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strlen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size_t strlen(const char *s)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size_t n = 0;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while (*s++)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n++;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return n;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D68F7-1AEF-420C-D332-9FBE8DE645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89256-18E9-494C-A6BD-3907315B9C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2B9B86-C8B8-1F41-90F9-1B04681EE063}" type="slidenum">
              <a:rPr lang="en-US" altLang="zh-CN" sz="1200">
                <a:latin typeface="Arial" panose="020B0604020202020204" pitchFamily="34" charset="0"/>
              </a:rPr>
              <a:pPr/>
              <a:t>75</a:t>
            </a:fld>
            <a:endParaRPr lang="en-US" altLang="zh-CN" sz="18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>
            <a:extLst>
              <a:ext uri="{FF2B5EF4-FFF2-40B4-BE49-F238E27FC236}">
                <a16:creationId xmlns:a16="http://schemas.microsoft.com/office/drawing/2014/main" id="{C0221F11-B5BE-2105-C6B9-FFA2771D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Searching for the End of a String</a:t>
            </a:r>
          </a:p>
        </p:txBody>
      </p:sp>
      <p:sp>
        <p:nvSpPr>
          <p:cNvPr id="90115" name="Content Placeholder 2">
            <a:extLst>
              <a:ext uri="{FF2B5EF4-FFF2-40B4-BE49-F238E27FC236}">
                <a16:creationId xmlns:a16="http://schemas.microsoft.com/office/drawing/2014/main" id="{032938AE-39DD-60E9-A0F2-819184E49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Although we’ve condensed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strlen</a:t>
            </a:r>
            <a:r>
              <a:rPr lang="en-US" altLang="zh-CN">
                <a:ea typeface="宋体" panose="02010600030101010101" pitchFamily="2" charset="-122"/>
              </a:rPr>
              <a:t> quite a bit, it’s likely that we haven’t increased its speed.</a:t>
            </a:r>
          </a:p>
          <a:p>
            <a:r>
              <a:rPr lang="en-US" altLang="zh-CN">
                <a:ea typeface="宋体" panose="02010600030101010101" pitchFamily="2" charset="-122"/>
              </a:rPr>
              <a:t>A version that </a:t>
            </a:r>
            <a:r>
              <a:rPr lang="en-US" altLang="zh-CN" i="1">
                <a:ea typeface="宋体" panose="02010600030101010101" pitchFamily="2" charset="-122"/>
              </a:rPr>
              <a:t>does</a:t>
            </a:r>
            <a:r>
              <a:rPr lang="en-US" altLang="zh-CN">
                <a:ea typeface="宋体" panose="02010600030101010101" pitchFamily="2" charset="-122"/>
              </a:rPr>
              <a:t> run faster, at least with some compilers: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size_t strlen(const char *s)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const char *p = s;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while (*s)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s++;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return s - p;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0B1C5-04D0-1BA5-8631-1931BEBCBD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318BF-3E35-FAF0-C27D-58C6B605F4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6FE62D8-22E7-9344-ADCF-94614681AA11}" type="slidenum">
              <a:rPr lang="en-US" altLang="zh-CN" sz="1200">
                <a:latin typeface="Arial" panose="020B0604020202020204" pitchFamily="34" charset="0"/>
              </a:rPr>
              <a:pPr/>
              <a:t>76</a:t>
            </a:fld>
            <a:endParaRPr lang="en-US" altLang="zh-CN" sz="18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>
            <a:extLst>
              <a:ext uri="{FF2B5EF4-FFF2-40B4-BE49-F238E27FC236}">
                <a16:creationId xmlns:a16="http://schemas.microsoft.com/office/drawing/2014/main" id="{009B46CF-8C3A-4050-04EB-5183B4EA7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Searching for the End of a String</a:t>
            </a:r>
          </a:p>
        </p:txBody>
      </p:sp>
      <p:sp>
        <p:nvSpPr>
          <p:cNvPr id="91139" name="Content Placeholder 2">
            <a:extLst>
              <a:ext uri="{FF2B5EF4-FFF2-40B4-BE49-F238E27FC236}">
                <a16:creationId xmlns:a16="http://schemas.microsoft.com/office/drawing/2014/main" id="{EC10548D-2AB0-2609-13A4-D6E7558F0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Idioms for “search for the null character at the end of a string”: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while (*s)     while (*s++)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s++;           ;</a:t>
            </a:r>
          </a:p>
          <a:p>
            <a:r>
              <a:rPr lang="en-US" altLang="zh-CN">
                <a:ea typeface="宋体" panose="02010600030101010101" pitchFamily="2" charset="-122"/>
              </a:rPr>
              <a:t>The first version leaves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pointing to the null character.</a:t>
            </a:r>
          </a:p>
          <a:p>
            <a:r>
              <a:rPr lang="en-US" altLang="zh-CN">
                <a:ea typeface="宋体" panose="02010600030101010101" pitchFamily="2" charset="-122"/>
              </a:rPr>
              <a:t>The second version is more concise, but leaves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pointing just past the null character.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5D1D2-BEE5-95CC-0D90-46D4767257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5AA60-01E8-3DDC-99BF-7A57E71090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1C3E2EC-FD4C-C241-BAEE-258E80DA918D}" type="slidenum">
              <a:rPr lang="en-US" altLang="zh-CN" sz="1200">
                <a:latin typeface="Arial" panose="020B0604020202020204" pitchFamily="34" charset="0"/>
              </a:rPr>
              <a:pPr/>
              <a:t>77</a:t>
            </a:fld>
            <a:endParaRPr lang="en-US" altLang="zh-CN" sz="18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>
            <a:extLst>
              <a:ext uri="{FF2B5EF4-FFF2-40B4-BE49-F238E27FC236}">
                <a16:creationId xmlns:a16="http://schemas.microsoft.com/office/drawing/2014/main" id="{1AAB5EDF-3256-7452-F112-59BE8D8A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Copying a String</a:t>
            </a:r>
          </a:p>
        </p:txBody>
      </p:sp>
      <p:sp>
        <p:nvSpPr>
          <p:cNvPr id="92163" name="Content Placeholder 2">
            <a:extLst>
              <a:ext uri="{FF2B5EF4-FFF2-40B4-BE49-F238E27FC236}">
                <a16:creationId xmlns:a16="http://schemas.microsoft.com/office/drawing/2014/main" id="{203360AA-D95C-CB90-CD5C-B7D3A6AF0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Copying a string is another common operation.</a:t>
            </a:r>
          </a:p>
          <a:p>
            <a:r>
              <a:rPr lang="en-US" altLang="zh-CN">
                <a:ea typeface="宋体" panose="02010600030101010101" pitchFamily="2" charset="-122"/>
              </a:rPr>
              <a:t>To introduce C’s “string copy” idiom, we’ll develop two versions of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strcat</a:t>
            </a:r>
            <a:r>
              <a:rPr lang="en-US" altLang="zh-CN">
                <a:ea typeface="宋体" panose="02010600030101010101" pitchFamily="2" charset="-122"/>
              </a:rPr>
              <a:t> function.</a:t>
            </a:r>
          </a:p>
          <a:p>
            <a:r>
              <a:rPr lang="en-US" altLang="zh-CN">
                <a:ea typeface="宋体" panose="02010600030101010101" pitchFamily="2" charset="-122"/>
              </a:rPr>
              <a:t>The first version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strcat</a:t>
            </a:r>
            <a:r>
              <a:rPr lang="en-US" altLang="zh-CN">
                <a:ea typeface="宋体" panose="02010600030101010101" pitchFamily="2" charset="-122"/>
              </a:rPr>
              <a:t> (next slide) uses a two-step algorithm: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Locate the null character at the end of the string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s1</a:t>
            </a:r>
            <a:r>
              <a:rPr lang="en-US" altLang="zh-CN">
                <a:ea typeface="宋体" panose="02010600030101010101" pitchFamily="2" charset="-122"/>
              </a:rPr>
              <a:t> and make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point to it.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Copy characters one by one from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s2</a:t>
            </a:r>
            <a:r>
              <a:rPr lang="en-US" altLang="zh-CN">
                <a:ea typeface="宋体" panose="02010600030101010101" pitchFamily="2" charset="-122"/>
              </a:rPr>
              <a:t> to where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is pointing.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36A6D9-793D-B597-0CF4-ABDCD1137C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9FDEA-1ED5-C7F3-9A10-6D6B1FCEEC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7788539-E52A-8B45-83DB-D1660902ECA5}" type="slidenum">
              <a:rPr lang="en-US" altLang="zh-CN" sz="1200">
                <a:latin typeface="Arial" panose="020B0604020202020204" pitchFamily="34" charset="0"/>
              </a:rPr>
              <a:pPr/>
              <a:t>78</a:t>
            </a:fld>
            <a:endParaRPr lang="en-US" altLang="zh-CN" sz="18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>
            <a:extLst>
              <a:ext uri="{FF2B5EF4-FFF2-40B4-BE49-F238E27FC236}">
                <a16:creationId xmlns:a16="http://schemas.microsoft.com/office/drawing/2014/main" id="{F2C45A11-7DBD-9271-829B-80EF17E2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Copying a String</a:t>
            </a:r>
          </a:p>
        </p:txBody>
      </p:sp>
      <p:sp>
        <p:nvSpPr>
          <p:cNvPr id="93187" name="Content Placeholder 2">
            <a:extLst>
              <a:ext uri="{FF2B5EF4-FFF2-40B4-BE49-F238E27FC236}">
                <a16:creationId xmlns:a16="http://schemas.microsoft.com/office/drawing/2014/main" id="{7CFB54CB-0945-E4E2-1BFE-1E4B132DB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char *strcat(char *s1, const char *s2)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char *p = s1;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2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while (*p != '\0')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p++;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while (*s2 != '\0')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*p = *s2;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p++;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s2++;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}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*p = '\0';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return s1;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A13D0-E289-D78D-1ACC-CF731D7886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317B7-01BA-21E5-6560-F4822F1A4C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0BD9DB1-6BDA-A64B-BAF0-4FC3F2CE1156}" type="slidenum">
              <a:rPr lang="en-US" altLang="zh-CN" sz="1200">
                <a:latin typeface="Arial" panose="020B0604020202020204" pitchFamily="34" charset="0"/>
              </a:rPr>
              <a:pPr/>
              <a:t>79</a:t>
            </a:fld>
            <a:endParaRPr lang="en-US" altLang="zh-CN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648A7E8C-CDDB-0BDF-6C0C-69BF265D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How String Literals Are Stored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9FDA74B3-9EF9-2A92-A38E-9FACC0EFE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Since a string literal is stored as an array, the compiler treats it as a pointer of type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Both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>
                <a:ea typeface="宋体" panose="02010600030101010101" pitchFamily="2" charset="-122"/>
              </a:rPr>
              <a:t> expect a value of type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>
                <a:ea typeface="宋体" panose="02010600030101010101" pitchFamily="2" charset="-122"/>
              </a:rPr>
              <a:t> as their first argument.</a:t>
            </a:r>
          </a:p>
          <a:p>
            <a:r>
              <a:rPr lang="en-US" altLang="zh-CN">
                <a:ea typeface="宋体" panose="02010600030101010101" pitchFamily="2" charset="-122"/>
              </a:rPr>
              <a:t>The following call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>
                <a:ea typeface="宋体" panose="02010600030101010101" pitchFamily="2" charset="-122"/>
              </a:rPr>
              <a:t> passes the address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"abc"</a:t>
            </a:r>
            <a:r>
              <a:rPr lang="en-US" altLang="zh-CN">
                <a:ea typeface="宋体" panose="02010600030101010101" pitchFamily="2" charset="-122"/>
              </a:rPr>
              <a:t> (a pointer to where the letter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 is stored in memory):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printf("abc");</a:t>
            </a:r>
            <a:r>
              <a:rPr lang="en-US" altLang="zh-CN">
                <a:ea typeface="宋体" panose="02010600030101010101" pitchFamily="2" charset="-122"/>
              </a:rPr>
              <a:t>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7B40B-1E28-6878-57C0-C38DCDD6E9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9B8C5-1AFA-2484-3D68-8EF769D667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0DA903-1326-C242-999E-960907F1F4B9}" type="slidenum">
              <a:rPr lang="en-US" altLang="zh-CN" sz="1200">
                <a:latin typeface="Arial" panose="020B0604020202020204" pitchFamily="34" charset="0"/>
              </a:rPr>
              <a:pPr/>
              <a:t>8</a:t>
            </a:fld>
            <a:endParaRPr lang="en-US" altLang="zh-CN" sz="18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>
            <a:extLst>
              <a:ext uri="{FF2B5EF4-FFF2-40B4-BE49-F238E27FC236}">
                <a16:creationId xmlns:a16="http://schemas.microsoft.com/office/drawing/2014/main" id="{45DDCDEE-811B-539E-B039-2D70C0433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Copying a String</a:t>
            </a:r>
          </a:p>
        </p:txBody>
      </p:sp>
      <p:sp>
        <p:nvSpPr>
          <p:cNvPr id="94211" name="Content Placeholder 2">
            <a:extLst>
              <a:ext uri="{FF2B5EF4-FFF2-40B4-BE49-F238E27FC236}">
                <a16:creationId xmlns:a16="http://schemas.microsoft.com/office/drawing/2014/main" id="{B7BDCD18-75BA-6FAF-7C85-C8F53320E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initially points to the first character in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s1</a:t>
            </a:r>
            <a:r>
              <a:rPr lang="en-US" altLang="zh-CN">
                <a:ea typeface="宋体" panose="02010600030101010101" pitchFamily="2" charset="-122"/>
              </a:rPr>
              <a:t> string: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C2579-E185-0E9F-6421-A3CFF603BF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8B007-D845-1D0E-FE4D-786878A5B7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FFB07AA-9AB4-4C48-BDF6-0A0429A948EC}" type="slidenum">
              <a:rPr lang="en-US" altLang="zh-CN" sz="1200">
                <a:latin typeface="Arial" panose="020B0604020202020204" pitchFamily="34" charset="0"/>
              </a:rPr>
              <a:pPr/>
              <a:t>80</a:t>
            </a:fld>
            <a:endParaRPr lang="en-US" altLang="zh-CN" sz="1800"/>
          </a:p>
        </p:txBody>
      </p:sp>
      <p:pic>
        <p:nvPicPr>
          <p:cNvPr id="94214" name="Picture 6">
            <a:extLst>
              <a:ext uri="{FF2B5EF4-FFF2-40B4-BE49-F238E27FC236}">
                <a16:creationId xmlns:a16="http://schemas.microsoft.com/office/drawing/2014/main" id="{BAA6D97E-E3CA-3E6D-3FA8-9CC01D74A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2595563"/>
            <a:ext cx="5022850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>
            <a:extLst>
              <a:ext uri="{FF2B5EF4-FFF2-40B4-BE49-F238E27FC236}">
                <a16:creationId xmlns:a16="http://schemas.microsoft.com/office/drawing/2014/main" id="{C3400577-2185-7460-C23F-3CC7B5F9F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Copying a String</a:t>
            </a:r>
          </a:p>
        </p:txBody>
      </p:sp>
      <p:sp>
        <p:nvSpPr>
          <p:cNvPr id="95235" name="Content Placeholder 2">
            <a:extLst>
              <a:ext uri="{FF2B5EF4-FFF2-40B4-BE49-F238E27FC236}">
                <a16:creationId xmlns:a16="http://schemas.microsoft.com/office/drawing/2014/main" id="{769B2148-4AE5-E7D6-B745-813F29ADA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first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>
                <a:ea typeface="宋体" panose="02010600030101010101" pitchFamily="2" charset="-122"/>
              </a:rPr>
              <a:t> statement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locates the null character at the end of 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s1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and makes 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point to it: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E535D-75F6-44F3-C244-94022A7209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63A09-9514-8AEA-66D0-26EB7AE334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759491D-BBF6-D946-B50E-96062C775015}" type="slidenum">
              <a:rPr lang="en-US" altLang="zh-CN" sz="1200">
                <a:latin typeface="Arial" panose="020B0604020202020204" pitchFamily="34" charset="0"/>
              </a:rPr>
              <a:pPr/>
              <a:t>81</a:t>
            </a:fld>
            <a:endParaRPr lang="en-US" altLang="zh-CN" sz="1800"/>
          </a:p>
        </p:txBody>
      </p:sp>
      <p:pic>
        <p:nvPicPr>
          <p:cNvPr id="95238" name="Picture 6">
            <a:extLst>
              <a:ext uri="{FF2B5EF4-FFF2-40B4-BE49-F238E27FC236}">
                <a16:creationId xmlns:a16="http://schemas.microsoft.com/office/drawing/2014/main" id="{025B0275-0A69-197E-7386-2C7E9EA39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0" y="2576513"/>
            <a:ext cx="4249738" cy="169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>
            <a:extLst>
              <a:ext uri="{FF2B5EF4-FFF2-40B4-BE49-F238E27FC236}">
                <a16:creationId xmlns:a16="http://schemas.microsoft.com/office/drawing/2014/main" id="{310CD230-6845-ACC3-F102-31276738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Copying a String</a:t>
            </a:r>
          </a:p>
        </p:txBody>
      </p:sp>
      <p:sp>
        <p:nvSpPr>
          <p:cNvPr id="96259" name="Content Placeholder 2">
            <a:extLst>
              <a:ext uri="{FF2B5EF4-FFF2-40B4-BE49-F238E27FC236}">
                <a16:creationId xmlns:a16="http://schemas.microsoft.com/office/drawing/2014/main" id="{5F4CF853-7663-8DD4-3B0C-142138016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second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>
                <a:ea typeface="宋体" panose="02010600030101010101" pitchFamily="2" charset="-122"/>
              </a:rPr>
              <a:t> statement repeatedly copies one character from where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s2</a:t>
            </a:r>
            <a:r>
              <a:rPr lang="en-US" altLang="zh-CN">
                <a:ea typeface="宋体" panose="02010600030101010101" pitchFamily="2" charset="-122"/>
              </a:rPr>
              <a:t> points to where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points, then increments both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s2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Assume that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s2</a:t>
            </a:r>
            <a:r>
              <a:rPr lang="en-US" altLang="zh-CN">
                <a:ea typeface="宋体" panose="02010600030101010101" pitchFamily="2" charset="-122"/>
              </a:rPr>
              <a:t> originally points to the string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"def"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The strings after the first loop iteration: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68BBD-6727-7819-10FD-64848A9EE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303A6-A207-EE69-D74F-8D1C6F5541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A8EA66B-3465-4D48-BFDE-7C78A0305B19}" type="slidenum">
              <a:rPr lang="en-US" altLang="zh-CN" sz="1200">
                <a:latin typeface="Arial" panose="020B0604020202020204" pitchFamily="34" charset="0"/>
              </a:rPr>
              <a:pPr/>
              <a:t>82</a:t>
            </a:fld>
            <a:endParaRPr lang="en-US" altLang="zh-CN" sz="1800"/>
          </a:p>
        </p:txBody>
      </p:sp>
      <p:pic>
        <p:nvPicPr>
          <p:cNvPr id="96262" name="Picture 6">
            <a:extLst>
              <a:ext uri="{FF2B5EF4-FFF2-40B4-BE49-F238E27FC236}">
                <a16:creationId xmlns:a16="http://schemas.microsoft.com/office/drawing/2014/main" id="{D82F19A9-2678-BD73-7244-D31693ACE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4454525"/>
            <a:ext cx="6664325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>
            <a:extLst>
              <a:ext uri="{FF2B5EF4-FFF2-40B4-BE49-F238E27FC236}">
                <a16:creationId xmlns:a16="http://schemas.microsoft.com/office/drawing/2014/main" id="{2C33632B-5823-7CA2-685C-C5A92CCB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Copying a String</a:t>
            </a:r>
          </a:p>
        </p:txBody>
      </p:sp>
      <p:sp>
        <p:nvSpPr>
          <p:cNvPr id="97283" name="Content Placeholder 2">
            <a:extLst>
              <a:ext uri="{FF2B5EF4-FFF2-40B4-BE49-F238E27FC236}">
                <a16:creationId xmlns:a16="http://schemas.microsoft.com/office/drawing/2014/main" id="{54FE525F-C01B-A992-C165-3DB1B78E1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loop terminates when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s2</a:t>
            </a:r>
            <a:r>
              <a:rPr lang="en-US" altLang="zh-CN">
                <a:ea typeface="宋体" panose="02010600030101010101" pitchFamily="2" charset="-122"/>
              </a:rPr>
              <a:t> points to the null character:</a:t>
            </a: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After putting a null character where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is pointing,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strcat</a:t>
            </a:r>
            <a:r>
              <a:rPr lang="en-US" altLang="zh-CN">
                <a:ea typeface="宋体" panose="02010600030101010101" pitchFamily="2" charset="-122"/>
              </a:rPr>
              <a:t> returns.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8F18FF-8191-8CDE-BA7C-D2A0CAECE7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57F3A-4DB1-D50D-4072-01290F1590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33E0ECC-EF20-2A44-ACE2-E15FF6F2BBB4}" type="slidenum">
              <a:rPr lang="en-US" altLang="zh-CN" sz="1200">
                <a:latin typeface="Arial" panose="020B0604020202020204" pitchFamily="34" charset="0"/>
              </a:rPr>
              <a:pPr/>
              <a:t>83</a:t>
            </a:fld>
            <a:endParaRPr lang="en-US" altLang="zh-CN" sz="1800"/>
          </a:p>
        </p:txBody>
      </p:sp>
      <p:pic>
        <p:nvPicPr>
          <p:cNvPr id="97286" name="Picture 7">
            <a:extLst>
              <a:ext uri="{FF2B5EF4-FFF2-40B4-BE49-F238E27FC236}">
                <a16:creationId xmlns:a16="http://schemas.microsoft.com/office/drawing/2014/main" id="{9AEADEA9-0871-4DBC-D97F-755F0BA85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2582863"/>
            <a:ext cx="6688137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>
            <a:extLst>
              <a:ext uri="{FF2B5EF4-FFF2-40B4-BE49-F238E27FC236}">
                <a16:creationId xmlns:a16="http://schemas.microsoft.com/office/drawing/2014/main" id="{5BEA55B7-513A-6216-CA49-A87493FBB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Copying a String</a:t>
            </a:r>
          </a:p>
        </p:txBody>
      </p:sp>
      <p:sp>
        <p:nvSpPr>
          <p:cNvPr id="98307" name="Content Placeholder 2">
            <a:extLst>
              <a:ext uri="{FF2B5EF4-FFF2-40B4-BE49-F238E27FC236}">
                <a16:creationId xmlns:a16="http://schemas.microsoft.com/office/drawing/2014/main" id="{F082ED9E-E2D9-DE81-A9C0-FFD4CADB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Condensed version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strcat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char *strcat(char *s1, const char *s2)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char *p = s1;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while (*p)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p++;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while (*p++ = *s2++)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return s1;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AC0E8-4B97-42D5-C198-180B5AFE74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C0A29-8760-3E8B-FD6C-432A48AD36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01B226-0776-6E49-8979-F43A62449B9F}" type="slidenum">
              <a:rPr lang="en-US" altLang="zh-CN" sz="1200">
                <a:latin typeface="Arial" panose="020B0604020202020204" pitchFamily="34" charset="0"/>
              </a:rPr>
              <a:pPr/>
              <a:t>84</a:t>
            </a:fld>
            <a:endParaRPr lang="en-US" altLang="zh-CN" sz="18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>
            <a:extLst>
              <a:ext uri="{FF2B5EF4-FFF2-40B4-BE49-F238E27FC236}">
                <a16:creationId xmlns:a16="http://schemas.microsoft.com/office/drawing/2014/main" id="{EB984C34-6E61-423B-AE99-09531640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Copying a String</a:t>
            </a:r>
          </a:p>
        </p:txBody>
      </p:sp>
      <p:sp>
        <p:nvSpPr>
          <p:cNvPr id="99331" name="Content Placeholder 2">
            <a:extLst>
              <a:ext uri="{FF2B5EF4-FFF2-40B4-BE49-F238E27FC236}">
                <a16:creationId xmlns:a16="http://schemas.microsoft.com/office/drawing/2014/main" id="{1DBF6939-7CD0-3142-9A3C-692530CA6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heart of the streamlined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strcat</a:t>
            </a:r>
            <a:r>
              <a:rPr lang="en-US" altLang="zh-CN">
                <a:ea typeface="宋体" panose="02010600030101010101" pitchFamily="2" charset="-122"/>
              </a:rPr>
              <a:t> function is the “string copy” idiom: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while (*p++ = *s2++)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;</a:t>
            </a:r>
          </a:p>
          <a:p>
            <a:r>
              <a:rPr lang="en-US" altLang="zh-CN">
                <a:ea typeface="宋体" panose="02010600030101010101" pitchFamily="2" charset="-122"/>
              </a:rPr>
              <a:t>Ignoring the two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</a:t>
            </a:r>
            <a:r>
              <a:rPr lang="en-US" altLang="zh-CN">
                <a:ea typeface="宋体" panose="02010600030101010101" pitchFamily="2" charset="-122"/>
              </a:rPr>
              <a:t> operators, the expression inside the parentheses is an assignment: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*p = *s2</a:t>
            </a:r>
          </a:p>
          <a:p>
            <a:r>
              <a:rPr lang="en-US" altLang="zh-CN">
                <a:ea typeface="宋体" panose="02010600030101010101" pitchFamily="2" charset="-122"/>
              </a:rPr>
              <a:t>After the assignment,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s2</a:t>
            </a:r>
            <a:r>
              <a:rPr lang="en-US" altLang="zh-CN">
                <a:ea typeface="宋体" panose="02010600030101010101" pitchFamily="2" charset="-122"/>
              </a:rPr>
              <a:t> are incremented.</a:t>
            </a:r>
          </a:p>
          <a:p>
            <a:r>
              <a:rPr lang="en-US" altLang="zh-CN">
                <a:ea typeface="宋体" panose="02010600030101010101" pitchFamily="2" charset="-122"/>
              </a:rPr>
              <a:t>Repeatedly evaluating this expression copies characters from where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s2</a:t>
            </a:r>
            <a:r>
              <a:rPr lang="en-US" altLang="zh-CN">
                <a:ea typeface="宋体" panose="02010600030101010101" pitchFamily="2" charset="-122"/>
              </a:rPr>
              <a:t> points to where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points.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D771FA-E7E5-CBB3-D475-1B111E6DC3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4F394-01D1-F00D-BCB7-DC1E513B6F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1C4305B-5B22-E74A-9F09-4D0CB6C0031B}" type="slidenum">
              <a:rPr lang="en-US" altLang="zh-CN" sz="1200">
                <a:latin typeface="Arial" panose="020B0604020202020204" pitchFamily="34" charset="0"/>
              </a:rPr>
              <a:pPr/>
              <a:t>85</a:t>
            </a:fld>
            <a:endParaRPr lang="en-US" altLang="zh-CN" sz="18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>
            <a:extLst>
              <a:ext uri="{FF2B5EF4-FFF2-40B4-BE49-F238E27FC236}">
                <a16:creationId xmlns:a16="http://schemas.microsoft.com/office/drawing/2014/main" id="{36049CAD-9DD6-7960-21B0-2714DB74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Copying a String</a:t>
            </a:r>
          </a:p>
        </p:txBody>
      </p:sp>
      <p:sp>
        <p:nvSpPr>
          <p:cNvPr id="100355" name="Content Placeholder 2">
            <a:extLst>
              <a:ext uri="{FF2B5EF4-FFF2-40B4-BE49-F238E27FC236}">
                <a16:creationId xmlns:a16="http://schemas.microsoft.com/office/drawing/2014/main" id="{05F981C6-87E5-D0D5-AFF2-08F764F7E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But what causes the loop to terminate?</a:t>
            </a:r>
          </a:p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>
                <a:ea typeface="宋体" panose="02010600030101010101" pitchFamily="2" charset="-122"/>
              </a:rPr>
              <a:t> statement tests the character that was copied by the assignment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*p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*s2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All characters except the null character test true.</a:t>
            </a:r>
          </a:p>
          <a:p>
            <a:r>
              <a:rPr lang="en-US" altLang="zh-CN">
                <a:ea typeface="宋体" panose="02010600030101010101" pitchFamily="2" charset="-122"/>
              </a:rPr>
              <a:t>The loop terminates </a:t>
            </a:r>
            <a:r>
              <a:rPr lang="en-US" altLang="zh-CN" i="1">
                <a:ea typeface="宋体" panose="02010600030101010101" pitchFamily="2" charset="-122"/>
              </a:rPr>
              <a:t>after</a:t>
            </a:r>
            <a:r>
              <a:rPr lang="en-US" altLang="zh-CN">
                <a:ea typeface="宋体" panose="02010600030101010101" pitchFamily="2" charset="-122"/>
              </a:rPr>
              <a:t> the assignment, so the null character will be copied.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5DF49-79C2-0985-2E19-4A04302057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21162-EF9A-5CEF-E7D0-626080D0E3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148FB95-00C2-2F43-A612-6102C03BB173}" type="slidenum">
              <a:rPr lang="en-US" altLang="zh-CN" sz="1200">
                <a:latin typeface="Arial" panose="020B0604020202020204" pitchFamily="34" charset="0"/>
              </a:rPr>
              <a:pPr/>
              <a:t>86</a:t>
            </a:fld>
            <a:endParaRPr lang="en-US" altLang="zh-CN" sz="18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>
            <a:extLst>
              <a:ext uri="{FF2B5EF4-FFF2-40B4-BE49-F238E27FC236}">
                <a16:creationId xmlns:a16="http://schemas.microsoft.com/office/drawing/2014/main" id="{3BC01E4E-EB7A-D0DF-C425-A826BAEF0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Arrays of Strings</a:t>
            </a:r>
          </a:p>
        </p:txBody>
      </p:sp>
      <p:sp>
        <p:nvSpPr>
          <p:cNvPr id="101379" name="Content Placeholder 2">
            <a:extLst>
              <a:ext uri="{FF2B5EF4-FFF2-40B4-BE49-F238E27FC236}">
                <a16:creationId xmlns:a16="http://schemas.microsoft.com/office/drawing/2014/main" id="{20BB4BFD-24FE-B04E-3291-0D7B9D956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There is more than one way to store an array of strings.</a:t>
            </a:r>
          </a:p>
          <a:p>
            <a:r>
              <a:rPr lang="en-US" altLang="zh-CN">
                <a:ea typeface="宋体" panose="02010600030101010101" pitchFamily="2" charset="-122"/>
              </a:rPr>
              <a:t>One option is to use a two-dimensional array of characters, with one string per row: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char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planets[][8]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{"Mercury",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"Venus",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"Earth",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       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"Mars",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"Jupiter",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"Saturn",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       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"Uranus",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"Neptune",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"Pluto"};</a:t>
            </a:r>
          </a:p>
          <a:p>
            <a:r>
              <a:rPr lang="en-US" altLang="zh-CN">
                <a:ea typeface="宋体" panose="02010600030101010101" pitchFamily="2" charset="-122"/>
              </a:rPr>
              <a:t>The number of rows in the array can be omitted, but we must specify the number of columns.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FEED8-C932-5D0A-9FA3-E12B16A460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A3230D-79FD-B965-490C-244131FE1D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260DCFE-0B87-7948-B441-4736007A2A7F}" type="slidenum">
              <a:rPr lang="en-US" altLang="zh-CN" sz="1200">
                <a:latin typeface="Arial" panose="020B0604020202020204" pitchFamily="34" charset="0"/>
              </a:rPr>
              <a:pPr/>
              <a:t>87</a:t>
            </a:fld>
            <a:endParaRPr lang="en-US" altLang="zh-CN" sz="18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>
            <a:extLst>
              <a:ext uri="{FF2B5EF4-FFF2-40B4-BE49-F238E27FC236}">
                <a16:creationId xmlns:a16="http://schemas.microsoft.com/office/drawing/2014/main" id="{7F554472-9AF1-B926-C5BC-417EA94E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Arrays of Strings</a:t>
            </a:r>
          </a:p>
        </p:txBody>
      </p:sp>
      <p:sp>
        <p:nvSpPr>
          <p:cNvPr id="102403" name="Content Placeholder 2">
            <a:extLst>
              <a:ext uri="{FF2B5EF4-FFF2-40B4-BE49-F238E27FC236}">
                <a16:creationId xmlns:a16="http://schemas.microsoft.com/office/drawing/2014/main" id="{6ABB2ABB-91AF-DB9D-A4CD-C889B3DB7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Unfortunately,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planets</a:t>
            </a:r>
            <a:r>
              <a:rPr lang="en-US" altLang="zh-CN">
                <a:ea typeface="宋体" panose="02010600030101010101" pitchFamily="2" charset="-122"/>
              </a:rPr>
              <a:t> array contains a fair bit of wasted space (extra null characters):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C931B-7970-72E8-2141-509EF111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996C7-FC7A-F6FA-BD00-378F8F8097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5B15AB8-F642-0646-8B31-663E3DB9A275}" type="slidenum">
              <a:rPr lang="en-US" altLang="zh-CN" sz="1200">
                <a:latin typeface="Arial" panose="020B0604020202020204" pitchFamily="34" charset="0"/>
              </a:rPr>
              <a:pPr/>
              <a:t>88</a:t>
            </a:fld>
            <a:endParaRPr lang="en-US" altLang="zh-CN" sz="1800"/>
          </a:p>
        </p:txBody>
      </p:sp>
      <p:pic>
        <p:nvPicPr>
          <p:cNvPr id="102406" name="Picture 6">
            <a:extLst>
              <a:ext uri="{FF2B5EF4-FFF2-40B4-BE49-F238E27FC236}">
                <a16:creationId xmlns:a16="http://schemas.microsoft.com/office/drawing/2014/main" id="{B278198C-6464-993E-63FB-F9C8AE027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963" y="2547938"/>
            <a:ext cx="3297237" cy="367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>
            <a:extLst>
              <a:ext uri="{FF2B5EF4-FFF2-40B4-BE49-F238E27FC236}">
                <a16:creationId xmlns:a16="http://schemas.microsoft.com/office/drawing/2014/main" id="{9F775FA9-B177-AD50-7189-1C672DD73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Arrays of Strings</a:t>
            </a:r>
          </a:p>
        </p:txBody>
      </p:sp>
      <p:sp>
        <p:nvSpPr>
          <p:cNvPr id="103427" name="Content Placeholder 2">
            <a:extLst>
              <a:ext uri="{FF2B5EF4-FFF2-40B4-BE49-F238E27FC236}">
                <a16:creationId xmlns:a16="http://schemas.microsoft.com/office/drawing/2014/main" id="{9447036A-2AC7-DAD6-7889-55BC20F26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Most collections of strings will have a mixture of long strings and short strings.</a:t>
            </a:r>
          </a:p>
          <a:p>
            <a:r>
              <a:rPr lang="en-US" altLang="zh-CN">
                <a:ea typeface="宋体" panose="02010600030101010101" pitchFamily="2" charset="-122"/>
              </a:rPr>
              <a:t>What we need is a </a:t>
            </a:r>
            <a:r>
              <a:rPr lang="en-US" altLang="zh-CN" b="1" i="1">
                <a:ea typeface="宋体" panose="02010600030101010101" pitchFamily="2" charset="-122"/>
              </a:rPr>
              <a:t>ragged array, </a:t>
            </a:r>
            <a:r>
              <a:rPr lang="en-US" altLang="zh-CN">
                <a:ea typeface="宋体" panose="02010600030101010101" pitchFamily="2" charset="-122"/>
              </a:rPr>
              <a:t>whose rows can have different lengths.</a:t>
            </a:r>
          </a:p>
          <a:p>
            <a:r>
              <a:rPr lang="en-US" altLang="zh-CN">
                <a:ea typeface="宋体" panose="02010600030101010101" pitchFamily="2" charset="-122"/>
              </a:rPr>
              <a:t>We can simulate a ragged array in C by creating an array whose elements are </a:t>
            </a:r>
            <a:r>
              <a:rPr lang="en-US" altLang="zh-CN" i="1">
                <a:ea typeface="宋体" panose="02010600030101010101" pitchFamily="2" charset="-122"/>
              </a:rPr>
              <a:t>pointers</a:t>
            </a:r>
            <a:r>
              <a:rPr lang="en-US" altLang="zh-CN">
                <a:ea typeface="宋体" panose="02010600030101010101" pitchFamily="2" charset="-122"/>
              </a:rPr>
              <a:t> to strings: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char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*planets[]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{"Mercury",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"Venus",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"Earth",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     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"Mars",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"Jupiter",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"Saturn",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     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"Uranus",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"Neptune",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"Pluto"};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B856E-E7F8-7C03-586B-9959022BDF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3BA896-A3CB-9A58-2E53-625083C78C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938C0EF-CA6D-E443-BD9C-1A2F4492858B}" type="slidenum">
              <a:rPr lang="en-US" altLang="zh-CN" sz="1200">
                <a:latin typeface="Arial" panose="020B0604020202020204" pitchFamily="34" charset="0"/>
              </a:rPr>
              <a:pPr/>
              <a:t>89</a:t>
            </a:fld>
            <a:endParaRPr lang="en-US" altLang="zh-CN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4004BC78-09AD-A539-866C-A42478204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Operations on String Literals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CCD4A7A3-D4CE-B340-2612-F87EAEAAD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We can use a string literal wherever C allows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>
                <a:ea typeface="宋体" panose="02010600030101010101" pitchFamily="2" charset="-122"/>
              </a:rPr>
              <a:t> pointer: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char *p;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 = "abc";</a:t>
            </a:r>
          </a:p>
          <a:p>
            <a:r>
              <a:rPr lang="en-US" altLang="zh-CN">
                <a:ea typeface="宋体" panose="02010600030101010101" pitchFamily="2" charset="-122"/>
              </a:rPr>
              <a:t>This assignment makes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point to the first character of the string.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6A82C-D7A2-34E9-AF8E-ABB0C69A1B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0FE81-EB3C-00F2-0D49-1DBE2A2553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74E7D6F-2177-D84D-97CB-0C83893EADA6}" type="slidenum">
              <a:rPr lang="en-US" altLang="zh-CN" sz="1200">
                <a:latin typeface="Arial" panose="020B0604020202020204" pitchFamily="34" charset="0"/>
              </a:rPr>
              <a:pPr/>
              <a:t>9</a:t>
            </a:fld>
            <a:endParaRPr lang="en-US" altLang="zh-CN" sz="18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>
            <a:extLst>
              <a:ext uri="{FF2B5EF4-FFF2-40B4-BE49-F238E27FC236}">
                <a16:creationId xmlns:a16="http://schemas.microsoft.com/office/drawing/2014/main" id="{6626DDCF-7384-E930-ED32-F73371443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Arrays of Strings</a:t>
            </a:r>
          </a:p>
        </p:txBody>
      </p:sp>
      <p:sp>
        <p:nvSpPr>
          <p:cNvPr id="104451" name="Content Placeholder 2">
            <a:extLst>
              <a:ext uri="{FF2B5EF4-FFF2-40B4-BE49-F238E27FC236}">
                <a16:creationId xmlns:a16="http://schemas.microsoft.com/office/drawing/2014/main" id="{9AB0273E-7CEB-EAA0-E957-0A83FB44B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This small change has a dramatic effect on how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planets</a:t>
            </a:r>
            <a:r>
              <a:rPr lang="en-US" altLang="zh-CN">
                <a:ea typeface="宋体" panose="02010600030101010101" pitchFamily="2" charset="-122"/>
              </a:rPr>
              <a:t> is stored: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221715-A74F-B1A9-6F9C-22A627ABB2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5C428-64F0-54B2-B977-038483BA0E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BA38153-5929-9D4D-87E6-1C98AA3D4338}" type="slidenum">
              <a:rPr lang="en-US" altLang="zh-CN" sz="1200">
                <a:latin typeface="Arial" panose="020B0604020202020204" pitchFamily="34" charset="0"/>
              </a:rPr>
              <a:pPr/>
              <a:t>90</a:t>
            </a:fld>
            <a:endParaRPr lang="en-US" altLang="zh-CN" sz="1800"/>
          </a:p>
        </p:txBody>
      </p:sp>
      <p:pic>
        <p:nvPicPr>
          <p:cNvPr id="104454" name="Picture 6">
            <a:extLst>
              <a:ext uri="{FF2B5EF4-FFF2-40B4-BE49-F238E27FC236}">
                <a16:creationId xmlns:a16="http://schemas.microsoft.com/office/drawing/2014/main" id="{E4FCFD58-7700-C236-3478-89FBF7D15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2530475"/>
            <a:ext cx="3479800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>
            <a:extLst>
              <a:ext uri="{FF2B5EF4-FFF2-40B4-BE49-F238E27FC236}">
                <a16:creationId xmlns:a16="http://schemas.microsoft.com/office/drawing/2014/main" id="{81C299F7-C263-198B-44B2-6BB5E0DD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Arrays of Strings</a:t>
            </a:r>
          </a:p>
        </p:txBody>
      </p:sp>
      <p:sp>
        <p:nvSpPr>
          <p:cNvPr id="105475" name="Content Placeholder 2">
            <a:extLst>
              <a:ext uri="{FF2B5EF4-FFF2-40B4-BE49-F238E27FC236}">
                <a16:creationId xmlns:a16="http://schemas.microsoft.com/office/drawing/2014/main" id="{4199EDB5-2A88-8A10-7A08-E9D0187C9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To access one of the planet names, all we need do is subscript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planets</a:t>
            </a:r>
            <a:r>
              <a:rPr lang="en-US" altLang="zh-CN">
                <a:ea typeface="宋体" panose="02010600030101010101" pitchFamily="2" charset="-122"/>
              </a:rPr>
              <a:t> array.</a:t>
            </a:r>
          </a:p>
          <a:p>
            <a:r>
              <a:rPr lang="en-US" altLang="zh-CN">
                <a:ea typeface="宋体" panose="02010600030101010101" pitchFamily="2" charset="-122"/>
              </a:rPr>
              <a:t>Accessing a character in a planet name is done in the same way as accessing an element of a two-dimensional array.</a:t>
            </a:r>
          </a:p>
          <a:p>
            <a:r>
              <a:rPr lang="en-US" altLang="zh-CN">
                <a:ea typeface="宋体" panose="02010600030101010101" pitchFamily="2" charset="-122"/>
              </a:rPr>
              <a:t>A loop that searches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planets</a:t>
            </a:r>
            <a:r>
              <a:rPr lang="en-US" altLang="zh-CN">
                <a:ea typeface="宋体" panose="02010600030101010101" pitchFamily="2" charset="-122"/>
              </a:rPr>
              <a:t> array for strings beginning with the letter M: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(i = 0; i &lt; 9; i++)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if (planets[i][0] == 'M')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printf("%s begins with M\n", planets[i]);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2C1CB-3933-33B5-94AB-36742B26E9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70044-699D-9A2C-7FEC-E2FA670E7D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94E0162-3635-D54E-BD8A-8EBB63C75AF7}" type="slidenum">
              <a:rPr lang="en-US" altLang="zh-CN" sz="1200">
                <a:latin typeface="Arial" panose="020B0604020202020204" pitchFamily="34" charset="0"/>
              </a:rPr>
              <a:pPr/>
              <a:t>91</a:t>
            </a:fld>
            <a:endParaRPr lang="en-US" altLang="zh-CN" sz="18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>
            <a:extLst>
              <a:ext uri="{FF2B5EF4-FFF2-40B4-BE49-F238E27FC236}">
                <a16:creationId xmlns:a16="http://schemas.microsoft.com/office/drawing/2014/main" id="{63E0BDA0-A3E1-F7B6-525A-E2922268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Command-Line Arguments</a:t>
            </a:r>
          </a:p>
        </p:txBody>
      </p:sp>
      <p:sp>
        <p:nvSpPr>
          <p:cNvPr id="106499" name="Content Placeholder 2">
            <a:extLst>
              <a:ext uri="{FF2B5EF4-FFF2-40B4-BE49-F238E27FC236}">
                <a16:creationId xmlns:a16="http://schemas.microsoft.com/office/drawing/2014/main" id="{1E4FE601-20DD-7293-0CFA-724F92C8E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When we run a program, we’ll often need to supply it with information.</a:t>
            </a:r>
          </a:p>
          <a:p>
            <a:r>
              <a:rPr lang="en-US" altLang="zh-CN">
                <a:ea typeface="宋体" panose="02010600030101010101" pitchFamily="2" charset="-122"/>
              </a:rPr>
              <a:t>This may include a file name or a switch that modifies the program’s behavior.</a:t>
            </a:r>
          </a:p>
          <a:p>
            <a:r>
              <a:rPr lang="en-US" altLang="zh-CN">
                <a:ea typeface="宋体" panose="02010600030101010101" pitchFamily="2" charset="-122"/>
              </a:rPr>
              <a:t>Examples of the UNIX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ls</a:t>
            </a:r>
            <a:r>
              <a:rPr lang="en-US" altLang="zh-CN">
                <a:ea typeface="宋体" panose="02010600030101010101" pitchFamily="2" charset="-122"/>
              </a:rPr>
              <a:t> command: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ls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ls –l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ls -l remind.c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85761-F79A-8364-1EE0-D0ADA77DFC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5B529-0CC6-BA9C-13F3-1001DF9BD6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C68E44F-2173-CB46-841D-49943B7E65FF}" type="slidenum">
              <a:rPr lang="en-US" altLang="zh-CN" sz="1200">
                <a:latin typeface="Arial" panose="020B0604020202020204" pitchFamily="34" charset="0"/>
              </a:rPr>
              <a:pPr/>
              <a:t>92</a:t>
            </a:fld>
            <a:endParaRPr lang="en-US" altLang="zh-CN" sz="18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>
            <a:extLst>
              <a:ext uri="{FF2B5EF4-FFF2-40B4-BE49-F238E27FC236}">
                <a16:creationId xmlns:a16="http://schemas.microsoft.com/office/drawing/2014/main" id="{F6363D39-A9F6-0F0E-FBCF-E8CE6319E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Command-Line Arguments</a:t>
            </a:r>
          </a:p>
        </p:txBody>
      </p:sp>
      <p:sp>
        <p:nvSpPr>
          <p:cNvPr id="107523" name="Content Placeholder 2">
            <a:extLst>
              <a:ext uri="{FF2B5EF4-FFF2-40B4-BE49-F238E27FC236}">
                <a16:creationId xmlns:a16="http://schemas.microsoft.com/office/drawing/2014/main" id="{1AB1E2A5-6FF6-B97D-B986-D2F411F0D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Command-line information is available to all programs, not just operating system commands.</a:t>
            </a:r>
          </a:p>
          <a:p>
            <a:r>
              <a:rPr lang="en-US" altLang="zh-CN">
                <a:ea typeface="宋体" panose="02010600030101010101" pitchFamily="2" charset="-122"/>
              </a:rPr>
              <a:t>To obtain access to </a:t>
            </a:r>
            <a:r>
              <a:rPr lang="en-US" altLang="zh-CN" b="1" i="1">
                <a:ea typeface="宋体" panose="02010600030101010101" pitchFamily="2" charset="-122"/>
              </a:rPr>
              <a:t>command-line arguments</a:t>
            </a:r>
            <a:r>
              <a:rPr lang="en-US" altLang="zh-CN" b="1">
                <a:ea typeface="宋体" panose="02010600030101010101" pitchFamily="2" charset="-122"/>
              </a:rPr>
              <a:t>,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main</a:t>
            </a:r>
            <a:r>
              <a:rPr lang="en-US" altLang="zh-CN">
                <a:ea typeface="宋体" panose="02010600030101010101" pitchFamily="2" charset="-122"/>
              </a:rPr>
              <a:t> must have two parameters: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main(int argc, char *argv[])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Command-line arguments are called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</a:rPr>
              <a:t>program parameters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in the C standard.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400791-66DE-4CC5-8C2F-4C27C0D77A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DEC20-DF00-45C1-AB05-CF87E9A081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F0D553F-52A3-E54D-A37F-46396B812A01}" type="slidenum">
              <a:rPr lang="en-US" altLang="zh-CN" sz="1200">
                <a:latin typeface="Arial" panose="020B0604020202020204" pitchFamily="34" charset="0"/>
              </a:rPr>
              <a:pPr/>
              <a:t>93</a:t>
            </a:fld>
            <a:endParaRPr lang="en-US" altLang="zh-CN" sz="18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>
            <a:extLst>
              <a:ext uri="{FF2B5EF4-FFF2-40B4-BE49-F238E27FC236}">
                <a16:creationId xmlns:a16="http://schemas.microsoft.com/office/drawing/2014/main" id="{634C290C-C962-FDA1-0E4D-11F508FE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Command-Line Arguments</a:t>
            </a:r>
          </a:p>
        </p:txBody>
      </p:sp>
      <p:sp>
        <p:nvSpPr>
          <p:cNvPr id="108547" name="Content Placeholder 2">
            <a:extLst>
              <a:ext uri="{FF2B5EF4-FFF2-40B4-BE49-F238E27FC236}">
                <a16:creationId xmlns:a16="http://schemas.microsoft.com/office/drawing/2014/main" id="{3440C1D3-048C-4B56-2AA8-B851E9FBC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argc</a:t>
            </a:r>
            <a:r>
              <a:rPr lang="en-US" altLang="zh-CN">
                <a:ea typeface="宋体" panose="02010600030101010101" pitchFamily="2" charset="-122"/>
              </a:rPr>
              <a:t> (“argument count”) is the number of command-line arguments.</a:t>
            </a:r>
          </a:p>
          <a:p>
            <a:pPr>
              <a:spcBef>
                <a:spcPts val="500"/>
              </a:spcBef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argv</a:t>
            </a:r>
            <a:r>
              <a:rPr lang="en-US" altLang="zh-CN">
                <a:ea typeface="宋体" panose="02010600030101010101" pitchFamily="2" charset="-122"/>
              </a:rPr>
              <a:t> (“argument vector”) is an array of pointers to the command-line arguments (stored as strings).</a:t>
            </a:r>
          </a:p>
          <a:p>
            <a:pPr>
              <a:spcBef>
                <a:spcPts val="500"/>
              </a:spcBef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argv[0]</a:t>
            </a:r>
            <a:r>
              <a:rPr lang="en-US" altLang="zh-CN">
                <a:ea typeface="宋体" panose="02010600030101010101" pitchFamily="2" charset="-122"/>
              </a:rPr>
              <a:t> points to the name of the program, while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argv[1]</a:t>
            </a:r>
            <a:r>
              <a:rPr lang="en-US" altLang="zh-CN">
                <a:ea typeface="宋体" panose="02010600030101010101" pitchFamily="2" charset="-122"/>
              </a:rPr>
              <a:t> through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argv[argc-1]</a:t>
            </a:r>
            <a:r>
              <a:rPr lang="en-US" altLang="zh-CN">
                <a:ea typeface="宋体" panose="02010600030101010101" pitchFamily="2" charset="-122"/>
              </a:rPr>
              <a:t> point to the remaining command-line arguments.</a:t>
            </a:r>
          </a:p>
          <a:p>
            <a:pPr>
              <a:spcBef>
                <a:spcPts val="500"/>
              </a:spcBef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argv[argc]</a:t>
            </a:r>
            <a:r>
              <a:rPr lang="en-US" altLang="zh-CN">
                <a:ea typeface="宋体" panose="02010600030101010101" pitchFamily="2" charset="-122"/>
              </a:rPr>
              <a:t> is always a </a:t>
            </a:r>
            <a:r>
              <a:rPr lang="en-US" altLang="zh-CN" b="1" i="1">
                <a:ea typeface="宋体" panose="02010600030101010101" pitchFamily="2" charset="-122"/>
              </a:rPr>
              <a:t>null pointer</a:t>
            </a:r>
            <a:r>
              <a:rPr lang="en-US" altLang="zh-CN">
                <a:ea typeface="宋体" panose="02010600030101010101" pitchFamily="2" charset="-122"/>
              </a:rPr>
              <a:t>—a special pointer that points to nothing.</a:t>
            </a:r>
          </a:p>
          <a:p>
            <a:pPr lvl="1">
              <a:spcBef>
                <a:spcPts val="400"/>
              </a:spcBef>
            </a:pPr>
            <a:r>
              <a:rPr lang="en-US" altLang="zh-CN">
                <a:ea typeface="宋体" panose="02010600030101010101" pitchFamily="2" charset="-122"/>
              </a:rPr>
              <a:t>The macro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NULL</a:t>
            </a:r>
            <a:r>
              <a:rPr lang="en-US" altLang="zh-CN">
                <a:ea typeface="宋体" panose="02010600030101010101" pitchFamily="2" charset="-122"/>
              </a:rPr>
              <a:t> represents a null pointer.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63D52-AD38-36EF-DDD8-25978044D2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EB507-3220-1F66-D66F-0D1135C5A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F12768B-D343-FD44-89BB-4246E77C9B7E}" type="slidenum">
              <a:rPr lang="en-US" altLang="zh-CN" sz="1200">
                <a:latin typeface="Arial" panose="020B0604020202020204" pitchFamily="34" charset="0"/>
              </a:rPr>
              <a:pPr/>
              <a:t>94</a:t>
            </a:fld>
            <a:endParaRPr lang="en-US" altLang="zh-CN" sz="18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>
            <a:extLst>
              <a:ext uri="{FF2B5EF4-FFF2-40B4-BE49-F238E27FC236}">
                <a16:creationId xmlns:a16="http://schemas.microsoft.com/office/drawing/2014/main" id="{0655D04C-6F20-A8E0-48AB-D9B27BD6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Command-Line Arguments</a:t>
            </a:r>
          </a:p>
        </p:txBody>
      </p:sp>
      <p:sp>
        <p:nvSpPr>
          <p:cNvPr id="109571" name="Content Placeholder 2">
            <a:extLst>
              <a:ext uri="{FF2B5EF4-FFF2-40B4-BE49-F238E27FC236}">
                <a16:creationId xmlns:a16="http://schemas.microsoft.com/office/drawing/2014/main" id="{F8FAD6A2-0379-4CC5-2157-C06C5C3E0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If the user enters the command line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ls -l remind.c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  <a:cs typeface="Courier New" panose="02070309020205020404" pitchFamily="49" charset="0"/>
              </a:rPr>
              <a:t>	then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argc</a:t>
            </a:r>
            <a:r>
              <a:rPr lang="en-US" altLang="zh-CN">
                <a:ea typeface="宋体" panose="02010600030101010101" pitchFamily="2" charset="-122"/>
              </a:rPr>
              <a:t> will be 3,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argv</a:t>
            </a:r>
            <a:r>
              <a:rPr lang="en-US" altLang="zh-CN">
                <a:ea typeface="宋体" panose="02010600030101010101" pitchFamily="2" charset="-122"/>
              </a:rPr>
              <a:t> will have the following appearance: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571AB-F4C6-E221-348C-4A7C974E6F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48E58-026B-43FB-4D90-4A347A202B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066DAE-3155-794B-998B-F4FD1AD294B9}" type="slidenum">
              <a:rPr lang="en-US" altLang="zh-CN" sz="1200">
                <a:latin typeface="Arial" panose="020B0604020202020204" pitchFamily="34" charset="0"/>
              </a:rPr>
              <a:pPr/>
              <a:t>95</a:t>
            </a:fld>
            <a:endParaRPr lang="en-US" altLang="zh-CN" sz="1800"/>
          </a:p>
        </p:txBody>
      </p:sp>
      <p:pic>
        <p:nvPicPr>
          <p:cNvPr id="109574" name="Picture 6">
            <a:extLst>
              <a:ext uri="{FF2B5EF4-FFF2-40B4-BE49-F238E27FC236}">
                <a16:creationId xmlns:a16="http://schemas.microsoft.com/office/drawing/2014/main" id="{4F0B00FE-28FB-8521-F7BB-C5F3BBC00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0" y="3524250"/>
            <a:ext cx="5481638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>
            <a:extLst>
              <a:ext uri="{FF2B5EF4-FFF2-40B4-BE49-F238E27FC236}">
                <a16:creationId xmlns:a16="http://schemas.microsoft.com/office/drawing/2014/main" id="{6EF537F0-B2DB-4242-6464-3BEED93C7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Command-Line Arguments</a:t>
            </a:r>
          </a:p>
        </p:txBody>
      </p:sp>
      <p:sp>
        <p:nvSpPr>
          <p:cNvPr id="110595" name="Content Placeholder 2">
            <a:extLst>
              <a:ext uri="{FF2B5EF4-FFF2-40B4-BE49-F238E27FC236}">
                <a16:creationId xmlns:a16="http://schemas.microsoft.com/office/drawing/2014/main" id="{AA8C4ABB-F35F-4677-198B-0FE2CC14E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Since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argv</a:t>
            </a:r>
            <a:r>
              <a:rPr lang="en-US" altLang="zh-CN">
                <a:ea typeface="宋体" panose="02010600030101010101" pitchFamily="2" charset="-122"/>
              </a:rPr>
              <a:t> is an array of pointers, accessing command-line arguments is easy.</a:t>
            </a:r>
          </a:p>
          <a:p>
            <a:r>
              <a:rPr lang="en-US" altLang="zh-CN">
                <a:ea typeface="宋体" panose="02010600030101010101" pitchFamily="2" charset="-122"/>
              </a:rPr>
              <a:t>Typically, a program that expects command-line arguments will set up a loop that examines each argument in turn.</a:t>
            </a:r>
          </a:p>
          <a:p>
            <a:r>
              <a:rPr lang="en-US" altLang="zh-CN">
                <a:ea typeface="宋体" panose="02010600030101010101" pitchFamily="2" charset="-122"/>
              </a:rPr>
              <a:t>One way to write such a loop is to use an integer variable as an index into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argv</a:t>
            </a:r>
            <a:r>
              <a:rPr lang="en-US" altLang="zh-CN">
                <a:ea typeface="宋体" panose="02010600030101010101" pitchFamily="2" charset="-122"/>
              </a:rPr>
              <a:t> array: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i;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(i = 1; i &lt; argc; i++)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printf("%s\n", argv[i]);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4148A-B780-0A7E-5C24-782000AB2E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5D1B64-1751-0B3A-2911-E4B614133D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38C96D-B753-9149-95B0-A2C529A614AB}" type="slidenum">
              <a:rPr lang="en-US" altLang="zh-CN" sz="1200">
                <a:latin typeface="Arial" panose="020B0604020202020204" pitchFamily="34" charset="0"/>
              </a:rPr>
              <a:pPr/>
              <a:t>96</a:t>
            </a:fld>
            <a:endParaRPr lang="en-US" altLang="zh-CN" sz="180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>
            <a:extLst>
              <a:ext uri="{FF2B5EF4-FFF2-40B4-BE49-F238E27FC236}">
                <a16:creationId xmlns:a16="http://schemas.microsoft.com/office/drawing/2014/main" id="{B45D917C-D60C-BFED-8419-CE368E51E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Command-Line Arguments</a:t>
            </a:r>
          </a:p>
        </p:txBody>
      </p:sp>
      <p:sp>
        <p:nvSpPr>
          <p:cNvPr id="111619" name="Content Placeholder 2">
            <a:extLst>
              <a:ext uri="{FF2B5EF4-FFF2-40B4-BE49-F238E27FC236}">
                <a16:creationId xmlns:a16="http://schemas.microsoft.com/office/drawing/2014/main" id="{2126A7EA-D928-E14E-4B7D-CCF64819C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Another technique is to set up a pointer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argv[1]</a:t>
            </a:r>
            <a:r>
              <a:rPr lang="en-US" altLang="zh-CN">
                <a:ea typeface="宋体" panose="02010600030101010101" pitchFamily="2" charset="-122"/>
              </a:rPr>
              <a:t>, then increment the pointer repeatedly: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char **p;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(p = &amp;argv[1]; *p != NULL; p++)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printf("%s\n", *p);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19FAB4-5B16-3250-5741-BC91F8D13B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79ED9-C20A-84BC-F102-CDE747C733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7B9ACBE-A96D-B447-9FC4-8105583234C2}" type="slidenum">
              <a:rPr lang="en-US" altLang="zh-CN" sz="1200">
                <a:latin typeface="Arial" panose="020B0604020202020204" pitchFamily="34" charset="0"/>
              </a:rPr>
              <a:pPr/>
              <a:t>97</a:t>
            </a:fld>
            <a:endParaRPr lang="en-US" altLang="zh-CN" sz="180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>
            <a:extLst>
              <a:ext uri="{FF2B5EF4-FFF2-40B4-BE49-F238E27FC236}">
                <a16:creationId xmlns:a16="http://schemas.microsoft.com/office/drawing/2014/main" id="{55FEA1C5-8A90-434B-60EF-DD192AE4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Checking Planet Names</a:t>
            </a:r>
          </a:p>
        </p:txBody>
      </p:sp>
      <p:sp>
        <p:nvSpPr>
          <p:cNvPr id="112643" name="Content Placeholder 2">
            <a:extLst>
              <a:ext uri="{FF2B5EF4-FFF2-40B4-BE49-F238E27FC236}">
                <a16:creationId xmlns:a16="http://schemas.microsoft.com/office/drawing/2014/main" id="{57329A2C-2983-B224-7E06-7D2678A59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500">
                <a:ea typeface="宋体" panose="02010600030101010101" pitchFamily="2" charset="-122"/>
              </a:rPr>
              <a:t>The </a:t>
            </a:r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planet.c</a:t>
            </a:r>
            <a:r>
              <a:rPr lang="en-US" altLang="zh-CN" sz="2500">
                <a:ea typeface="宋体" panose="02010600030101010101" pitchFamily="2" charset="-122"/>
              </a:rPr>
              <a:t> program illustrates how to access command-line arguments.</a:t>
            </a:r>
          </a:p>
          <a:p>
            <a:r>
              <a:rPr lang="en-US" altLang="zh-CN" sz="2500">
                <a:ea typeface="宋体" panose="02010600030101010101" pitchFamily="2" charset="-122"/>
              </a:rPr>
              <a:t>The program is designed to check a series of strings to see which ones are names of planets.</a:t>
            </a:r>
          </a:p>
          <a:p>
            <a:r>
              <a:rPr lang="en-US" altLang="zh-CN" sz="2500">
                <a:ea typeface="宋体" panose="02010600030101010101" pitchFamily="2" charset="-122"/>
              </a:rPr>
              <a:t>The strings are put on the command line: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planet Jupiter venus Earth fred</a:t>
            </a:r>
          </a:p>
          <a:p>
            <a:r>
              <a:rPr lang="en-US" altLang="zh-CN" sz="2500">
                <a:ea typeface="宋体" panose="02010600030101010101" pitchFamily="2" charset="-122"/>
              </a:rPr>
              <a:t>The program will indicate whether each string is a planet name and, if it is, display the planet’s number: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Jupiter is planet 5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venus is not a planet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Earth is planet 3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fred is not a planet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B464C-9DF3-0B23-173C-CD3F542655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2DC8B-DC51-31ED-CE8C-41D8658894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598777B-A5F0-1F4B-B6A1-CC4B2CE948AC}" type="slidenum">
              <a:rPr lang="en-US" altLang="zh-CN" sz="1200">
                <a:latin typeface="Arial" panose="020B0604020202020204" pitchFamily="34" charset="0"/>
              </a:rPr>
              <a:pPr/>
              <a:t>98</a:t>
            </a:fld>
            <a:endParaRPr lang="en-US" altLang="zh-CN" sz="180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Content Placeholder 2">
            <a:extLst>
              <a:ext uri="{FF2B5EF4-FFF2-40B4-BE49-F238E27FC236}">
                <a16:creationId xmlns:a16="http://schemas.microsoft.com/office/drawing/2014/main" id="{3CD2D2C1-819A-D19A-383D-5FD64B4A0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planet.c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Checks planet names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&lt;string.h&gt;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NUM_PLANETS 9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main(int argc, char *argv[])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char *planets[] = {"Mercury", "Venus", "Earth",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         "Mars", "Jupiter", "Saturn",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         "Uranus", "Neptune", "Pluto"};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i, j;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69E120-D425-6667-8FFC-928D3C1607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C8672-3980-5C9B-E088-ECA04350E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6DD8F60-B49C-6E40-A266-E7820E8A0AA4}" type="slidenum">
              <a:rPr lang="en-US" altLang="zh-CN" sz="1200">
                <a:latin typeface="Arial" panose="020B0604020202020204" pitchFamily="34" charset="0"/>
              </a:rPr>
              <a:pPr/>
              <a:t>99</a:t>
            </a:fld>
            <a:endParaRPr lang="en-US" altLang="zh-CN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\\Serabi\editing\JHorstTM\tm2.ppt</Template>
  <TotalTime>5140</TotalTime>
  <Words>8658</Words>
  <Application>Microsoft Macintosh PowerPoint</Application>
  <PresentationFormat>全屏显示(4:3)</PresentationFormat>
  <Paragraphs>1039</Paragraphs>
  <Slides>100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04" baseType="lpstr">
      <vt:lpstr>Times New Roman</vt:lpstr>
      <vt:lpstr>Arial</vt:lpstr>
      <vt:lpstr>Courier New</vt:lpstr>
      <vt:lpstr>tm2</vt:lpstr>
      <vt:lpstr>Chapter 13</vt:lpstr>
      <vt:lpstr>Introduction</vt:lpstr>
      <vt:lpstr>String Literals</vt:lpstr>
      <vt:lpstr>Continuing a String Literal</vt:lpstr>
      <vt:lpstr>Continuing a String Literal</vt:lpstr>
      <vt:lpstr>How String Literals Are Stored</vt:lpstr>
      <vt:lpstr>How String Literals Are Stored</vt:lpstr>
      <vt:lpstr>How String Literals Are Stored</vt:lpstr>
      <vt:lpstr>Operations on String Literals</vt:lpstr>
      <vt:lpstr>Operations on String Literals</vt:lpstr>
      <vt:lpstr>Operations on String Literals</vt:lpstr>
      <vt:lpstr>String Literals versus Character Constants</vt:lpstr>
      <vt:lpstr>String Variables</vt:lpstr>
      <vt:lpstr>String Variables</vt:lpstr>
      <vt:lpstr>String Variables</vt:lpstr>
      <vt:lpstr>Initializing a String Variable</vt:lpstr>
      <vt:lpstr>Initializing a String Variable</vt:lpstr>
      <vt:lpstr>Initializing a String Variable</vt:lpstr>
      <vt:lpstr>Initializing a String Variable</vt:lpstr>
      <vt:lpstr>Character Arrays versus Character Pointers</vt:lpstr>
      <vt:lpstr>Character Arrays versus Character Pointers</vt:lpstr>
      <vt:lpstr>Character Arrays versus Character Pointers</vt:lpstr>
      <vt:lpstr>Character Arrays versus Character Pointers</vt:lpstr>
      <vt:lpstr>Reading and Writing Strings</vt:lpstr>
      <vt:lpstr>Writing Strings Using printf and puts</vt:lpstr>
      <vt:lpstr>Writing Strings Using printf and puts</vt:lpstr>
      <vt:lpstr>Writing Strings Using printf and puts</vt:lpstr>
      <vt:lpstr>Writing Strings Using printf and puts</vt:lpstr>
      <vt:lpstr>Reading Strings Using scanf and gets</vt:lpstr>
      <vt:lpstr>Reading Strings Using scanf and gets</vt:lpstr>
      <vt:lpstr>Reading Strings Using scanf and gets</vt:lpstr>
      <vt:lpstr>Reading Strings Using scanf and gets</vt:lpstr>
      <vt:lpstr>Reading Strings Using scanf and gets</vt:lpstr>
      <vt:lpstr>Reading Strings Character by Character</vt:lpstr>
      <vt:lpstr>Reading Strings Character by Character</vt:lpstr>
      <vt:lpstr>Reading Strings Character by Character</vt:lpstr>
      <vt:lpstr>Reading Strings Character by Character</vt:lpstr>
      <vt:lpstr>Accessing the Characters in a String</vt:lpstr>
      <vt:lpstr>Accessing the Characters in a String</vt:lpstr>
      <vt:lpstr>Accessing the Characters in a String</vt:lpstr>
      <vt:lpstr>Accessing the Characters in a String</vt:lpstr>
      <vt:lpstr>Using the C String Library</vt:lpstr>
      <vt:lpstr>Using the C String Library</vt:lpstr>
      <vt:lpstr>Using the C String Library</vt:lpstr>
      <vt:lpstr>Using the C String Library</vt:lpstr>
      <vt:lpstr>The strcpy (String Copy) Function</vt:lpstr>
      <vt:lpstr>The strcpy (String Copy) Function</vt:lpstr>
      <vt:lpstr>The strcpy (String Copy) Function</vt:lpstr>
      <vt:lpstr>The strcpy (String Copy) Function</vt:lpstr>
      <vt:lpstr>The strcpy (String Copy) Function</vt:lpstr>
      <vt:lpstr>The strlen (String Length) Function</vt:lpstr>
      <vt:lpstr>The strlen (String Length) Function</vt:lpstr>
      <vt:lpstr>The strcat (String Concatenation) Function</vt:lpstr>
      <vt:lpstr>The strcat (String Concatenation) Function</vt:lpstr>
      <vt:lpstr>The strcat (String Concatenation) Function</vt:lpstr>
      <vt:lpstr>The strcat (String Concatenation) Function</vt:lpstr>
      <vt:lpstr>The strcmp (String Comparison) Function</vt:lpstr>
      <vt:lpstr>The strcmp (String Comparison) Function</vt:lpstr>
      <vt:lpstr>The strcmp (String Comparison) Function</vt:lpstr>
      <vt:lpstr>The strcmp (String Comparison) Function</vt:lpstr>
      <vt:lpstr>Program: Printing a One-Month Reminder List</vt:lpstr>
      <vt:lpstr>Program: Printing a One-Month Reminder List</vt:lpstr>
      <vt:lpstr>Program: Printing a One-Month Reminder List</vt:lpstr>
      <vt:lpstr>Program: Printing a One-Month Reminder List</vt:lpstr>
      <vt:lpstr>Program: Printing a One-Month Reminder List</vt:lpstr>
      <vt:lpstr>Program: Printing a One-Month Reminder List</vt:lpstr>
      <vt:lpstr>PowerPoint 演示文稿</vt:lpstr>
      <vt:lpstr>PowerPoint 演示文稿</vt:lpstr>
      <vt:lpstr>PowerPoint 演示文稿</vt:lpstr>
      <vt:lpstr>String Idioms</vt:lpstr>
      <vt:lpstr>Searching for the End of a String</vt:lpstr>
      <vt:lpstr>Searching for the End of a String</vt:lpstr>
      <vt:lpstr>Searching for the End of a String</vt:lpstr>
      <vt:lpstr>Searching for the End of a String</vt:lpstr>
      <vt:lpstr>Searching for the End of a String</vt:lpstr>
      <vt:lpstr>Searching for the End of a String</vt:lpstr>
      <vt:lpstr>Searching for the End of a String</vt:lpstr>
      <vt:lpstr>Copying a String</vt:lpstr>
      <vt:lpstr>Copying a String</vt:lpstr>
      <vt:lpstr>Copying a String</vt:lpstr>
      <vt:lpstr>Copying a String</vt:lpstr>
      <vt:lpstr>Copying a String</vt:lpstr>
      <vt:lpstr>Copying a String</vt:lpstr>
      <vt:lpstr>Copying a String</vt:lpstr>
      <vt:lpstr>Copying a String</vt:lpstr>
      <vt:lpstr>Copying a String</vt:lpstr>
      <vt:lpstr>Arrays of Strings</vt:lpstr>
      <vt:lpstr>Arrays of Strings</vt:lpstr>
      <vt:lpstr>Arrays of Strings</vt:lpstr>
      <vt:lpstr>Arrays of Strings</vt:lpstr>
      <vt:lpstr>Arrays of Strings</vt:lpstr>
      <vt:lpstr>Command-Line Arguments</vt:lpstr>
      <vt:lpstr>Command-Line Arguments</vt:lpstr>
      <vt:lpstr>Command-Line Arguments</vt:lpstr>
      <vt:lpstr>Command-Line Arguments</vt:lpstr>
      <vt:lpstr>Command-Line Arguments</vt:lpstr>
      <vt:lpstr>Command-Line Arguments</vt:lpstr>
      <vt:lpstr>Program: Checking Planet Names</vt:lpstr>
      <vt:lpstr>PowerPoint 演示文稿</vt:lpstr>
      <vt:lpstr>PowerPoint 演示文稿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Yibiao Yang</cp:lastModifiedBy>
  <cp:revision>1022</cp:revision>
  <cp:lastPrinted>1999-11-08T20:52:53Z</cp:lastPrinted>
  <dcterms:created xsi:type="dcterms:W3CDTF">1999-08-24T18:39:05Z</dcterms:created>
  <dcterms:modified xsi:type="dcterms:W3CDTF">2022-09-26T10:52:10Z</dcterms:modified>
</cp:coreProperties>
</file>