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00"/>
  </p:notesMasterIdLst>
  <p:sldIdLst>
    <p:sldId id="282" r:id="rId2"/>
    <p:sldId id="348" r:id="rId3"/>
    <p:sldId id="462" r:id="rId4"/>
    <p:sldId id="349" r:id="rId5"/>
    <p:sldId id="448" r:id="rId6"/>
    <p:sldId id="350" r:id="rId7"/>
    <p:sldId id="351" r:id="rId8"/>
    <p:sldId id="352" r:id="rId9"/>
    <p:sldId id="353" r:id="rId10"/>
    <p:sldId id="450" r:id="rId11"/>
    <p:sldId id="354" r:id="rId12"/>
    <p:sldId id="355" r:id="rId13"/>
    <p:sldId id="356" r:id="rId14"/>
    <p:sldId id="463" r:id="rId15"/>
    <p:sldId id="464" r:id="rId16"/>
    <p:sldId id="357" r:id="rId17"/>
    <p:sldId id="358" r:id="rId18"/>
    <p:sldId id="359" r:id="rId19"/>
    <p:sldId id="453" r:id="rId20"/>
    <p:sldId id="360" r:id="rId21"/>
    <p:sldId id="361" r:id="rId22"/>
    <p:sldId id="362" r:id="rId23"/>
    <p:sldId id="465" r:id="rId24"/>
    <p:sldId id="466" r:id="rId25"/>
    <p:sldId id="363" r:id="rId26"/>
    <p:sldId id="364" r:id="rId27"/>
    <p:sldId id="455" r:id="rId28"/>
    <p:sldId id="365" r:id="rId29"/>
    <p:sldId id="366" r:id="rId30"/>
    <p:sldId id="367" r:id="rId31"/>
    <p:sldId id="368" r:id="rId32"/>
    <p:sldId id="469" r:id="rId33"/>
    <p:sldId id="468" r:id="rId34"/>
    <p:sldId id="369" r:id="rId35"/>
    <p:sldId id="370" r:id="rId36"/>
    <p:sldId id="371" r:id="rId37"/>
    <p:sldId id="451" r:id="rId38"/>
    <p:sldId id="372" r:id="rId39"/>
    <p:sldId id="456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457" r:id="rId52"/>
    <p:sldId id="384" r:id="rId53"/>
    <p:sldId id="452" r:id="rId54"/>
    <p:sldId id="385" r:id="rId55"/>
    <p:sldId id="386" r:id="rId56"/>
    <p:sldId id="461" r:id="rId57"/>
    <p:sldId id="387" r:id="rId58"/>
    <p:sldId id="389" r:id="rId59"/>
    <p:sldId id="390" r:id="rId60"/>
    <p:sldId id="391" r:id="rId61"/>
    <p:sldId id="454" r:id="rId62"/>
    <p:sldId id="392" r:id="rId63"/>
    <p:sldId id="393" r:id="rId64"/>
    <p:sldId id="449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60" r:id="rId73"/>
    <p:sldId id="401" r:id="rId74"/>
    <p:sldId id="402" r:id="rId75"/>
    <p:sldId id="403" r:id="rId76"/>
    <p:sldId id="458" r:id="rId77"/>
    <p:sldId id="404" r:id="rId78"/>
    <p:sldId id="405" r:id="rId79"/>
    <p:sldId id="407" r:id="rId80"/>
    <p:sldId id="408" r:id="rId81"/>
    <p:sldId id="409" r:id="rId82"/>
    <p:sldId id="410" r:id="rId83"/>
    <p:sldId id="411" r:id="rId84"/>
    <p:sldId id="467" r:id="rId85"/>
    <p:sldId id="412" r:id="rId86"/>
    <p:sldId id="413" r:id="rId87"/>
    <p:sldId id="414" r:id="rId88"/>
    <p:sldId id="415" r:id="rId89"/>
    <p:sldId id="416" r:id="rId90"/>
    <p:sldId id="417" r:id="rId91"/>
    <p:sldId id="418" r:id="rId92"/>
    <p:sldId id="419" r:id="rId93"/>
    <p:sldId id="420" r:id="rId94"/>
    <p:sldId id="421" r:id="rId95"/>
    <p:sldId id="459" r:id="rId96"/>
    <p:sldId id="422" r:id="rId97"/>
    <p:sldId id="423" r:id="rId98"/>
    <p:sldId id="424" r:id="rId99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83F7AD-D4F8-416D-B1FE-B91C7AFF59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50C2B89-A670-15CF-0888-C8B1DA290E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FFE0FB26-AC7E-E5BA-9C74-86F071AE395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94C74C9-701F-0267-A0A2-9D9BE88BE7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FF73A28-BE1F-F0E3-2525-0EFF36DA10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325A394-B9F5-1C76-A11D-89F720E64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D25F90B-4B22-2B4F-823D-F73DFD731A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F49DC-24D3-0B74-3E72-0DA109BE1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03AA-FADE-5050-445B-457870F97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AF611-A396-214A-A476-9B4D7828634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DCAF2-32DB-D031-1185-DE83A60F3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76AC8-CE66-D30F-1FFF-36092FEB2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84679-1EF8-F94F-8822-07E157A8049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E650F-B1BA-3B06-E154-42E752601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3DEB-2776-F786-5AB5-EEDC40AAA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B6E838-3B0D-2943-8F32-FBF553FBC29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36D6-2E55-6BD3-1C82-23DF6FF7E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73EE-F6B4-30DE-500E-0D53CEB63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97F0BD-9146-AC40-8BE8-9E2C8EABDC8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9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C7D32-62B0-4EDB-BF79-AA8540925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6763-89A4-0991-01C5-16701DC7B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6DBDCC-58F4-AC42-B4AB-0758ECBAE80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5F87-AAFC-7190-4689-02EAD3A45E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701C-F712-FB41-80FC-68A0EC7817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DEF766-23F7-4F46-BCEE-9963ED62148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8B2D11-CF21-3AFD-9811-FAA51C0D85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D269B0-C40F-114A-A901-38D934EAB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55F4B3-3DD9-B141-8BAF-ECCE56F60BD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11541-7EAF-E223-C9B2-CFFA0A9AB0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ECD3-1207-C9A4-C62C-129FA9913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0F4E20-E4E1-5E44-A7C9-AF62EA5EA9C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F4ABC-9961-2DCA-2714-7B0F2BE9B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4EDA5-CCAA-4F71-7E70-E50186F97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5A6494-C431-9B47-A491-75935767BF2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68F9-C803-7F24-68F1-94286AD7B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B7E8-55AC-66C0-D615-CCCA6FFD0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B3B55-0743-124B-A7B3-AEC990E8142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8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8-9E04-AFEB-42FC-7007D6700E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FC09-4472-D656-F361-9D1CE3A18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71A92A-B163-F94F-A7CE-E744BA9BDA0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6E5F5E-7D94-486F-186C-3340F2FE1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931F72-C205-59F1-3BB9-288BB4E3A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EFCDA04-EC02-C9FB-3318-A7601F1B40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EF7FE4E-23C8-2252-E0CB-8CA033107F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CD4294A-49C0-BE47-802E-2E94642861B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7956FED-4275-BE3B-5B11-BA0B7E0D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14: The Preprocessor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CF08A840-851F-C2FB-ADEB-745308FB93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A74-73FA-294B-AE0F-EFE60639A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1017-13C7-2DB3-2607-A151EC2D1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E967F-64BB-4045-BB49-662948246626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202C3988-CB7C-0654-37BE-AFF20E2E3A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14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137F6229-4A68-10EA-9B67-94C7435760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The Preprocessor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4EE5BD4-E280-1888-B6B0-21DB3CC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AD2C4A0-C1D0-79AF-21B6-D01188C3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the early days of C, the preprocessor was a separate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Nowadays, the preprocessor is often part of the compiler, and some of its output may not necessarily be C code.</a:t>
            </a:r>
          </a:p>
          <a:p>
            <a:r>
              <a:rPr lang="en-US" altLang="zh-CN">
                <a:ea typeface="宋体" panose="02010600030101010101" pitchFamily="2" charset="-122"/>
              </a:rPr>
              <a:t>Still, it’s useful to think of the preprocessor as separate from the compiler.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9C57E-BAE5-B354-FC52-46D389658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11772-0CB9-4737-A429-696E7D175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FC2E82-7218-BF4C-AC5D-1998B0AF1CEA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1A737D7-28AD-29EE-BC6E-E4062697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7C85FF0-8311-960C-CF82-30D27267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 compilers provide a way to view the output of the preprocessor.</a:t>
            </a:r>
          </a:p>
          <a:p>
            <a:r>
              <a:rPr lang="en-US" altLang="zh-CN">
                <a:ea typeface="宋体" panose="02010600030101010101" pitchFamily="2" charset="-122"/>
              </a:rPr>
              <a:t>Some compilers generate preprocessor output when a certain option is specified (GCC will do so when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-E</a:t>
            </a:r>
            <a:r>
              <a:rPr lang="en-US" altLang="zh-CN">
                <a:ea typeface="宋体" panose="02010600030101010101" pitchFamily="2" charset="-122"/>
              </a:rPr>
              <a:t> option is used).</a:t>
            </a:r>
          </a:p>
          <a:p>
            <a:r>
              <a:rPr lang="en-US" altLang="zh-CN">
                <a:ea typeface="宋体" panose="02010600030101010101" pitchFamily="2" charset="-122"/>
              </a:rPr>
              <a:t>Others come with a separate program that behaves like the integrated preprocessor.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1F6B-D77D-A163-03B0-B15FC99C1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21F24-C265-B805-ED24-7B5CE1A38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F41C06-F92F-944B-9B04-233273BE80B3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39DC394-C0F0-0775-7D1C-8D5B1484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00A10D2-EDD0-1E7D-FBC6-953B726E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word of caution: The preprocessor has only a limited knowledge of C.</a:t>
            </a:r>
          </a:p>
          <a:p>
            <a:r>
              <a:rPr lang="en-US" altLang="zh-CN">
                <a:ea typeface="宋体" panose="02010600030101010101" pitchFamily="2" charset="-122"/>
              </a:rPr>
              <a:t>As a result, it’s quite capable of creating illegal programs as it executes directives.</a:t>
            </a:r>
          </a:p>
          <a:p>
            <a:r>
              <a:rPr lang="en-US" altLang="zh-CN">
                <a:ea typeface="宋体" panose="02010600030101010101" pitchFamily="2" charset="-122"/>
              </a:rPr>
              <a:t>In complicated programs, examining the output of the preprocessor may prove useful for locating this kind of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46A05-F4F0-E19E-194C-97673F051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CAEF0-C9D8-E024-48DD-D4818367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110B1E-46C1-B746-BA87-45DC40DBBA8D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D8B816F-E9B5-B7DD-A1DC-51DFD8D2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Preprocessing Directives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A893708-CB92-D052-A704-2850563B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Most preprocessing directives fall into one of three categories: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Macro definition.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ea typeface="+mn-ea"/>
                <a:cs typeface="+mn-cs"/>
              </a:rPr>
              <a:t> directive defines a macro;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undef</a:t>
            </a:r>
            <a:r>
              <a:rPr lang="en-US" dirty="0">
                <a:ea typeface="+mn-ea"/>
                <a:cs typeface="+mn-cs"/>
              </a:rPr>
              <a:t> directive removes a macro definition.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File inclusion.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directive causes the contents of a specified file to be included in a program.</a:t>
            </a:r>
          </a:p>
          <a:p>
            <a:pPr lvl="1">
              <a:defRPr/>
            </a:pPr>
            <a:r>
              <a:rPr lang="en-US" b="1" i="1" dirty="0">
                <a:ea typeface="+mn-ea"/>
                <a:cs typeface="+mn-cs"/>
              </a:rPr>
              <a:t>Conditional compilation.</a:t>
            </a:r>
            <a:r>
              <a:rPr lang="en-US" dirty="0">
                <a:ea typeface="+mn-ea"/>
                <a:cs typeface="+mn-cs"/>
              </a:rPr>
              <a:t>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elif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#else</a:t>
            </a:r>
            <a:r>
              <a:rPr lang="en-US" dirty="0">
                <a:ea typeface="+mn-ea"/>
                <a:cs typeface="+mn-cs"/>
              </a:rPr>
              <a:t>,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r>
              <a:rPr lang="en-US" dirty="0">
                <a:ea typeface="+mn-ea"/>
                <a:cs typeface="+mn-cs"/>
              </a:rPr>
              <a:t> directives allow blocks of text to be either included in or excluded from a program.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35474-3C88-B086-CA7E-8822C8B9E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DCAD2-2024-3302-88A9-12DF9A524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B1C74D-7A93-564C-BB33-D117EDAFA6BC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1602817-3046-094F-5C6B-3C71D55B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Preprocessing Directives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53CA431-95BF-ED60-313D-7E949E96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Several rules apply to all directives.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Directives always begin with the </a:t>
            </a:r>
            <a:r>
              <a:rPr lang="en-US" altLang="zh-CN" b="1" i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b="1" i="1">
                <a:ea typeface="宋体" panose="02010600030101010101" pitchFamily="2" charset="-122"/>
              </a:rPr>
              <a:t> symbol.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symbol need not be at the beginning of a line, as long as only white space precedes it.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Any number of spaces and horizontal tab characters may separate the tokens in a directive.</a:t>
            </a:r>
            <a:r>
              <a:rPr lang="en-US" altLang="zh-CN">
                <a:ea typeface="宋体" panose="02010600030101010101" pitchFamily="2" charset="-122"/>
              </a:rPr>
              <a:t>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    define     N    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FE63-8B4A-16FF-FE17-062AC24DB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306F1-977C-ACAA-64AB-20ED4AD69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872173-2CF1-A748-9C75-306AAAF41C63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6277907-5CE2-1D4D-1800-B2F44DD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Preprocessing Directives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BA8A247-B078-B738-054C-E35EC49B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Directives always end at the first new-line character, unless explicitly continued.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To continue a directive to the next line, end the current line with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 character: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DISK_CAPACITY (SIDES *          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TRACKS_PER_SIDE *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SECTORS_PER_TRACK *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BYTES_PER_SECTOR)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94DE0-D885-F226-E6E7-88FFF4608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14A34-1667-1245-9F81-1D7575C1B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FD4A07-EEB3-3643-9264-651C55273810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96A1A84-E8BD-1A2B-63FB-5C18F09F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Preprocessing Directives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5E55E9B-2704-84B8-7795-A3D5D94A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Directives can appear anywhere in a program.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Although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directives usually appear at the beginning of a file, other directives are more likely to show up later.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Comments may appear on the same line as a directive.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It’s good practice to put a comment at the end of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 macro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FREEZING_PT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32.0f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freezing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point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water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78162-9F9E-8234-0E9A-42EBC5FAC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8F16-FEDD-C8B7-042F-46E30C4E5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A6FA9D-00F8-E042-BDF7-EEB59749DDA9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248E83E-A6F0-F1CB-96A5-66A7076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 Definitions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C0D7647-A308-D9C7-B3CB-F6CC1DC5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macros that we’ve been using since Chapter 2 are known as </a:t>
            </a:r>
            <a:r>
              <a:rPr lang="en-US" altLang="zh-CN" i="1">
                <a:ea typeface="宋体" panose="02010600030101010101" pitchFamily="2" charset="-122"/>
              </a:rPr>
              <a:t>simple</a:t>
            </a:r>
            <a:r>
              <a:rPr lang="en-US" altLang="zh-CN">
                <a:ea typeface="宋体" panose="02010600030101010101" pitchFamily="2" charset="-122"/>
              </a:rPr>
              <a:t> macros, because they have no parameters.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also supports </a:t>
            </a:r>
            <a:r>
              <a:rPr lang="en-US" altLang="zh-CN" i="1">
                <a:ea typeface="宋体" panose="02010600030101010101" pitchFamily="2" charset="-122"/>
              </a:rPr>
              <a:t>parameterized</a:t>
            </a:r>
            <a:r>
              <a:rPr lang="en-US" altLang="zh-CN">
                <a:ea typeface="宋体" panose="02010600030101010101" pitchFamily="2" charset="-122"/>
              </a:rPr>
              <a:t> macros.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9BB02-FC21-5BC6-61A5-B90225B256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A0C-2A1E-8070-E7C8-B4F35C285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2C4237-C2F9-7741-86D0-596A9CAA5416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54EB746-E90F-166C-AF9C-92921A7C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D0DFEC4-53D9-659D-C8AB-FEE60836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Definition of a </a:t>
            </a:r>
            <a:r>
              <a:rPr lang="en-US" altLang="zh-CN" b="1" i="1">
                <a:ea typeface="宋体" panose="02010600030101010101" pitchFamily="2" charset="-122"/>
              </a:rPr>
              <a:t>simple macro</a:t>
            </a:r>
            <a:r>
              <a:rPr lang="en-US" altLang="zh-CN">
                <a:ea typeface="宋体" panose="02010600030101010101" pitchFamily="2" charset="-122"/>
              </a:rPr>
              <a:t> (or </a:t>
            </a:r>
            <a:r>
              <a:rPr lang="en-US" altLang="zh-CN" b="1" i="1">
                <a:ea typeface="宋体" panose="02010600030101010101" pitchFamily="2" charset="-122"/>
              </a:rPr>
              <a:t>object-like macro</a:t>
            </a:r>
            <a:r>
              <a:rPr lang="en-US" altLang="zh-CN">
                <a:ea typeface="宋体" panose="02010600030101010101" pitchFamily="2" charset="-122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</a:t>
            </a:r>
            <a:r>
              <a:rPr lang="en-US" altLang="zh-CN" sz="2400" i="1">
                <a:ea typeface="宋体" panose="02010600030101010101" pitchFamily="2" charset="-122"/>
              </a:rPr>
              <a:t>identifier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replacement-list</a:t>
            </a:r>
          </a:p>
          <a:p>
            <a:pPr>
              <a:buFontTx/>
              <a:buNone/>
            </a:pPr>
            <a:r>
              <a:rPr lang="en-US" altLang="zh-CN" i="1">
                <a:ea typeface="宋体" panose="02010600030101010101" pitchFamily="2" charset="-122"/>
              </a:rPr>
              <a:t>	replacement-list</a:t>
            </a:r>
            <a:r>
              <a:rPr lang="en-US" altLang="zh-CN">
                <a:ea typeface="宋体" panose="02010600030101010101" pitchFamily="2" charset="-122"/>
              </a:rPr>
              <a:t> is any sequence of </a:t>
            </a:r>
            <a:r>
              <a:rPr lang="en-US" altLang="zh-CN" b="1" i="1">
                <a:ea typeface="宋体" panose="02010600030101010101" pitchFamily="2" charset="-122"/>
              </a:rPr>
              <a:t>preprocessing tokens.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replacement list may include identifiers, keywords, numeric constants, character constants, string literals, operators, and punctuation.</a:t>
            </a:r>
          </a:p>
          <a:p>
            <a:r>
              <a:rPr lang="en-US" altLang="zh-CN">
                <a:ea typeface="宋体" panose="02010600030101010101" pitchFamily="2" charset="-122"/>
              </a:rPr>
              <a:t>Wherever </a:t>
            </a:r>
            <a:r>
              <a:rPr lang="en-US" altLang="zh-CN" i="1">
                <a:ea typeface="宋体" panose="02010600030101010101" pitchFamily="2" charset="-122"/>
              </a:rPr>
              <a:t>identifier</a:t>
            </a:r>
            <a:r>
              <a:rPr lang="en-US" altLang="zh-CN">
                <a:ea typeface="宋体" panose="02010600030101010101" pitchFamily="2" charset="-122"/>
              </a:rPr>
              <a:t> appears later in the file, the preprocessor substitutes </a:t>
            </a:r>
            <a:r>
              <a:rPr lang="en-US" altLang="zh-CN" i="1">
                <a:ea typeface="宋体" panose="02010600030101010101" pitchFamily="2" charset="-122"/>
              </a:rPr>
              <a:t>replacement-list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21B30-878C-7AC8-919C-860F22F73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F82F1-18EA-C216-A4C9-31C3D453C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8A2724-4928-0248-A1D2-4517FC146F27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3B4AF59-80D9-F77E-4036-6D8EBDA1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2FB7FC8-4C27-EBAD-E216-8200070C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Any extra symbols in a macro definition will become part of the replacement list.</a:t>
            </a:r>
          </a:p>
          <a:p>
            <a:r>
              <a:rPr lang="en-US" altLang="zh-CN">
                <a:ea typeface="宋体" panose="02010600030101010101" pitchFamily="2" charset="-122"/>
              </a:rPr>
              <a:t>Putting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symbol in a macro definition is a common error: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= 100  /***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a[N];        /*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becomes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a[=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100];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921E3-7448-9581-B458-A82DDA523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4B7C8-C855-30FC-F5E2-3F5EEE9C3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7FEFDF-24AD-DC46-84A4-0FF77129DF06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87EC52-9604-3A82-9666-3469F669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EEAFBC1-7388-CBDC-B602-788C6538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Directives such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are handled by the </a:t>
            </a:r>
            <a:r>
              <a:rPr lang="en-US" altLang="zh-CN" b="1" i="1">
                <a:ea typeface="宋体" panose="02010600030101010101" pitchFamily="2" charset="-122"/>
              </a:rPr>
              <a:t>preprocessor,</a:t>
            </a:r>
            <a:r>
              <a:rPr lang="en-US" altLang="zh-CN">
                <a:ea typeface="宋体" panose="02010600030101010101" pitchFamily="2" charset="-122"/>
              </a:rPr>
              <a:t> a piece of software that edits C programs just prior to compilation.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Its reliance on a preprocessor makes C (along with C++) unique among major programming languages.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is a powerful tool, but it also can be a source of hard-to-find bugs.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87D73-10BD-2E36-BE6B-943AA4E6C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CE97A-7FB6-C785-C7C7-C013BFB15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E6B241-9F9F-2342-AD5A-CDFB0BB168FB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401F48E-E8DF-5215-AA34-D72F2AFE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E46CCAF-2A34-417A-2202-519A7063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Ending a macro definition with a semicolon is another popular mistake: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N 100;  /***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WRONG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a[N];       /*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becomes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a[100;];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will detect most errors caused by extra symbols in a macro definition.</a:t>
            </a:r>
          </a:p>
          <a:p>
            <a:r>
              <a:rPr lang="en-US" altLang="zh-CN">
                <a:ea typeface="宋体" panose="02010600030101010101" pitchFamily="2" charset="-122"/>
              </a:rPr>
              <a:t>Unfortunately, the compiler will flag each use of the macro as incorrect, rather than identifying the actual culprit: the macro’s definition.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7575E-83D8-8B9F-210A-DFA2965E1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21C56-FC60-32F1-5BBA-E7FF4B422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531BA-9CA2-094F-9D27-6B8F7F2DB36A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4E868E3-691E-506F-F674-58CC3FDD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09EA22F-09EF-16A9-54AF-E25C4164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 are primarily used for defining “manifest constants”—names that represent numeric, character, and string values: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STR_LEN 80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TRUE   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FALSE  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PI      3.14159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CR      '\r'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EOS     '\0'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MEM_ERR "Error: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enough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memory"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21B96-4174-077F-3668-0F1F74FC9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78F6-035E-9104-BFBD-00D8734E4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E92C2E-843E-0445-8CDB-D4658A43FA9F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BC4F6FA-67C0-C606-8A1A-C73BE5CA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6271E39-669C-7727-3234-5421AD74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Advantages of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to create names for constants: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It makes programs easier to read.</a:t>
            </a:r>
            <a:r>
              <a:rPr lang="en-US" altLang="zh-CN">
                <a:ea typeface="宋体" panose="02010600030101010101" pitchFamily="2" charset="-122"/>
              </a:rPr>
              <a:t> The name of the macro can help the reader understand the meaning of the constant.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It makes programs easier to modify.</a:t>
            </a:r>
            <a:r>
              <a:rPr lang="en-US" altLang="zh-CN">
                <a:ea typeface="宋体" panose="02010600030101010101" pitchFamily="2" charset="-122"/>
              </a:rPr>
              <a:t> We can change the value of a constant throughout a program by modifying a single macro definition.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It helps avoid inconsistencies and typographical errors.</a:t>
            </a:r>
            <a:r>
              <a:rPr lang="en-US" altLang="zh-CN">
                <a:ea typeface="宋体" panose="02010600030101010101" pitchFamily="2" charset="-122"/>
              </a:rPr>
              <a:t> If a numerical constant like 3.14159 appears many times in a program, chances are it will occasionally be written 3.1416 or 3.14195 by accident.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5BAF7-10D9-2031-FE22-ABB16BFDD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223F7-5B08-DE6E-0000-FC6072B65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B3CCE-3FEB-424E-A501-D6B0D8DE8E5B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9F4C62F-7099-8940-89B5-DA839CA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89AB86C-21D9-028B-B7B3-23E59747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 have additional uses.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Making minor changes to the syntax of C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Macros can serve as alternate names for C symbols: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BEGIN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END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LOOP for (;;)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Changing the syntax of C usually isn’t a good idea, since it can make programs harder for others to understand.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21997-1A9F-53F3-79E2-11CC5D2438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F2953-2505-DC60-0294-BFA8C2DB4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E159C-D7F3-C340-AE11-8BAA12566E9E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70DCC33-E30A-7617-A911-2EB648A2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ED31F2C-5BE5-6790-CAC9-27E5B09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Renaming types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An example from Chapter 5: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BOOL int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Type definitions are a better alternative.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Controlling conditional compilation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Macros play an important role in controlling conditional compilation.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 macro that might indicate “debugging mode”: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DEBUG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594F-0A17-4576-1654-1DB9B9D531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ECCA-FFA6-207A-8B6B-D0B021D30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AAE38-A694-6146-B0C2-CF961CF6611A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8F14976-84B0-CE93-4BFC-E92BF521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Macros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8A27172-A327-7417-6D3D-63CB58F0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macros are used as constants, C programmers customarily capitalize all letters in their names.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there’s no consensus as to how to capitalize macros used for other purposes.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programmers like to draw attention to macros by using all upper-case letters in their names.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Others prefer lower-case names, following the style of K&amp;R.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52BAB-281F-C197-7E00-06E27B7B8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A86B-ECA8-0FF6-E69F-C26C93266F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A2F615-105F-CC4A-A186-5735FF4439E0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20A3B38-A85B-9C19-19B3-7642278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DAFF538-3A0D-3D9C-C75E-F65332E5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Definition of a </a:t>
            </a:r>
            <a:r>
              <a:rPr lang="en-US" altLang="zh-CN" sz="2600" b="1" i="1">
                <a:ea typeface="宋体" panose="02010600030101010101" pitchFamily="2" charset="-122"/>
              </a:rPr>
              <a:t>parameterized macro</a:t>
            </a:r>
            <a:r>
              <a:rPr lang="en-US" altLang="zh-CN" sz="2600">
                <a:ea typeface="宋体" panose="02010600030101010101" pitchFamily="2" charset="-122"/>
              </a:rPr>
              <a:t> (also known as a </a:t>
            </a:r>
            <a:r>
              <a:rPr lang="en-US" altLang="zh-CN" sz="2600" b="1" i="1">
                <a:ea typeface="宋体" panose="02010600030101010101" pitchFamily="2" charset="-122"/>
              </a:rPr>
              <a:t>function-like macro</a:t>
            </a:r>
            <a:r>
              <a:rPr lang="en-US" altLang="zh-CN" sz="2600">
                <a:ea typeface="宋体" panose="02010600030101010101" pitchFamily="2" charset="-122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identifier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 baseline="-25000">
                <a:ea typeface="宋体" panose="02010600030101010101" pitchFamily="2" charset="-122"/>
              </a:rPr>
              <a:t>1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 baseline="-25000">
                <a:ea typeface="宋体" panose="02010600030101010101" pitchFamily="2" charset="-122"/>
              </a:rPr>
              <a:t>2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ea typeface="宋体" panose="02010600030101010101" pitchFamily="2" charset="-122"/>
              </a:rPr>
              <a:t>…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 i="1" baseline="-25000">
                <a:ea typeface="宋体" panose="02010600030101010101" pitchFamily="2" charset="-122"/>
              </a:rPr>
              <a:t>n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i="1">
                <a:ea typeface="宋体" panose="02010600030101010101" pitchFamily="2" charset="-122"/>
              </a:rPr>
              <a:t>replacement-list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baseline="-25000">
                <a:ea typeface="宋体" panose="02010600030101010101" pitchFamily="2" charset="-122"/>
              </a:rPr>
              <a:t>1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baseline="-25000">
                <a:ea typeface="宋体" panose="02010600030101010101" pitchFamily="2" charset="-122"/>
              </a:rPr>
              <a:t>2</a:t>
            </a:r>
            <a:r>
              <a:rPr lang="en-US" altLang="zh-CN" sz="2600">
                <a:ea typeface="宋体" panose="02010600030101010101" pitchFamily="2" charset="-122"/>
              </a:rPr>
              <a:t>, …, 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i="1" baseline="-25000">
                <a:ea typeface="宋体" panose="02010600030101010101" pitchFamily="2" charset="-122"/>
              </a:rPr>
              <a:t>n</a:t>
            </a:r>
            <a:r>
              <a:rPr lang="en-US" altLang="zh-CN" sz="2600">
                <a:ea typeface="宋体" panose="02010600030101010101" pitchFamily="2" charset="-122"/>
              </a:rPr>
              <a:t> are identifiers (the macro’s </a:t>
            </a:r>
            <a:r>
              <a:rPr lang="en-US" altLang="zh-CN" sz="2600" b="1" i="1">
                <a:ea typeface="宋体" panose="02010600030101010101" pitchFamily="2" charset="-122"/>
              </a:rPr>
              <a:t>parameters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parameters may appear as many times as desired in the replacement list.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There must be </a:t>
            </a:r>
            <a:r>
              <a:rPr lang="en-US" altLang="zh-CN" sz="2600" i="1">
                <a:ea typeface="宋体" panose="02010600030101010101" pitchFamily="2" charset="-122"/>
              </a:rPr>
              <a:t>no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US" altLang="zh-CN" sz="2600" i="1">
                <a:ea typeface="宋体" panose="02010600030101010101" pitchFamily="2" charset="-122"/>
              </a:rPr>
              <a:t>space</a:t>
            </a:r>
            <a:r>
              <a:rPr lang="en-US" altLang="zh-CN" sz="2600">
                <a:ea typeface="宋体" panose="02010600030101010101" pitchFamily="2" charset="-122"/>
              </a:rPr>
              <a:t> between the macro name and the left parenthesis.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space is left, the preprocessor will treat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baseline="-25000">
                <a:ea typeface="宋体" panose="02010600030101010101" pitchFamily="2" charset="-122"/>
              </a:rPr>
              <a:t>1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baseline="-25000">
                <a:ea typeface="宋体" panose="02010600030101010101" pitchFamily="2" charset="-122"/>
              </a:rPr>
              <a:t>2</a:t>
            </a:r>
            <a:r>
              <a:rPr lang="en-US" altLang="zh-CN" sz="2600">
                <a:ea typeface="宋体" panose="02010600030101010101" pitchFamily="2" charset="-122"/>
              </a:rPr>
              <a:t>, …, </a:t>
            </a:r>
            <a:r>
              <a:rPr lang="en-US" altLang="zh-CN" sz="2600" i="1">
                <a:ea typeface="宋体" panose="02010600030101010101" pitchFamily="2" charset="-122"/>
              </a:rPr>
              <a:t>x</a:t>
            </a:r>
            <a:r>
              <a:rPr lang="en-US" altLang="zh-CN" sz="2600" i="1" baseline="-25000">
                <a:ea typeface="宋体" panose="02010600030101010101" pitchFamily="2" charset="-122"/>
              </a:rPr>
              <a:t>n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600">
                <a:ea typeface="宋体" panose="02010600030101010101" pitchFamily="2" charset="-122"/>
              </a:rPr>
              <a:t> as part of the replacement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5EE1A-4BA0-4693-58C8-3A53AFE0D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9FE19-12EB-41FA-3AD4-B97F0C956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6D9902-B1C4-E444-8685-B6589727CE12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EEDBF69-A6EA-8647-7787-9031326D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EFDA8CD-3679-D587-7B21-B9513F71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preprocessor encounters the definition of a parameterized macro, it stores the definition away for later use.</a:t>
            </a:r>
          </a:p>
          <a:p>
            <a:r>
              <a:rPr lang="en-US" altLang="zh-CN">
                <a:ea typeface="宋体" panose="02010600030101010101" pitchFamily="2" charset="-122"/>
              </a:rPr>
              <a:t>Wherever a macro </a:t>
            </a:r>
            <a:r>
              <a:rPr lang="en-US" altLang="zh-CN" b="1" i="1">
                <a:ea typeface="宋体" panose="02010600030101010101" pitchFamily="2" charset="-122"/>
              </a:rPr>
              <a:t>invocation</a:t>
            </a:r>
            <a:r>
              <a:rPr lang="en-US" altLang="zh-CN">
                <a:ea typeface="宋体" panose="02010600030101010101" pitchFamily="2" charset="-122"/>
              </a:rPr>
              <a:t> of the form </a:t>
            </a:r>
            <a:r>
              <a:rPr lang="en-US" altLang="zh-CN" i="1">
                <a:ea typeface="宋体" panose="02010600030101010101" pitchFamily="2" charset="-122"/>
              </a:rPr>
              <a:t>identifier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…,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appears later in the program, the preprocessor replaces it with </a:t>
            </a:r>
            <a:r>
              <a:rPr lang="en-US" altLang="zh-CN" i="1">
                <a:ea typeface="宋体" panose="02010600030101010101" pitchFamily="2" charset="-122"/>
              </a:rPr>
              <a:t>replacement-list</a:t>
            </a:r>
            <a:r>
              <a:rPr lang="en-US" altLang="zh-CN">
                <a:ea typeface="宋体" panose="02010600030101010101" pitchFamily="2" charset="-122"/>
              </a:rPr>
              <a:t>, substituting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for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y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for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and so forth.</a:t>
            </a:r>
          </a:p>
          <a:p>
            <a:r>
              <a:rPr lang="en-US" altLang="zh-CN">
                <a:ea typeface="宋体" panose="02010600030101010101" pitchFamily="2" charset="-122"/>
              </a:rPr>
              <a:t>Parameterized macros often serve as simple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561AB-F7E7-EDA4-32E2-2CC0F9A388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8D74-7882-E94D-09D2-E1D6274BC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A3D49-612A-214F-9EAA-1C75E939DA92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15945BA-A46F-E276-09E0-1338C11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FBC0679-330A-A343-ADDE-C9FE299C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parameterized macros: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MAX(x,y)   ((x)&gt;(y)?(x):(y))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IS_EVEN(n) ((n)%2==0)</a:t>
            </a:r>
          </a:p>
          <a:p>
            <a:r>
              <a:rPr lang="en-US" altLang="zh-CN">
                <a:ea typeface="宋体" panose="02010600030101010101" pitchFamily="2" charset="-122"/>
              </a:rPr>
              <a:t>Invocations of these macros: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MAX(j+k, m-n);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(IS_EVEN(i)) i++;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The same lines after macro replacement: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((j+k)&gt;(m-n)?(j+k):(m-n));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(((i)%2==0)) i++;</a:t>
            </a:r>
            <a:r>
              <a:rPr lang="en-US" altLang="zh-CN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8EDC3-A99D-C02E-3EE0-6E32067CC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27B3-7736-D8A3-15BF-946DA7647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69ABD8-7952-4345-BE66-AF8658B48D85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2958BE0-731D-62BC-3D7E-8A1A41E5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5AEED2E-5A79-4F45-9D11-E78D9D41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54963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more complicated function-like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TOUPPER(c)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('a'&lt;=(c)&amp;&amp;(c)&lt;='z'?(c)-'a'+'A':(c))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&lt;ctype.h&gt;</a:t>
            </a:r>
            <a:r>
              <a:rPr lang="en-US" altLang="zh-CN">
                <a:ea typeface="宋体" panose="02010600030101010101" pitchFamily="2" charset="-122"/>
              </a:rPr>
              <a:t> header provides a similar function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toupper</a:t>
            </a:r>
            <a:r>
              <a:rPr lang="en-US" altLang="zh-CN">
                <a:ea typeface="宋体" panose="02010600030101010101" pitchFamily="2" charset="-122"/>
              </a:rPr>
              <a:t> that’s more portable.</a:t>
            </a:r>
          </a:p>
          <a:p>
            <a:r>
              <a:rPr lang="en-US" altLang="zh-CN">
                <a:ea typeface="宋体" panose="02010600030101010101" pitchFamily="2" charset="-122"/>
              </a:rPr>
              <a:t>A parameterized macro may have an empty parameter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getchar() getc(stdin)</a:t>
            </a:r>
          </a:p>
          <a:p>
            <a:r>
              <a:rPr lang="en-US" altLang="zh-CN">
                <a:ea typeface="宋体" panose="02010600030101010101" pitchFamily="2" charset="-122"/>
              </a:rPr>
              <a:t>The empty parameter list isn’t really needed, but it makes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getchar</a:t>
            </a:r>
            <a:r>
              <a:rPr lang="en-US" altLang="zh-CN">
                <a:ea typeface="宋体" panose="02010600030101010101" pitchFamily="2" charset="-122"/>
              </a:rPr>
              <a:t> resemble a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768D0-78D8-249D-4FBA-5E7C994AA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6D61E-A421-BBFB-85AB-A4069102F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05CEE1-AE68-F841-A65A-219709B2A90C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EDC485A-159C-BE64-ACEC-9C983390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286B08-D9AD-DBF9-2C97-88079AD9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preprocessor looks for </a:t>
            </a:r>
            <a:r>
              <a:rPr lang="en-US" altLang="zh-CN" sz="2600" b="1" i="1">
                <a:ea typeface="宋体" panose="02010600030101010101" pitchFamily="2" charset="-122"/>
              </a:rPr>
              <a:t>preprocessing directives,</a:t>
            </a:r>
            <a:r>
              <a:rPr lang="en-US" altLang="zh-CN" sz="2600">
                <a:ea typeface="宋体" panose="02010600030101010101" pitchFamily="2" charset="-122"/>
              </a:rPr>
              <a:t> which begin with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 sz="2600">
                <a:ea typeface="宋体" panose="02010600030101010101" pitchFamily="2" charset="-122"/>
              </a:rPr>
              <a:t> character.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We’ve encountered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 sz="2600">
                <a:ea typeface="宋体" panose="02010600030101010101" pitchFamily="2" charset="-122"/>
              </a:rPr>
              <a:t> directives before.</a:t>
            </a:r>
          </a:p>
          <a:p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2600">
                <a:ea typeface="宋体" panose="02010600030101010101" pitchFamily="2" charset="-122"/>
              </a:rPr>
              <a:t> defines a </a:t>
            </a:r>
            <a:r>
              <a:rPr lang="en-US" altLang="zh-CN" sz="2600" b="1" i="1">
                <a:ea typeface="宋体" panose="02010600030101010101" pitchFamily="2" charset="-122"/>
              </a:rPr>
              <a:t>macro</a:t>
            </a:r>
            <a:r>
              <a:rPr lang="en-US" altLang="zh-CN" sz="2600">
                <a:ea typeface="宋体" panose="02010600030101010101" pitchFamily="2" charset="-122"/>
              </a:rPr>
              <a:t>—a name that represents something else, such as a constant.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preprocessor responds to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2600">
                <a:ea typeface="宋体" panose="02010600030101010101" pitchFamily="2" charset="-122"/>
              </a:rPr>
              <a:t> directive by storing the name of the macro along with its definition.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When the macro is used later, the preprocessor “expands” the macro, replacing it by its defined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F21A3-ED01-812D-846E-AD8CE6409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4AB7C-2951-0E5A-23A2-FD5DF7B2D0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B11B9-B48F-AD4B-B918-35A3F9E20297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592864A-DA67-8846-36B4-0C5C8A13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C59E7BC-4C3C-DD17-88F1-1049B118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parameterized macro instead of a true function has a couple of advantages: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The program may be slightly faster.</a:t>
            </a:r>
            <a:r>
              <a:rPr lang="en-US" altLang="zh-CN">
                <a:ea typeface="宋体" panose="02010600030101010101" pitchFamily="2" charset="-122"/>
              </a:rPr>
              <a:t> A function call usually requires some overhead during program execution, but a macro invocation does not.</a:t>
            </a:r>
          </a:p>
          <a:p>
            <a:pPr lvl="1"/>
            <a:r>
              <a:rPr lang="en-US" altLang="zh-CN" b="1" i="1">
                <a:ea typeface="宋体" panose="02010600030101010101" pitchFamily="2" charset="-122"/>
              </a:rPr>
              <a:t>Macros are “generic.”</a:t>
            </a:r>
            <a:r>
              <a:rPr lang="en-US" altLang="zh-CN">
                <a:ea typeface="宋体" panose="02010600030101010101" pitchFamily="2" charset="-122"/>
              </a:rPr>
              <a:t> A macro can accept arguments of any type, provided that the resulting program is valid.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77C4E-6A22-5536-7A67-59DF815451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2E65D-C46C-3BB0-2F5E-3927070F8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1BCC62-CF54-2447-9E7D-1A3A37D51E22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6607A8F-9E50-335C-540E-9804C61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D6BA675-A982-298C-9C8C-BF182A56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 also have disadvantages.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The compiled code will often be larger.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Each macro invocation increases the size of the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source program (and hence the compiled code).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problem is compounded when macro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invocations are nested: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MAX(i,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MAX(j,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statement after preprocessing: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((i)&gt;(((j)&gt;(k)?(j):(k)))?(i):(((j)&gt;(k)?(j):(k))));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7344E-1E24-EEBC-EACF-783F5806E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E3512-5F6C-D4B6-7A6B-D576460F1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36E704-1183-6441-9D52-C7EA396464E0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4CC46E4-7B48-F534-632D-437C135D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196A2B92-4F12-C9AB-E898-A44CDDEE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Arguments aren’t type-checked.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When a function is called, the compiler checks each argument to see if it has the appropriate type.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Macro arguments aren’t checked by the preprocessor, nor are they converted.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It’s not possible to have a pointer to a macro.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 allows pointers to functions, a useful concept.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Macros are removed during preprocessing, so there’s no corresponding notion of “pointer to a macro.”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DAD0-0151-7A37-0955-0A26153CA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AFFE-7F7C-E67F-D4DD-6E24F1A7F3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315E6F-725A-084B-8368-356D8991C166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0D7D71B-1705-A66B-707D-295648A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F645DFE1-B111-0A37-12A0-B1CB3BFE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A macro may evaluate its arguments more than once.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Unexpected behavior may occur if an argument has side effects: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MAX(i++, j);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same line after preprocessing: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 = ((i++)&gt;(j)?(i++):(j));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larger than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will be (incorrectly) incremented twice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will be assigned an unexpected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CE3FA-36C1-12E7-3D2F-BD279259F5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8A882-7C50-1638-8C5A-C555FC5F25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546D0-94EA-FA4B-B45F-E64B4E2FD64F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DADD807-A3FF-1C0D-6B56-E71B42BB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D541AE6-FF7A-11E3-5978-05C96B07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Errors caused by evaluating a macro argument more than once can be difficult to find, because a macro invocation looks the same as a function call.</a:t>
            </a:r>
          </a:p>
          <a:p>
            <a:r>
              <a:rPr lang="en-US" altLang="zh-CN">
                <a:ea typeface="宋体" panose="02010600030101010101" pitchFamily="2" charset="-122"/>
              </a:rPr>
              <a:t>To make matters worse, a macro may work properly most of the time, failing only for certain arguments that have side effects.</a:t>
            </a:r>
          </a:p>
          <a:p>
            <a:r>
              <a:rPr lang="en-US" altLang="zh-CN">
                <a:ea typeface="宋体" panose="02010600030101010101" pitchFamily="2" charset="-122"/>
              </a:rPr>
              <a:t>For self-protection, it’s a good idea to avoid side effects in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4A8C7-EBA3-5A42-EF3B-FFB1F2707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C8EEB-09BB-2030-416E-DF9DFD6F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CAE917-08D5-4544-B94E-89C48F9230B2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214ECFE-46EE-6765-4940-867449D0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1D0C4F3-E95F-2E7C-FF93-3B1ED5B6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Parameterized macros can be used as patterns for segments of code that are often repeated.</a:t>
            </a:r>
          </a:p>
          <a:p>
            <a:r>
              <a:rPr lang="en-US" altLang="zh-CN">
                <a:ea typeface="宋体" panose="02010600030101010101" pitchFamily="2" charset="-122"/>
              </a:rPr>
              <a:t>A macro that makes it easier to display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PRINT_INT(n) printf("%d\n", n)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will turn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PRINT_INT(i/j);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into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printf("%d\n", i/j);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EB49F-D5A2-9568-EA4A-FC645D86F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2FED1-F5EA-8F1F-4B4C-F986C0188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FD5FD6-1362-A941-8843-75CF763AA348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DA0986C-A0FB-924A-985D-B9A01053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22C8297-B6D4-A6D9-7604-2B5422B2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 definitions may contain two special operators,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Neither operator is recognized by the compiler; instead, they’re executed during preprocessing.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 converts a macro argument into a string literal; it can appear only in the replacement list of a parameterized macro.</a:t>
            </a:r>
          </a:p>
          <a:p>
            <a:r>
              <a:rPr lang="en-US" altLang="zh-CN">
                <a:ea typeface="宋体" panose="02010600030101010101" pitchFamily="2" charset="-122"/>
              </a:rPr>
              <a:t>The operation performed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is known as “stringization.”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E0E8-4EB1-8FB1-0870-57E97799A2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E2545-1097-C5BE-7521-EA533425C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A7855-4341-7E4D-84F0-65AFB6FBEDAC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ED1BE15-FB65-49F5-50E7-ACE17EBA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B58480E4-EE32-A0A2-81B6-264064F2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a number of uses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; let’s consider just one.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we decide to use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PRINT_INT</a:t>
            </a:r>
            <a:r>
              <a:rPr lang="en-US" altLang="zh-CN">
                <a:ea typeface="宋体" panose="02010600030101010101" pitchFamily="2" charset="-122"/>
              </a:rPr>
              <a:t> macro during debugging as a convenient way to print the values of integer variables and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 makes it possible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PRINT_INT</a:t>
            </a:r>
            <a:r>
              <a:rPr lang="en-US" altLang="zh-CN">
                <a:ea typeface="宋体" panose="02010600030101010101" pitchFamily="2" charset="-122"/>
              </a:rPr>
              <a:t> to label each value that it prints.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5198F-5374-5A04-3E92-ECAD1D2DA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B6B1-7E78-F452-B5E2-3726E7FE3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395AC-2F03-254A-ABA4-81EC2266AECB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4625601-A6C9-DDBE-E6D8-C355329E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81FF0D4F-2280-2086-C0E3-261D8DC4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Our new version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PRINT_INT</a:t>
            </a:r>
            <a:r>
              <a:rPr lang="en-US" altLang="zh-CN" sz="27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PRINT_INT(n)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printf(#n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n)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invocation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PRINT_INT(i/j);</a:t>
            </a:r>
          </a:p>
          <a:p>
            <a:pPr>
              <a:buFontTx/>
              <a:buNone/>
            </a:pPr>
            <a:r>
              <a:rPr lang="en-US" altLang="zh-CN" sz="2700">
                <a:ea typeface="宋体" panose="02010600030101010101" pitchFamily="2" charset="-122"/>
              </a:rPr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printf("i/j"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i/j);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compiler automatically joins adjacent string literals, so this statement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printf("i/j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i/j);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E37ED-B69E-E06D-F25E-BD4133766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DEF60-2339-ACCC-F37C-5E4928B60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B84929-5A51-854E-B1A8-9894FA7234CE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A26C7D3-C2F2-AD0A-3AE3-05A8C384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011FA90-9591-14E8-A6D2-2AEB2703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 can “paste” two tokens together to form a single token.</a:t>
            </a:r>
          </a:p>
          <a:p>
            <a:r>
              <a:rPr lang="en-US" altLang="zh-CN">
                <a:ea typeface="宋体" panose="02010600030101010101" pitchFamily="2" charset="-122"/>
              </a:rPr>
              <a:t>If one of the operands is a macro parameter, pasting occurs after the parameter has been replaced by the corresponding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F688F-FBE6-D805-6687-8D96B4F39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CD312-014C-4CCC-A148-95B13A2168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61C197-D2E8-2545-BB81-5779FB4BC845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E282F7E-8B3B-84CB-A2DB-17EE76DA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0D219A6-4FEB-1C05-55E4-E3534ED8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</a:t>
            </a:r>
            <a:r>
              <a:rPr lang="en-US" altLang="zh-CN">
                <a:ea typeface="宋体" panose="02010600030101010101" pitchFamily="2" charset="-122"/>
              </a:rPr>
              <a:t> tells the preprocessor to open a particular file and “include” its contents as part of the file being compiled.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#include &lt;stdio.h&gt;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instructs the preprocessor to open the file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>
                <a:ea typeface="宋体" panose="02010600030101010101" pitchFamily="2" charset="-122"/>
              </a:rPr>
              <a:t> and bring its contents into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54E5-4821-4A35-2FE0-3D6CA08122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9D57-37F7-42B9-6231-BAEC679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BCBE63-3216-EF44-8874-FB324AB69152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A82C6F25-93E7-BE56-3E6A-1E1B47CF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834920C0-940E-8B7A-E976-EC646615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macro that uses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MK_ID(n) i##n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declaration that invokes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MK_ID</a:t>
            </a:r>
            <a:r>
              <a:rPr lang="en-US" altLang="zh-CN">
                <a:ea typeface="宋体" panose="02010600030101010101" pitchFamily="2" charset="-122"/>
              </a:rPr>
              <a:t> three times: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MK_ID(1), MK_ID(2), MK_ID(3);</a:t>
            </a:r>
          </a:p>
          <a:p>
            <a:r>
              <a:rPr lang="en-US" altLang="zh-CN">
                <a:ea typeface="宋体" panose="02010600030101010101" pitchFamily="2" charset="-122"/>
              </a:rPr>
              <a:t>The declaration after preprocessing: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i1, i2, i3;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1C14-37A2-203E-681A-0C76FF85C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23083-23EB-78B5-78C4-0FE190E6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4A94E1-8C57-8549-9F46-EE1881C4A23A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E0818E1F-4C66-CB37-7D8A-1BFAD2B4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95C3AAC-5981-1822-58A8-4A2163C6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 has a variety of uses.</a:t>
            </a:r>
          </a:p>
          <a:p>
            <a:r>
              <a:rPr lang="en-US" altLang="zh-CN">
                <a:ea typeface="宋体" panose="02010600030101010101" pitchFamily="2" charset="-122"/>
              </a:rPr>
              <a:t>Consider the problem of defining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 function that behaves like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 macro described earlier.</a:t>
            </a:r>
          </a:p>
          <a:p>
            <a:r>
              <a:rPr lang="en-US" altLang="zh-CN">
                <a:ea typeface="宋体" panose="02010600030101010101" pitchFamily="2" charset="-122"/>
              </a:rPr>
              <a:t>A single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 function usually isn’t enough, because it will only work for arguments of one type.</a:t>
            </a:r>
          </a:p>
          <a:p>
            <a:r>
              <a:rPr lang="en-US" altLang="zh-CN">
                <a:ea typeface="宋体" panose="02010600030101010101" pitchFamily="2" charset="-122"/>
              </a:rPr>
              <a:t>Instead, we can write a macro that expands into the definition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 macro’s parameter will specify the type of the arguments and the return value.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E0429-E2BE-228E-DA9A-059BFC556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11C69-4C3C-041F-41E5-6F5191AF6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E511C8-FF03-9A47-A3A8-8C05A30E1EC9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ADF830B-FABE-6DCE-AC87-B5374E81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6536F4C-AE5E-0E52-F0B2-493AC782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There’s just one snag: if we use the macro to create more than one function named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2400">
                <a:ea typeface="宋体" panose="02010600030101010101" pitchFamily="2" charset="-122"/>
              </a:rPr>
              <a:t>, the program won’t compile.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To solve this problem, we’ll use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 sz="2400">
                <a:ea typeface="宋体" panose="02010600030101010101" pitchFamily="2" charset="-122"/>
              </a:rPr>
              <a:t> operator to create a different name for each version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GENERIC_MAX(type)      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 type##_max(type x, type y)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                              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x &gt; y ? x : y;        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An invocation of this macro: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GENERIC_MAX(float)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resulting function definition: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float_max(float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y)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?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y;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0709D-5E78-3528-5A9D-4474D456E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D7FEB-49C6-3813-0280-0FE95C537C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268E9-7FA6-9E42-82F4-8849E653DDBF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33B681B-25A5-894F-8312-13139CA3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Properties of Macros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5C62773-C246-25C0-82D3-CF6C0C13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Several rules apply to both simple and parameterized macros.</a:t>
            </a:r>
          </a:p>
          <a:p>
            <a:r>
              <a:rPr lang="en-US" altLang="zh-CN" sz="2600" b="1" i="1">
                <a:ea typeface="宋体" panose="02010600030101010101" pitchFamily="2" charset="-122"/>
              </a:rPr>
              <a:t>A macro’s replacement list may contain invocations of other macros.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PI     3.14159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TWO_PI (2*PI)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When it encounters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TWO_PI</a:t>
            </a:r>
            <a:r>
              <a:rPr lang="en-US" altLang="zh-CN" sz="2600">
                <a:ea typeface="宋体" panose="02010600030101010101" pitchFamily="2" charset="-122"/>
              </a:rPr>
              <a:t> later in the program, the preprocessor replaces it by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(2*PI)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The preprocessor then </a:t>
            </a:r>
            <a:r>
              <a:rPr lang="en-US" altLang="zh-CN" sz="2600" b="1" i="1">
                <a:ea typeface="宋体" panose="02010600030101010101" pitchFamily="2" charset="-122"/>
              </a:rPr>
              <a:t>rescans</a:t>
            </a:r>
            <a:r>
              <a:rPr lang="en-US" altLang="zh-CN" sz="2600">
                <a:ea typeface="宋体" panose="02010600030101010101" pitchFamily="2" charset="-122"/>
              </a:rPr>
              <a:t> the replacement list to see if it contains invocations of other macros.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B7BB-EFE6-79F5-108A-BFBFC4D70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C63C6-E6CF-0CAD-0F21-27B9177EF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E2570-CB0F-D040-8FDE-B3ACCE3D2DC0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5BCFEBF-9A0C-FE03-2FC4-745A7B9C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Properties of Macros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6E8C654-1F75-D766-5647-8391DC34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1" i="1">
                <a:ea typeface="宋体" panose="02010600030101010101" pitchFamily="2" charset="-122"/>
              </a:rPr>
              <a:t>The preprocessor replaces only entire tokens.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Macro names embedded in identifiers, character constants, and string literals are ignored.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Example: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SIZE 256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BUFFER_SIZE;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(BUFFER_SIZE &gt; SIZE)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puts("Error: SIZE exceeded");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Appearance after preprocessing: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BUFFER_SIZE;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(BUFFER_SIZE &gt; 256)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puts("Error: SIZE exceeded");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F26F8-F40B-40E8-CE5E-4EFAA5F18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A1EA-DB46-D3A4-BC93-DC09CB20D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A1E0AC-483B-134B-870E-C754BF22A389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E081A421-F167-D6FC-0233-FFA5BFF5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Properties of Macros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F70DFC57-BADE-2B4A-10F4-32F8E74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1" i="1">
                <a:ea typeface="宋体" panose="02010600030101010101" pitchFamily="2" charset="-122"/>
              </a:rPr>
              <a:t>A macro definition normally remains in effect until the end of the file in which it appears.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Macros don’t obey normal scope rules.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A macro defined inside the body of a function isn’t local to that function; it remains defined until the end of the file.</a:t>
            </a:r>
          </a:p>
          <a:p>
            <a:r>
              <a:rPr lang="en-US" altLang="zh-CN" sz="2600" b="1" i="1">
                <a:ea typeface="宋体" panose="02010600030101010101" pitchFamily="2" charset="-122"/>
              </a:rPr>
              <a:t>A macro may not be defined twice unless the new definition is identical to the old one.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Differences in spacing are allowed, but the tokens in the macro’s replacement list (and the parameters, if any) must be the same.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1EE9-C20F-D078-FFDE-A3CCF8CDA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23FF9-F99D-5238-877A-69B22F0C0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5B1B49-8981-E049-9026-A99A795B5978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42AA076-70AF-2295-BB42-05F4C7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Properties of Macros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79346F8-B6B0-FE24-36C5-47876B3B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Macros may be “undefined” by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 b="1" i="1">
                <a:ea typeface="宋体" panose="02010600030101010101" pitchFamily="2" charset="-122"/>
              </a:rPr>
              <a:t> directive.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>
                <a:ea typeface="宋体" panose="02010600030101010101" pitchFamily="2" charset="-122"/>
              </a:rPr>
              <a:t> directive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#undef </a:t>
            </a:r>
            <a:r>
              <a:rPr lang="en-US" altLang="zh-CN" sz="2400" i="1">
                <a:ea typeface="宋体" panose="02010600030101010101" pitchFamily="2" charset="-122"/>
              </a:rPr>
              <a:t>identifier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identifier</a:t>
            </a:r>
            <a:r>
              <a:rPr lang="en-US" altLang="zh-CN">
                <a:ea typeface="宋体" panose="02010600030101010101" pitchFamily="2" charset="-122"/>
              </a:rPr>
              <a:t> is a macro name.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One use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#undef</a:t>
            </a:r>
            <a:r>
              <a:rPr lang="en-US" altLang="zh-CN">
                <a:ea typeface="宋体" panose="02010600030101010101" pitchFamily="2" charset="-122"/>
              </a:rPr>
              <a:t> is to remove the existing definition of a macro so that it can be given a new definition.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82F07-E5D0-0AE5-AC9E-8C4ABE8BB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001D-2565-A67F-CCD1-A6CE8279DF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835993-67E6-1240-9DBD-E52A4C638234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DFC7900-AB28-18E5-0CF6-02AC874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Parentheses in Macro Definitions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B8C6021-088D-7E91-408E-FE65C768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replacement lists in macro definitions often require parentheses in order to avoid unexpected results.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If the macro’s replacement list contains an operator, always enclose the replacement list in parentheses: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TWO_PI (2*3.14159)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Also, put parentheses around each parameter every time it appears in the replacement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SCALE(x) ((x)*10)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Without the parentheses, we can’t guarantee that the compiler will treat replacement lists and arguments as whole expressions.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A8024-F0AE-DF90-C0A5-9D3DF9420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0ECD1-6B34-0D04-4E5E-7440F18DE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D3FAC9-C246-F748-B213-9C0BF39F5B6E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0BB3CFD-F59A-2B50-4972-C04A9853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Parentheses in Macro Definitions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641E338-A20F-9E8C-9349-58DA609F3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An example that illustrates the need to put parentheses around a macro’s replacement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TWO_PI 2*3.14159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needs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parentheses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around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replacement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During preprocessing, the statement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conversion_factor = 360/TWO_PI;</a:t>
            </a:r>
          </a:p>
          <a:p>
            <a:pPr>
              <a:buFontTx/>
              <a:buNone/>
            </a:pPr>
            <a:r>
              <a:rPr lang="en-US" altLang="zh-CN" sz="2500">
                <a:ea typeface="宋体" panose="02010600030101010101" pitchFamily="2" charset="-122"/>
              </a:rPr>
              <a:t>	becomes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conversion_factor = 360/2*3.14159;</a:t>
            </a:r>
          </a:p>
          <a:p>
            <a:pPr>
              <a:buFontTx/>
              <a:buNone/>
            </a:pPr>
            <a:r>
              <a:rPr lang="en-US" altLang="zh-CN" sz="2500">
                <a:ea typeface="宋体" panose="02010600030101010101" pitchFamily="2" charset="-122"/>
              </a:rPr>
              <a:t>	The division will be performed before the multiplication.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EB2F0-0B16-9544-0336-F1F623A3F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0A6F8-1335-793C-457F-BB6197E4D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520AF9-CF98-7E49-B142-3A94168C3245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EC29157-0766-4588-09F0-5C5671D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Parentheses in Macro Definitions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5AB1921-0F71-6639-0ECD-11771F60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Each occurrence of a parameter in a macro’s replacement list needs parentheses as well: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SCALE(x) (x*10)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needs parentheses around x */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During preprocessing, the statement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SCALE(i+1);</a:t>
            </a:r>
          </a:p>
          <a:p>
            <a:pPr>
              <a:buFontTx/>
              <a:buNone/>
            </a:pPr>
            <a:r>
              <a:rPr lang="en-US" altLang="zh-CN" sz="2500">
                <a:ea typeface="宋体" panose="02010600030101010101" pitchFamily="2" charset="-122"/>
              </a:rPr>
              <a:t>	becomes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(i+1*10);</a:t>
            </a:r>
          </a:p>
          <a:p>
            <a:pPr>
              <a:buFontTx/>
              <a:buNone/>
            </a:pPr>
            <a:r>
              <a:rPr lang="en-US" altLang="zh-CN" sz="2500">
                <a:ea typeface="宋体" panose="02010600030101010101" pitchFamily="2" charset="-122"/>
              </a:rPr>
              <a:t>	This statement is equivalent to 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i+10;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8E479-1DFF-17D4-1727-BB0997291A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6E64-A565-6437-5248-1C5D65274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03DC8A-E502-0F40-9AFF-3369AFC262F2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AE63A74-6674-FAEB-B0CC-E3A39B00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83FDCA5-BFA6-7DEF-8DB5-65A451FD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preprocessor’s role in the compilation process: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DDF05-D40B-E9AC-0BA6-137D8ACA9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5AB2-6DEF-9B62-589F-089DD45B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20451E-9A71-CD4B-818D-CF3754F166E3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BB1F9F13-53C8-A6DB-2792-DB8171F1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362200"/>
            <a:ext cx="24860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97D61EF-B01E-1A8B-A9C7-8C76D048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Longer Macros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92CDFBC3-1258-22C5-110D-12C80C32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 can be useful for creating more sophisticated macros by allowing us to make the replacement list a series of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A macro that reads a string and then prints 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ECHO(s)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(gets(s),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puts(s))</a:t>
            </a:r>
          </a:p>
          <a:p>
            <a:r>
              <a:rPr lang="en-US" altLang="zh-CN">
                <a:ea typeface="宋体" panose="02010600030101010101" pitchFamily="2" charset="-122"/>
              </a:rPr>
              <a:t>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</a:t>
            </a:r>
            <a:r>
              <a:rPr lang="en-US" altLang="zh-CN">
                <a:ea typeface="宋体" panose="02010600030101010101" pitchFamily="2" charset="-122"/>
              </a:rPr>
              <a:t> are expressions, so it’s perfectly legal to combine them using the comma operator.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invoke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as though it were a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ECHO(str);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becomes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(gets(str),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puts(str));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ECA84-B25B-0C1F-8422-FEB2628A5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434A4-F20C-3CEE-36CF-AF77459E0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D8868B-BF70-6549-B4F8-7F0B9E2AED5B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42EAEE8-8F24-C6AA-2A8B-D7DFAE73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Longer Macros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14546E2-DC2F-5BE5-7743-7B428DDF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alternative definition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that uses braces:</a:t>
            </a:r>
          </a:p>
          <a:p>
            <a:pPr>
              <a:lnSpc>
                <a:spcPct val="70000"/>
              </a:lnSpc>
              <a:spcBef>
                <a:spcPts val="11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ECHO(s) { gets(s); puts(s); }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we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70000"/>
              </a:lnSpc>
              <a:spcBef>
                <a:spcPts val="11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(echo_flag)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ECHO(str);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gets(str);</a:t>
            </a:r>
          </a:p>
          <a:p>
            <a:r>
              <a:rPr lang="en-US" altLang="zh-CN">
                <a:ea typeface="宋体" panose="02010600030101010101" pitchFamily="2" charset="-122"/>
              </a:rPr>
              <a:t>Replacing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gives the following result:</a:t>
            </a:r>
          </a:p>
          <a:p>
            <a:pPr>
              <a:lnSpc>
                <a:spcPct val="70000"/>
              </a:lnSpc>
              <a:spcBef>
                <a:spcPts val="11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(echo_flag)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 gets(str); puts(str); };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gets(str);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CF39-D89D-11F9-4570-AB67FEC623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3B621-1D90-B057-438E-0EDCA9452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9AE8A3-4F20-A64C-B8DB-C6F77D9A01F5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B5378D9-453A-4E37-D206-75739FEB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Longer Macros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8C4F2B60-1EEF-0442-55FD-89F80C85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compiler treats the first two lines as a complete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(echo_flag)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 gets(str); puts(str); }</a:t>
            </a:r>
          </a:p>
          <a:p>
            <a:r>
              <a:rPr lang="en-US" altLang="zh-CN">
                <a:ea typeface="宋体" panose="02010600030101010101" pitchFamily="2" charset="-122"/>
              </a:rPr>
              <a:t>It treats the semicolon that follows as a null statement and produces an error message for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clause, since it doesn’t belong to any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We could solve the problem by remembering not to put a semicolon after each invocation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, but then the program would look odd.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341C9-FF4A-A72D-B82E-1D2425676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F5619-2E0F-9B7D-C375-5A91A65F0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9FEA0A-D39B-034B-BEC4-9CE627B990A9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ECC41042-A4F9-ABCC-0E1D-9ABD807D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Longer Macros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F2B703EE-1EF8-E6F4-1130-044C9EAF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comma operator solves this problem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, but not for all macros.</a:t>
            </a:r>
          </a:p>
          <a:p>
            <a:r>
              <a:rPr lang="en-US" altLang="zh-CN">
                <a:ea typeface="宋体" panose="02010600030101010101" pitchFamily="2" charset="-122"/>
              </a:rPr>
              <a:t>If a macro needs to contain a series of </a:t>
            </a:r>
            <a:r>
              <a:rPr lang="en-US" altLang="zh-CN" i="1">
                <a:ea typeface="宋体" panose="02010600030101010101" pitchFamily="2" charset="-122"/>
              </a:rPr>
              <a:t>statements,</a:t>
            </a:r>
            <a:r>
              <a:rPr lang="en-US" altLang="zh-CN">
                <a:ea typeface="宋体" panose="02010600030101010101" pitchFamily="2" charset="-122"/>
              </a:rPr>
              <a:t> not just a series of </a:t>
            </a:r>
            <a:r>
              <a:rPr lang="en-US" altLang="zh-CN" i="1">
                <a:ea typeface="宋体" panose="02010600030101010101" pitchFamily="2" charset="-122"/>
              </a:rPr>
              <a:t>expressions,</a:t>
            </a:r>
            <a:r>
              <a:rPr lang="en-US" altLang="zh-CN">
                <a:ea typeface="宋体" panose="02010600030101010101" pitchFamily="2" charset="-122"/>
              </a:rPr>
              <a:t> the comma operator is of no help.</a:t>
            </a:r>
          </a:p>
          <a:p>
            <a:r>
              <a:rPr lang="en-US" altLang="zh-CN">
                <a:ea typeface="宋体" panose="02010600030101010101" pitchFamily="2" charset="-122"/>
              </a:rPr>
              <a:t>The solution is to wrap the statements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loop whose condition is false: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 { … } while (0)</a:t>
            </a:r>
          </a:p>
          <a:p>
            <a:r>
              <a:rPr lang="en-US" altLang="zh-CN">
                <a:ea typeface="宋体" panose="02010600030101010101" pitchFamily="2" charset="-122"/>
              </a:rPr>
              <a:t>Notice that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 needs a semicolon at the 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CC70D-CA33-B6A0-9D20-719D76BB2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82562-7C13-FFF0-A7E6-30EE9F968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4E3DAA-7A52-C74D-9B47-953B61707597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BAB003B5-CB6A-0C05-D3E8-F7602CD9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Longer Macros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E4A355F8-C787-D950-87C5-BECA3D06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modified version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ECHO(s)  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do {      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gets(s);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puts(s);  \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} while (0)</a:t>
            </a:r>
          </a:p>
          <a:p>
            <a:r>
              <a:rPr lang="en-US" altLang="zh-CN">
                <a:ea typeface="宋体" panose="02010600030101010101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>
                <a:ea typeface="宋体" panose="02010600030101010101" pitchFamily="2" charset="-122"/>
              </a:rPr>
              <a:t> is used, it must be followed by a semicolon, which completes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ECHO(str);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/* becomes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do { gets(str); puts(str); } while (0);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D0508-7C84-7EB0-AF04-AE71B8B86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6F102-CD4A-17CB-8169-4306445EC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AA6ECF-F456-4245-A04E-DD22F1C6D8D9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98DB7ED-B9AE-B70F-9D47-F83116D3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Macros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CDA6A82D-D01F-D1C6-9146-4BEA1E19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 has several predefined macros, each of which represents an integer constant or string literal.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__DATE__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__TIME__</a:t>
            </a:r>
            <a:r>
              <a:rPr lang="en-US" altLang="zh-CN" sz="2400">
                <a:ea typeface="宋体" panose="02010600030101010101" pitchFamily="2" charset="-122"/>
              </a:rPr>
              <a:t> macros identify when a program was compiled.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 of using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__DATE__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__TIME__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printf("Wacky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Windows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(c)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2010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Wacky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Software,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Inc.\n");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printf("Compiled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%s\n",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__DATE__,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__TIME__);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Output produced by these statements: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Wacky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Windows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(c)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2010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Wacky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Software,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Inc.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Compiled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Dec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23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2010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22:18:48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This information can be helpful for distinguishing among different versions of the same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0B743-1686-123A-ECD4-BAD179132C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377AD-7211-802C-3BD5-F92AF305B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75E49E-7D9E-004E-ADAE-8CD92A957BB8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391A9C-FDF0-8A02-01DC-E87C6C2C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Macros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EA2CDAE4-0F26-4267-C64A-65F14FAE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We can use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__LINE__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__FILE__</a:t>
            </a:r>
            <a:r>
              <a:rPr lang="en-US" altLang="zh-CN" sz="2600">
                <a:ea typeface="宋体" panose="02010600030101010101" pitchFamily="2" charset="-122"/>
              </a:rPr>
              <a:t> macros to help locate errors.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macro that can help pinpoint the location of a division by zero: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CHECK_ZERO(divisor)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(divisor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printf("***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Attempt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zero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"of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 ***\n",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__LINE__,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__FILE__)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CHECK_ZERO</a:t>
            </a:r>
            <a:r>
              <a:rPr lang="en-US" altLang="zh-CN" sz="2600">
                <a:ea typeface="宋体" panose="02010600030101010101" pitchFamily="2" charset="-122"/>
              </a:rPr>
              <a:t> macro would be invoked prior to a division: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CHECK_ZERO(j);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D2EEC-893C-998A-AABD-07BF46294F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0913-6776-C172-4EDA-54FE0CEEE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891FA0-EF2B-0C42-8AAE-C70C733F249E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C618A50-217D-F96E-05E2-659B1D8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Predefined Macros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37683A03-F6E7-96D6-3801-4BE62BEA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If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600">
                <a:ea typeface="宋体" panose="02010600030101010101" pitchFamily="2" charset="-122"/>
              </a:rPr>
              <a:t> happens to be zero, a message of the following form will be printed: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***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Attempt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by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zero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Error-detecting macros like this one are quite useful.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 fact, the C library has a general-purpose error-detecting macro named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assert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remaining predefined macro is named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__STDC__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This macro exists and has the value 1 if the compiler conforms to the C standard (either C89 or C99).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58562-A6EB-7CBF-0174-95B92F5D5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3321-1B5E-C675-A368-FA1C57CE3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F05B54-499B-754F-9D18-B103927B29F2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92BD552-008E-85C0-11FC-798AEA2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Additional Predefined Macros in C99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4C665C25-B588-6947-D648-E0EA43BF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C99 provides a few additional predefined macros.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__STDC__HOSTED__</a:t>
            </a:r>
            <a:r>
              <a:rPr lang="en-US" altLang="zh-CN" sz="2400">
                <a:ea typeface="宋体" panose="02010600030101010101" pitchFamily="2" charset="-122"/>
              </a:rPr>
              <a:t> macro represents the constant 1 if the compiler is a hosted implementation. Otherwise, the macro has the value 0.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An </a:t>
            </a:r>
            <a:r>
              <a:rPr lang="en-US" altLang="zh-CN" sz="2400" b="1" i="1">
                <a:ea typeface="宋体" panose="02010600030101010101" pitchFamily="2" charset="-122"/>
              </a:rPr>
              <a:t>implementation</a:t>
            </a:r>
            <a:r>
              <a:rPr lang="en-US" altLang="zh-CN" sz="2400">
                <a:ea typeface="宋体" panose="02010600030101010101" pitchFamily="2" charset="-122"/>
              </a:rPr>
              <a:t> of C consists of the compiler plus other software necessary to execute C programs.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 b="1" i="1">
                <a:ea typeface="宋体" panose="02010600030101010101" pitchFamily="2" charset="-122"/>
              </a:rPr>
              <a:t>hosted implementation</a:t>
            </a:r>
            <a:r>
              <a:rPr lang="en-US" altLang="zh-CN" sz="2400">
                <a:ea typeface="宋体" panose="02010600030101010101" pitchFamily="2" charset="-122"/>
              </a:rPr>
              <a:t> must accept any program that conforms to the C99 standard.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 b="1" i="1">
                <a:ea typeface="宋体" panose="02010600030101010101" pitchFamily="2" charset="-122"/>
              </a:rPr>
              <a:t>freestanding implementation</a:t>
            </a:r>
            <a:r>
              <a:rPr lang="en-US" altLang="zh-CN" sz="2400">
                <a:ea typeface="宋体" panose="02010600030101010101" pitchFamily="2" charset="-122"/>
              </a:rPr>
              <a:t> doesn’t have to compile programs that use complex types or standard headers beyond a few of the most basic.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28A58-053F-1E59-025C-19D258555E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AA88F-9DD8-2D1B-FF6C-E8E20A67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EFD1F7-3F21-4C40-BC6E-6D44C08E7F09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975D3681-3D88-E4B9-271D-EE7B5023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Additional Predefined Macros in C99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A24EB7B1-6BCB-7ECC-2322-4B43540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__STDC__VERSION__</a:t>
            </a:r>
            <a:r>
              <a:rPr lang="en-US" altLang="zh-CN">
                <a:ea typeface="宋体" panose="02010600030101010101" pitchFamily="2" charset="-122"/>
              </a:rPr>
              <a:t> macro provides a way to check which version of the C standard is recognized by the compiler.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a compiler conforms to the C89 standard, including Amendment 1, the value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199409L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a compiler conforms to the C99 standard, the value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199901L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BB84B-4C1D-B622-535C-B39E55B09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B1274-22D9-741C-6F68-62BA55C63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DB1F9C-7FDB-654E-82BC-2F91AC7537D5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D17D31F-B028-F209-C0B4-4B1E27AA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CC9CF4B-A2C6-4B75-2FF8-B387B1C8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input to the preprocessor is a C program, possibly containing directives.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executes these directives, removing them in the process.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preprocessor’s output goes directly into the compiler.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B077B-9F90-5440-82FE-A07DF2503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039E9-7851-E206-4654-18531A127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37221-1CC5-094A-942B-B8DA249C517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289E4F12-DD6E-9C49-322E-5483080F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Additional Predefined Macros in C99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EEB32178-F47D-4255-17EA-5473319C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C99 compiler will define up to three additional macros, but only if the compiler meets certain requirements: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__STDC_IEC_559__</a:t>
            </a:r>
            <a:r>
              <a:rPr lang="en-US" altLang="zh-CN" sz="2300">
                <a:ea typeface="宋体" panose="02010600030101010101" pitchFamily="2" charset="-122"/>
              </a:rPr>
              <a:t> is defined (and has the value 1) if the compiler performs floating-point arithmetic according to IEC 60559.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__STDC_IEC_559_COMPLEX__</a:t>
            </a:r>
            <a:r>
              <a:rPr lang="en-US" altLang="zh-CN" sz="2300">
                <a:ea typeface="宋体" panose="02010600030101010101" pitchFamily="2" charset="-122"/>
              </a:rPr>
              <a:t> is defined (and has the value 1) if the compiler performs complex arithmetic according to IEC 60559.</a:t>
            </a:r>
          </a:p>
          <a:p>
            <a:pPr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__STDC_ISO_10646__</a:t>
            </a:r>
            <a:r>
              <a:rPr lang="en-US" altLang="zh-CN" sz="2300">
                <a:ea typeface="宋体" panose="02010600030101010101" pitchFamily="2" charset="-122"/>
              </a:rPr>
              <a:t> is defined as </a:t>
            </a:r>
            <a:r>
              <a:rPr lang="en-US" altLang="zh-CN" sz="2300" i="1">
                <a:ea typeface="宋体" panose="02010600030101010101" pitchFamily="2" charset="-122"/>
              </a:rPr>
              <a:t>yyyymm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2300">
                <a:ea typeface="宋体" panose="02010600030101010101" pitchFamily="2" charset="-122"/>
              </a:rPr>
              <a:t> if wide characters are represented by the codes in ISO/IEC 10646 (with revisions as of the specified year and month).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1C019-917B-FD23-067D-EB042177C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7392A-AC3F-4DFB-8B53-F742E6550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C22D6-3D8B-A041-9137-405614F23F82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74407F9-D0FB-1FDC-C9F5-15C9F93E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Empty Macro Arguments (C99)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20D3783A-BCB7-CF25-2DE2-B60EF4E8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allows any or all of the arguments in a macro call to be empty.</a:t>
            </a:r>
          </a:p>
          <a:p>
            <a:r>
              <a:rPr lang="en-US" altLang="zh-CN">
                <a:ea typeface="宋体" panose="02010600030101010101" pitchFamily="2" charset="-122"/>
              </a:rPr>
              <a:t>Such a call will contain the same number of commas as a normal call.</a:t>
            </a:r>
          </a:p>
          <a:p>
            <a:r>
              <a:rPr lang="en-US" altLang="zh-CN">
                <a:ea typeface="宋体" panose="02010600030101010101" pitchFamily="2" charset="-122"/>
              </a:rPr>
              <a:t>Wherever the corresponding parameter name appears in the replacement list, it’s replaced by nothing.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B7856-24A7-7B2D-3CE7-B18325EF3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DA73-452B-B7BD-2AF6-19A67A594B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9D0079-CD52-2549-8D73-4098A4F578B9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96377A9A-686D-7AF4-3ACC-337EDF8B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Empty Macro Arguments (C99)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8DEC2F4E-0EE6-59E4-0BB5-60C06F1A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ADD(x,y) (x+y)</a:t>
            </a:r>
          </a:p>
          <a:p>
            <a:r>
              <a:rPr lang="en-US" altLang="zh-CN">
                <a:ea typeface="宋体" panose="02010600030101010101" pitchFamily="2" charset="-122"/>
              </a:rPr>
              <a:t>After preprocessing,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ADD(j,k);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becomes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(j+k);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whereas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ADD(,k);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becomes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(+k);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C5EFB-A728-BDC3-5F23-32AC0BC119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3B2FC-A0E0-781E-D134-615C2EE11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39AA9A-B76C-9448-9F5B-2D460D1B7FE9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7F30559D-B30F-8EC1-0435-6CED0AF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Empty Macro Arguments (C99)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73A2880C-21F7-D920-B317-3770E818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an empty argument is an operand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operators, special rules apply.</a:t>
            </a:r>
          </a:p>
          <a:p>
            <a:r>
              <a:rPr lang="en-US" altLang="zh-CN">
                <a:ea typeface="宋体" panose="02010600030101010101" pitchFamily="2" charset="-122"/>
              </a:rPr>
              <a:t>If an empty argument is “stringized” by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 operator, the result is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>
                <a:ea typeface="宋体" panose="02010600030101010101" pitchFamily="2" charset="-122"/>
              </a:rPr>
              <a:t> (the empty string):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MK_STR(x) #x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empty_string[] = MK_STR();</a:t>
            </a:r>
          </a:p>
          <a:p>
            <a:r>
              <a:rPr lang="en-US" altLang="zh-CN">
                <a:ea typeface="宋体" panose="02010600030101010101" pitchFamily="2" charset="-122"/>
              </a:rPr>
              <a:t>The declaration after preprocessing: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empty_string[] = "";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60C8-80B5-48FF-F57A-225E1D399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03248-6C43-F796-C46B-30129E56C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EC4EF3-16DD-CD4E-BCA3-A549C8328D7D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9632EA76-560D-F816-BD90-DA8C8271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Empty Macro Arguments (C99)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FD0458C-C4DA-6214-1E23-6B5D780C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one of the arguments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 operator is empty, it’s replaced by an invisible “placemarker” token.</a:t>
            </a:r>
          </a:p>
          <a:p>
            <a:r>
              <a:rPr lang="en-US" altLang="zh-CN">
                <a:ea typeface="宋体" panose="02010600030101010101" pitchFamily="2" charset="-122"/>
              </a:rPr>
              <a:t>Concatenating an ordinary token with a placemarker token yields the original token (the placemarker disappears).</a:t>
            </a:r>
          </a:p>
          <a:p>
            <a:r>
              <a:rPr lang="en-US" altLang="zh-CN">
                <a:ea typeface="宋体" panose="02010600030101010101" pitchFamily="2" charset="-122"/>
              </a:rPr>
              <a:t>If two placemarker tokens are concatenated, the result is a single placemarker.</a:t>
            </a:r>
          </a:p>
          <a:p>
            <a:r>
              <a:rPr lang="en-US" altLang="zh-CN">
                <a:ea typeface="宋体" panose="02010600030101010101" pitchFamily="2" charset="-122"/>
              </a:rPr>
              <a:t>Once macro expansion has been completed, placemarker tokens disappear from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85233-B352-875B-BC65-B838B71C1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CBC59-2BE6-6424-6C7A-2FAD05A9B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DCDA4C-DA02-7E4A-B8C6-D38C0C9BA841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33D72C25-A9AD-C073-2472-9C0FC29B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Empty Macro Arguments (C99)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6979BC29-8B24-0144-2A4D-1DBA16E66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JOIN(x,y,z)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x##y##z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JOIN(a,b,c),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JOIN(a,b,),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JOIN(a,,c),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JOIN(,,c);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declaration after preprocessing: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abc,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missing arguments were replaced by placemarker tokens, which then disappeared when concatenated with any nonempty arguments.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All three arguments to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2600">
                <a:ea typeface="宋体" panose="02010600030101010101" pitchFamily="2" charset="-122"/>
              </a:rPr>
              <a:t> macro could even be missing, which would yield an empty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4EBD-2482-180E-3EB8-9D3FA9F84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558-AF92-0205-E15B-267F216B3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AFBF69-6D4E-5345-98D9-7D18079854BB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912C494B-9176-D9EC-9255-7B2A1E55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with a Variable Number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Arguments (C99)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C23A6C7-68DB-E4A7-828D-A24E0F7C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C99 allows macros that take an unlimited number of arguments.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 macro of this kind can pass its arguments to a function that accepts a variable number of arguments.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TEST(condition, ...) ((condition)?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printf("Passed test: %s\n", #condition): \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printf(__VA_ARGS__))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r>
              <a:rPr lang="en-US" altLang="zh-CN" sz="2400">
                <a:ea typeface="宋体" panose="02010600030101010101" pitchFamily="2" charset="-122"/>
              </a:rPr>
              <a:t> token (</a:t>
            </a:r>
            <a:r>
              <a:rPr lang="en-US" altLang="zh-CN" sz="2400" b="1" i="1">
                <a:ea typeface="宋体" panose="02010600030101010101" pitchFamily="2" charset="-122"/>
              </a:rPr>
              <a:t>ellipsis</a:t>
            </a:r>
            <a:r>
              <a:rPr lang="en-US" altLang="zh-CN" sz="2400">
                <a:ea typeface="宋体" panose="02010600030101010101" pitchFamily="2" charset="-122"/>
              </a:rPr>
              <a:t>) goes at the end of the parameter list, preceded by ordinary parameters, if any.</a:t>
            </a:r>
          </a:p>
          <a:p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__VA_ARGS__</a:t>
            </a:r>
            <a:r>
              <a:rPr lang="en-US" altLang="zh-CN" sz="2400">
                <a:ea typeface="宋体" panose="02010600030101010101" pitchFamily="2" charset="-122"/>
              </a:rPr>
              <a:t> is a special identifier that represents all the arguments that correspond to the ellipsis.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1ED5-465F-05AC-437A-D67BCC7F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F017-4F3A-0A88-5E29-671DA0FD1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AEB3F1-E5DD-0E4F-9B50-704845EB6955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267268FA-51D6-507C-2CC8-A1C5418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Macros with a Variable Number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Arguments (C99)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D3A412F3-8F32-3EE4-43D9-91669064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724400"/>
          </a:xfrm>
        </p:spPr>
        <p:txBody>
          <a:bodyPr/>
          <a:lstStyle/>
          <a:p>
            <a:r>
              <a:rPr lang="en-US" altLang="zh-CN" sz="2300">
                <a:ea typeface="宋体" panose="02010600030101010101" pitchFamily="2" charset="-122"/>
              </a:rPr>
              <a:t>An example that uses 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TEST</a:t>
            </a:r>
            <a:r>
              <a:rPr lang="en-US" altLang="zh-CN" sz="2300">
                <a:ea typeface="宋体" panose="02010600030101010101" pitchFamily="2" charset="-122"/>
              </a:rPr>
              <a:t> macro: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TEST(voltage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"Voltage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exceeds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voltage,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max_voltage);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Preprocessor output (reformatted for readability):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((voltage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max_voltage)?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printf("Passed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test: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%s\n",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max_voltage"):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exceeds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voltage,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max_voltage));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The program will display the message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Passed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test: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</a:t>
            </a:r>
          </a:p>
          <a:p>
            <a:pPr>
              <a:buFontTx/>
              <a:buNone/>
            </a:pPr>
            <a:r>
              <a:rPr lang="en-US" altLang="zh-CN" sz="2300">
                <a:ea typeface="宋体" panose="02010600030101010101" pitchFamily="2" charset="-122"/>
              </a:rPr>
              <a:t>	if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voltage</a:t>
            </a:r>
            <a:r>
              <a:rPr lang="en-US" altLang="zh-CN" sz="2300">
                <a:ea typeface="宋体" panose="02010600030101010101" pitchFamily="2" charset="-122"/>
              </a:rPr>
              <a:t> is no more than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</a:t>
            </a:r>
            <a:r>
              <a:rPr lang="en-US" altLang="zh-CN" sz="23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300">
                <a:ea typeface="宋体" panose="02010600030101010101" pitchFamily="2" charset="-122"/>
              </a:rPr>
              <a:t>Otherwise, it will display the values of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voltage</a:t>
            </a:r>
            <a:r>
              <a:rPr lang="en-US" altLang="zh-CN" sz="2300">
                <a:ea typeface="宋体" panose="02010600030101010101" pitchFamily="2" charset="-122"/>
              </a:rPr>
              <a:t> and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max_voltage</a:t>
            </a:r>
            <a:r>
              <a:rPr lang="en-US" altLang="zh-CN" sz="23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Voltage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125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exceeds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3D06F-4198-7676-3155-72B27DC9C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5717-DE68-8651-CB9A-82E78C479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7E89AD-F689-2145-BF56-CF154F029C25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2433B16-292E-0497-7993-96AAC8F9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</a:t>
            </a:r>
            <a:r>
              <a:rPr lang="en-US" altLang="zh-CN">
                <a:ea typeface="宋体" panose="02010600030101010101" pitchFamily="2" charset="-122"/>
              </a:rPr>
              <a:t> Identifier (C99)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4FFB43D-04F6-D8A0-4018-CEBA1F11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</a:t>
            </a:r>
            <a:r>
              <a:rPr lang="en-US" altLang="zh-CN" sz="2600">
                <a:ea typeface="宋体" panose="02010600030101010101" pitchFamily="2" charset="-122"/>
              </a:rPr>
              <a:t> identifier behaves like a string variable that stores the name of the currently executing function.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effect is the same as if each function contains the following declaration at the beginning of its body: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static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__func__[]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2200" i="1">
                <a:ea typeface="宋体" panose="02010600030101010101" pitchFamily="2" charset="-122"/>
              </a:rPr>
              <a:t>function-name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where </a:t>
            </a:r>
            <a:r>
              <a:rPr lang="en-US" altLang="zh-CN" sz="2600" i="1">
                <a:ea typeface="宋体" panose="02010600030101010101" pitchFamily="2" charset="-122"/>
              </a:rPr>
              <a:t>function-name</a:t>
            </a:r>
            <a:r>
              <a:rPr lang="en-US" altLang="zh-CN" sz="2600">
                <a:ea typeface="宋体" panose="02010600030101010101" pitchFamily="2" charset="-122"/>
              </a:rPr>
              <a:t> is the name of the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AF694-A392-D163-4B3B-615789AE0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D1573-059A-EEE1-34BF-2E3C10CC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19E962-3FAE-104F-B61A-10DA35755D4B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821B970-C753-B0ED-5B90-A2F60C46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</a:t>
            </a:r>
            <a:r>
              <a:rPr lang="en-US" altLang="zh-CN">
                <a:ea typeface="宋体" panose="02010600030101010101" pitchFamily="2" charset="-122"/>
              </a:rPr>
              <a:t> Identifier (C99)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BB45F773-474B-E936-9363-E0D4DDB6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Debugging macros that rely on the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</a:t>
            </a:r>
            <a:r>
              <a:rPr lang="en-US" altLang="zh-CN" sz="2400">
                <a:ea typeface="宋体" panose="02010600030101010101" pitchFamily="2" charset="-122"/>
              </a:rPr>
              <a:t> identifier: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FUNCTION_CALLED()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called\n",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FUNCTION_RETURNS()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printf("%s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returns\n",</a:t>
            </a:r>
            <a:r>
              <a:rPr lang="en-US" altLang="zh-CN" sz="1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__func__);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These macros can used to trace function calls: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FUNCTION_CALLED();   /* displays "f called"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FUNCTION_RETURNS();  /* displays "f returns"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Another use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__func__</a:t>
            </a:r>
            <a:r>
              <a:rPr lang="en-US" altLang="zh-CN" sz="2400">
                <a:ea typeface="宋体" panose="02010600030101010101" pitchFamily="2" charset="-122"/>
              </a:rPr>
              <a:t>: it can be passed to a function to let it know the name of the function that called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A89E-8D59-D077-4172-C7AE007A0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2A5A2-F845-4A80-8CAE-5D59584B1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541659-255B-D04F-BE79-6192AD9DF5CF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E4FB6EC-253C-AD36-DCA8-A15567C3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F955E51-3A4E-7CEB-40A7-EADABA47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The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celsius.c</a:t>
            </a:r>
            <a:r>
              <a:rPr lang="en-US" altLang="zh-CN" sz="2200">
                <a:ea typeface="宋体" panose="02010600030101010101" pitchFamily="2" charset="-122"/>
              </a:rPr>
              <a:t> program of Chapter 2: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FREEZING_PT 32.0f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SCALE_FACTOR (5.0f / 9.0f)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fahrenheit, celsius;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Fahrenheit temperature: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scanf("%f", &amp;fahrenheit);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celsius = (fahrenheit - FREEZING_PT) * SCALE_FACTOR;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printf("Celsius equivalent is: %.1f\n", celsius);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4EB4-52A2-B3E1-AE28-55394548E8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58D5-6131-228E-83FA-150C8FD80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8246E8-CA07-7D41-B539-DCE1D02819B2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563B5159-8C88-671A-EF11-758771B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Compilation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866D6DF8-37E3-6861-0050-2273D9BC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preprocessor recognizes a number of directives that support </a:t>
            </a:r>
            <a:r>
              <a:rPr lang="en-US" altLang="zh-CN" b="1" i="1">
                <a:ea typeface="宋体" panose="02010600030101010101" pitchFamily="2" charset="-122"/>
              </a:rPr>
              <a:t>conditional compilation.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feature permits the inclusion or exclusion of a section of program text depending on the outcome of a test performed by the preprocessor.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590E0-910B-13DD-D097-7AA7F5A95B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C0EC-7C12-66EB-5EA4-BC875F570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5CFE5E-FE08-C14D-B01C-26FE45E233F6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4FC5B3C-4A79-DFAE-2B03-EEF1AB1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95E994AF-B761-FC79-2336-6CCEE7E6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we’re in the process of debugging a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We’d like the program to print the values of certain variables, so we put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in critical parts of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Once we’ve located the bugs, it’s often a good idea to let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calls remain, just in case we need them later.</a:t>
            </a:r>
          </a:p>
          <a:p>
            <a:r>
              <a:rPr lang="en-US" altLang="zh-CN">
                <a:ea typeface="宋体" panose="02010600030101010101" pitchFamily="2" charset="-122"/>
              </a:rPr>
              <a:t>Conditional compilation allows us to leave the calls in place, but have the compiler ignore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B9E5-0855-F1C4-F1E9-DC90DF94AF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93147-2197-D82B-EAFD-9D715CFD1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A21465-BE71-8043-A7D0-181F48903894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31EB7983-53A2-4E1D-D421-70F5371E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BA7B6182-E4D9-A455-27BD-A9485EC3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first step is to define a macro and give it a nonzero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DEBUG 1</a:t>
            </a:r>
          </a:p>
          <a:p>
            <a:r>
              <a:rPr lang="en-US" altLang="zh-CN">
                <a:ea typeface="宋体" panose="02010600030101010101" pitchFamily="2" charset="-122"/>
              </a:rPr>
              <a:t>Next, we’ll surround each group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calls by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pair: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DEBUG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printf("Value of i: %d\n",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printf("Value of j: %d\n", j);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8A61F-BE9F-91A8-0332-65316EC16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989D7-8370-7DC3-90FB-4847E6B83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FE9E7-A49D-7D45-A65A-839AFC04F02F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A318552E-A42A-E545-3BF0-3F86C63C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4C52DF8E-1513-4EFB-873B-A48C4D64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During preprocessing,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directive will test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its value isn’t zero, the preprocessor will leave the two calls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>
                <a:ea typeface="宋体" panose="02010600030101010101" pitchFamily="2" charset="-122"/>
              </a:rPr>
              <a:t> in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If we change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 to zero and recompile the program, the preprocessor will remove all four lines from the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blocks can be left in the final program, allowing diagnostic information to be produced later if any problems turn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448D5-0A72-BA00-FE1E-703E3E1795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761C2-0A1B-BDD2-AD0E-8E00E5AB1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A8C90-38AE-5F4F-95C7-3306F0968CC6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7F60219-1F38-A6B8-D61D-36640E62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E6A70B76-78FB-2C0B-FDC7-0ACCD702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</a:t>
            </a:r>
            <a:r>
              <a:rPr lang="en-US" altLang="zh-CN" sz="2400" i="1">
                <a:ea typeface="宋体" panose="02010600030101010101" pitchFamily="2" charset="-122"/>
              </a:rPr>
              <a:t>constant-expression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preprocessor encounters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directive, it evaluates the constant expression.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value of the expression is zero, the lines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will be removed from the program during preprocessing.</a:t>
            </a:r>
          </a:p>
          <a:p>
            <a:r>
              <a:rPr lang="en-US" altLang="zh-CN">
                <a:ea typeface="宋体" panose="02010600030101010101" pitchFamily="2" charset="-122"/>
              </a:rPr>
              <a:t>Otherwise, the lines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will remain.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62F53-3857-358F-8563-459C9FF21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79C2-6740-C216-B7FE-EA7E026F3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F2B382-5F77-DE45-8B71-D59F80CA5C17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57ADDDB1-5152-8A04-EED9-9DB7357A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0CD7201A-7CF3-6EA8-EE84-879B1F1C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directive treats undefined identifiers as macros that have the value 0.</a:t>
            </a:r>
          </a:p>
          <a:p>
            <a:r>
              <a:rPr lang="en-US" altLang="zh-CN">
                <a:ea typeface="宋体" panose="02010600030101010101" pitchFamily="2" charset="-122"/>
              </a:rPr>
              <a:t>If we neglect to define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, the test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DEBUG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fail (but not generate an error message).</a:t>
            </a:r>
          </a:p>
          <a:p>
            <a:r>
              <a:rPr lang="en-US" altLang="zh-CN">
                <a:ea typeface="宋体" panose="02010600030101010101" pitchFamily="2" charset="-122"/>
              </a:rPr>
              <a:t>The test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!DEBUG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will succeed.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204D6-AFB2-0FC5-F526-643403EC9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7E72-AFBE-E969-4BD2-5B869CFE4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8FD180-595C-1F49-8D0D-C1F284A0DCDB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DDF4A0A2-54A2-5BEC-2960-D363E965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defined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1E81DAA0-6267-8B29-2472-A57FC6CF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preprocessor supports three operators: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##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When applied to an identifier,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defined</a:t>
            </a:r>
            <a:r>
              <a:rPr lang="en-US" altLang="zh-CN">
                <a:ea typeface="宋体" panose="02010600030101010101" pitchFamily="2" charset="-122"/>
              </a:rPr>
              <a:t> produces the value 1 if the identifier is a currently defined macro; it produces 0 otherwise.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defined</a:t>
            </a:r>
            <a:r>
              <a:rPr lang="en-US" altLang="zh-CN">
                <a:ea typeface="宋体" panose="02010600030101010101" pitchFamily="2" charset="-122"/>
              </a:rPr>
              <a:t> operator is normally used in conjunction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directive.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B4D0-4273-80B9-01EB-D1E1526E2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C80FC-04B5-6AF9-CB34-BEBE5E365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8BFA23-7046-6340-A545-568E3294887A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A1159E54-DCC2-5B5C-B319-3AE9F77E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defined</a:t>
            </a:r>
            <a:r>
              <a:rPr lang="en-US" altLang="zh-CN">
                <a:ea typeface="宋体" panose="02010600030101010101" pitchFamily="2" charset="-122"/>
              </a:rPr>
              <a:t> Operator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AD59AA4D-8B0D-D95B-4835-B26625B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defined(DEBUG)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r>
              <a:rPr lang="en-US" altLang="zh-CN">
                <a:ea typeface="宋体" panose="02010600030101010101" pitchFamily="2" charset="-122"/>
              </a:rPr>
              <a:t>The lines between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will be included only 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 is defined as a macro.</a:t>
            </a:r>
          </a:p>
          <a:p>
            <a:r>
              <a:rPr lang="en-US" altLang="zh-CN">
                <a:ea typeface="宋体" panose="02010600030101010101" pitchFamily="2" charset="-122"/>
              </a:rPr>
              <a:t>The parentheses around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 aren’t required: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 DEBUG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not necessary to give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DEBUG</a:t>
            </a:r>
            <a:r>
              <a:rPr lang="en-US" altLang="zh-CN">
                <a:ea typeface="宋体" panose="02010600030101010101" pitchFamily="2" charset="-122"/>
              </a:rPr>
              <a:t> a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DEBUG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E34D7-F9BF-8477-45D1-A7F4C703A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17988-4ACA-0D45-0BFF-61E1F6231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42F438-95EB-554B-8605-37E755C7DF53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33C096F1-3201-E719-AC7B-F226319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#ifdef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E7E556F8-F54C-6A5F-E8A3-F7F7218F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#ifdef</a:t>
            </a:r>
            <a:r>
              <a:rPr lang="en-US" altLang="zh-CN">
                <a:ea typeface="宋体" panose="02010600030101010101" pitchFamily="2" charset="-122"/>
              </a:rPr>
              <a:t> directive tests whether an identifier is currently defined as a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#ifdef </a:t>
            </a:r>
            <a:r>
              <a:rPr lang="en-US" altLang="zh-CN" sz="2400" i="1">
                <a:ea typeface="宋体" panose="02010600030101010101" pitchFamily="2" charset="-122"/>
              </a:rPr>
              <a:t>identifier</a:t>
            </a:r>
          </a:p>
          <a:p>
            <a:r>
              <a:rPr lang="en-US" altLang="zh-CN">
                <a:ea typeface="宋体" panose="02010600030101010101" pitchFamily="2" charset="-122"/>
              </a:rPr>
              <a:t>The effect is the same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defined(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identifier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 directive tests whether an identifier is </a:t>
            </a:r>
            <a:r>
              <a:rPr lang="en-US" altLang="zh-CN" i="1">
                <a:ea typeface="宋体" panose="02010600030101010101" pitchFamily="2" charset="-122"/>
              </a:rPr>
              <a:t>not</a:t>
            </a:r>
            <a:r>
              <a:rPr lang="en-US" altLang="zh-CN">
                <a:ea typeface="宋体" panose="02010600030101010101" pitchFamily="2" charset="-122"/>
              </a:rPr>
              <a:t> currently defined as a macro: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#ifndef 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</a:p>
          <a:p>
            <a:r>
              <a:rPr lang="en-US" altLang="zh-CN">
                <a:ea typeface="宋体" panose="02010600030101010101" pitchFamily="2" charset="-122"/>
              </a:rPr>
              <a:t>The effect is the same as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!defined(</a:t>
            </a:r>
            <a:r>
              <a:rPr lang="en-US" altLang="zh-CN" sz="2400" i="1">
                <a:solidFill>
                  <a:srgbClr val="000000"/>
                </a:solidFill>
                <a:ea typeface="宋体" panose="02010600030101010101" pitchFamily="2" charset="-122"/>
              </a:rPr>
              <a:t>identifier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5A2C-929C-01BD-0C73-7DF290B352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DF9B-8575-1D96-9C97-7D71284E9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9F6737-2FC3-104F-885E-6A95273BDC8F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4C92D217-FD60-E24C-E3DC-3C37A5CA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5BBD7055-9D3E-1315-C907-FAEA7B24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#ifdef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>
                <a:ea typeface="宋体" panose="02010600030101010101" pitchFamily="2" charset="-122"/>
              </a:rPr>
              <a:t> blocks can be nested just like ordinary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statements.</a:t>
            </a:r>
          </a:p>
          <a:p>
            <a:r>
              <a:rPr lang="en-US" altLang="zh-CN">
                <a:ea typeface="宋体" panose="02010600030101010101" pitchFamily="2" charset="-122"/>
              </a:rPr>
              <a:t>When nesting occurs, it’s a good idea to use an increasing amount of indentation as the level of nesting grows.</a:t>
            </a:r>
          </a:p>
          <a:p>
            <a:r>
              <a:rPr lang="en-US" altLang="zh-CN">
                <a:ea typeface="宋体" panose="02010600030101010101" pitchFamily="2" charset="-122"/>
              </a:rPr>
              <a:t>Some programmers put a comment on each closing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>
                <a:ea typeface="宋体" panose="02010600030101010101" pitchFamily="2" charset="-122"/>
              </a:rPr>
              <a:t> to indicate what condition the matching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tests: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DEBUG</a:t>
            </a:r>
          </a:p>
          <a:p>
            <a:pPr>
              <a:lnSpc>
                <a:spcPct val="50000"/>
              </a:lnSpc>
              <a:spcBef>
                <a:spcPts val="4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 /* DEBUG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688BF-5B42-79A2-0A9E-2ABC9CD38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D7DDC-0255-220C-BBA6-2F6D711FD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F64C9C-E0EC-994E-92CB-F810D81D7C32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B501D77-B608-F1D3-B76B-8F2013FE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2502685-68EF-80A1-16C8-8FC8B65E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>
                <a:ea typeface="宋体" panose="02010600030101010101" pitchFamily="2" charset="-122"/>
              </a:rPr>
              <a:t>The program after preprocessing: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Lines brought in from </a:t>
            </a:r>
            <a:r>
              <a:rPr lang="en-US" altLang="zh-CN" sz="1800" i="1"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Blank line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float fahrenheit, celsius;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Fahrenheit temperature: ");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scanf("%f", &amp;fahrenheit);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celsius = (fahrenheit - 32.0f) * (5.0f / 9.0f);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printf("Celsius equivalent is: %.1f\n", celsius);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8A45-EAC2-A279-D80C-E4E04DB102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6CFC9-8F63-B546-32AD-74EA6977D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2A0D9-BBEC-424D-BBB3-1BD6734E812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1E1C89B5-3FE2-A32D-21ED-5665686A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>
                <a:ea typeface="宋体" panose="02010600030101010101" pitchFamily="2" charset="-122"/>
              </a:rPr>
              <a:t> Directives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6002A98-1EBC-80D6-8DC4-FC80AD3E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#elif</a:t>
            </a:r>
            <a:r>
              <a:rPr lang="en-US" altLang="zh-CN" sz="2700">
                <a:ea typeface="宋体" panose="02010600030101010101" pitchFamily="2" charset="-122"/>
              </a:rPr>
              <a:t>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 sz="2700">
                <a:ea typeface="宋体" panose="02010600030101010101" pitchFamily="2" charset="-122"/>
              </a:rPr>
              <a:t> can be used in conjunction with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#ifdef</a:t>
            </a:r>
            <a:r>
              <a:rPr lang="en-US" altLang="zh-CN" sz="2700">
                <a:ea typeface="宋体" panose="02010600030101010101" pitchFamily="2" charset="-122"/>
              </a:rPr>
              <a:t>, or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</a:t>
            </a:r>
            <a:r>
              <a:rPr lang="en-US" altLang="zh-CN" sz="2700">
                <a:ea typeface="宋体" panose="02010600030101010101" pitchFamily="2" charset="-122"/>
              </a:rPr>
              <a:t> to test a series of conditions: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</a:t>
            </a:r>
            <a:r>
              <a:rPr lang="en-US" altLang="zh-CN" sz="2300" i="1">
                <a:ea typeface="宋体" panose="02010600030101010101" pitchFamily="2" charset="-122"/>
              </a:rPr>
              <a:t>expr1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ea typeface="宋体" panose="02010600030101010101" pitchFamily="2" charset="-122"/>
              </a:rPr>
              <a:t>	</a:t>
            </a:r>
            <a:r>
              <a:rPr lang="en-US" altLang="zh-CN" sz="2300" i="1">
                <a:ea typeface="宋体" panose="02010600030101010101" pitchFamily="2" charset="-122"/>
              </a:rPr>
              <a:t>Lines to be included if expr1 is nonzero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</a:t>
            </a:r>
            <a:r>
              <a:rPr lang="en-US" altLang="zh-CN" sz="2300" i="1">
                <a:ea typeface="宋体" panose="02010600030101010101" pitchFamily="2" charset="-122"/>
              </a:rPr>
              <a:t>expr2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ea typeface="宋体" panose="02010600030101010101" pitchFamily="2" charset="-122"/>
              </a:rPr>
              <a:t>	</a:t>
            </a:r>
            <a:r>
              <a:rPr lang="en-US" altLang="zh-CN" sz="2300" i="1">
                <a:ea typeface="宋体" panose="02010600030101010101" pitchFamily="2" charset="-122"/>
              </a:rPr>
              <a:t>Lines to be included if expr1 is zero but expr2 is nonzero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 i="1">
                <a:ea typeface="宋体" panose="02010600030101010101" pitchFamily="2" charset="-122"/>
              </a:rPr>
              <a:t>	Lines to be included otherwise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Any number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#elif</a:t>
            </a:r>
            <a:r>
              <a:rPr lang="en-US" altLang="zh-CN" sz="2700">
                <a:ea typeface="宋体" panose="02010600030101010101" pitchFamily="2" charset="-122"/>
              </a:rPr>
              <a:t> directives—but at most one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 sz="2700">
                <a:ea typeface="宋体" panose="02010600030101010101" pitchFamily="2" charset="-122"/>
              </a:rPr>
              <a:t>—may appear between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 sz="2700">
                <a:ea typeface="宋体" panose="02010600030101010101" pitchFamily="2" charset="-122"/>
              </a:rPr>
              <a:t>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 sz="2700">
                <a:ea typeface="宋体" panose="02010600030101010101" pitchFamily="2" charset="-122"/>
              </a:rPr>
              <a:t>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611E0-4D65-4C70-239F-DB2D5805A0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8C3E6-436C-5381-D456-128515B09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5E9A01-EDAF-0842-923F-80FFEAC4B688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625D39BC-95A8-A427-D37F-070B28D1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of Conditional Compilation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55A7EE40-98D9-97FA-428F-B9136D9F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compilation has other uses besides debugging.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Writing programs that are portable to several machines or operating systems.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defined(WIN32)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defined(MAC_OS)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defined(LINUX)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457CB-0A31-2FAD-1C1B-6B3748C58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FE9F-C86A-36DE-4792-FFDF16781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478B6-D80C-7046-89D8-37A4E6BDD4AF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7C56EF91-72A6-4DC0-EC73-9C50F311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of Conditional Compilation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405A7115-9969-091B-A16E-37FFE6A6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Writing programs that can be compiled with different compilers.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An example that uses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__STDC__</a:t>
            </a:r>
            <a:r>
              <a:rPr lang="en-US" altLang="zh-CN">
                <a:ea typeface="宋体" panose="02010600030101010101" pitchFamily="2" charset="-122"/>
              </a:rPr>
              <a:t>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__STDC__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Function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prototypes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Old-style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function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	If the compiler does not </a:t>
            </a:r>
            <a:r>
              <a:rPr lang="en-US" altLang="zh-CN">
                <a:ea typeface="宋体" panose="02010600030101010101" pitchFamily="2" charset="-122"/>
              </a:rPr>
              <a:t>conform to the C standard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old-style function declarations are used instead of function prototypes.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56DA-A048-530F-9F5E-142082D344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C1B6-6241-1DF3-6CD0-34CCF8B58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5A2C7-C0DC-1C4F-913F-F4CB753BA2E0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79D29AC3-54CC-7046-CA1F-64D49336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of Conditional Compilation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0BD4B42E-A83E-4BA5-FFDE-5C7CC2F0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Providing a default definition for a macro.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Conditional compilation makes it possible to check whether a macro is currently defined and, if not, give it a default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#ifndef BUFFER_SIZE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BUFFER_SIZE 256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FA009-B9BC-F56D-7963-BCFDF7483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FBC70-B90F-0398-F41C-19642CF2C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75BCB3-61CD-B448-AECD-8B7C9E9AC9AA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03487823-4A6A-03F4-8C36-70B3C32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of Conditional Compilation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65AB152A-C888-B10F-DAE9-C0C24673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Temporarily disabling code that contains comments.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>
                <a:ea typeface="宋体" panose="02010600030101010101" pitchFamily="2" charset="-122"/>
              </a:rPr>
              <a:t>…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r>
              <a:rPr lang="en-US" altLang="zh-CN">
                <a:ea typeface="宋体" panose="02010600030101010101" pitchFamily="2" charset="-122"/>
              </a:rPr>
              <a:t> comment can’t be used to “comment out” code that already contains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</a:t>
            </a:r>
            <a:r>
              <a:rPr lang="en-US" altLang="zh-CN">
                <a:ea typeface="宋体" panose="02010600030101010101" pitchFamily="2" charset="-122"/>
              </a:rPr>
              <a:t>…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  <a:r>
              <a:rPr lang="en-US" altLang="zh-CN">
                <a:ea typeface="宋体" panose="02010600030101010101" pitchFamily="2" charset="-122"/>
              </a:rPr>
              <a:t> comments.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 directive can be used instead: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Lines containing comments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7DBA5-0EE0-818F-40ED-0410EAA14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1D8BB-1C52-4805-AA19-8BC43F21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A5F9DC-D8E2-9249-AEBB-831123DE6558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EFFBEAA8-95D7-7344-61E4-AA8336B8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Uses of Conditional Compilation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8F538037-93C3-BDEC-A963-782ADC5B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15 discusses another common use of conditional compilation: protecting header files against multiple inclusion.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F26FA-5E38-03B3-E0A3-A26E4A36E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073FE-F560-7C82-A216-063E29B02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592871-A49C-8B43-9E83-8FE9ED421AB4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F2408EC2-37FB-481A-D8FE-BF0A2E34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Miscellaneous Directives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2CF48DF5-B0EA-052D-97B8-93307BA1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directives are more specialized than the ones we’ve already examined.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directives are used much less frequently.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6E099-FB00-2490-DD51-A66681CD7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0A76-F87D-32EF-C2B1-4E7D0D1AA6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F470BC-39CF-AF4D-B61A-956622F3F8EB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936802D5-C316-F217-3617-4C964105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699C8D84-FA91-194C-074A-FDB3F2ED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#error </a:t>
            </a:r>
            <a:r>
              <a:rPr lang="en-US" altLang="zh-CN" sz="2400" i="1">
                <a:ea typeface="宋体" panose="02010600030101010101" pitchFamily="2" charset="-122"/>
              </a:rPr>
              <a:t>message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i="1">
                <a:ea typeface="宋体" panose="02010600030101010101" pitchFamily="2" charset="-122"/>
              </a:rPr>
              <a:t>message</a:t>
            </a:r>
            <a:r>
              <a:rPr lang="en-US" altLang="zh-CN">
                <a:ea typeface="宋体" panose="02010600030101010101" pitchFamily="2" charset="-122"/>
              </a:rPr>
              <a:t> is any sequence of tokens.</a:t>
            </a:r>
          </a:p>
          <a:p>
            <a:r>
              <a:rPr lang="en-US" altLang="zh-CN">
                <a:ea typeface="宋体" panose="02010600030101010101" pitchFamily="2" charset="-122"/>
              </a:rPr>
              <a:t>If the preprocessor encounters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directive, it prints an error message which must include </a:t>
            </a:r>
            <a:r>
              <a:rPr lang="en-US" altLang="zh-CN" i="1">
                <a:ea typeface="宋体" panose="02010600030101010101" pitchFamily="2" charset="-122"/>
              </a:rPr>
              <a:t>message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If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 is processed, some compilers immediately terminate compilation without attempting to find other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8D942-6E4A-8D7F-F680-CAAE88097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C874-BBCA-7BAC-7442-B4061665D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52C1AF-3E50-EB4A-AE31-7A78E8F439D5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896B0046-051A-324F-F584-77ECCD0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B7C4CC3D-64BD-568D-CBF3-844A15DC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directives are frequently used in conjunction with conditional compilation.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 that uses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 to test the maximum value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INT_MAX &lt; 100000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#error int type is too small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AF47-B359-F419-08CC-1E7FD0689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EE15-7B61-F7C7-200A-9DF849CC4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61313-DC62-014E-BC0A-FEBD1E9B420F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A68CD02A-6AA4-956D-94D7-59625D83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2F9DD656-F802-31D5-38BE-1CC01843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#error</a:t>
            </a:r>
            <a:r>
              <a:rPr lang="en-US" altLang="zh-CN">
                <a:ea typeface="宋体" panose="02010600030101010101" pitchFamily="2" charset="-122"/>
              </a:rPr>
              <a:t> directive is often found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>
                <a:ea typeface="宋体" panose="02010600030101010101" pitchFamily="2" charset="-122"/>
              </a:rPr>
              <a:t> part of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#elif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#else</a:t>
            </a:r>
            <a:r>
              <a:rPr lang="en-US" altLang="zh-CN">
                <a:ea typeface="宋体" panose="02010600030101010101" pitchFamily="2" charset="-122"/>
              </a:rPr>
              <a:t> series: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#if defined(WIN32)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defined(MAC_OS)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#elif defined(LINUX)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#error No operating system specified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#endif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0FACF-35AE-E66C-E8CB-D9AF4376E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A53A0-5A3B-BAAB-22F0-FDA19FC1B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B276D8-5EF6-1B44-83EE-6372316A36D3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2F52FB5-14F1-F77A-B6DF-0752C238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the Preprocessor Works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5AA1C10-DCBD-C0AC-E15D-94F5CCA6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preprocessor does a bit more than just execute directives.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it replaces each comment with a single space character.</a:t>
            </a:r>
          </a:p>
          <a:p>
            <a:r>
              <a:rPr lang="en-US" altLang="zh-CN">
                <a:ea typeface="宋体" panose="02010600030101010101" pitchFamily="2" charset="-122"/>
              </a:rPr>
              <a:t>Some preprocessors go further and remove unnecessary white-space characters, including spaces and tabs at the beginning of indented lines.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4FE-1DDC-38A8-53E7-544298EA4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2DC3E-F110-4361-F804-7A4A23EF5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1F834-50E3-BC42-8A1B-4EBA0472A48E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27F8AC06-24E0-E0F5-7A5E-62FFFED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6D947445-89C9-104E-70C0-FA2D0119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 is used to alter the way program lines are numbered.</a:t>
            </a:r>
          </a:p>
          <a:p>
            <a:r>
              <a:rPr lang="en-US" altLang="zh-CN">
                <a:ea typeface="宋体" panose="02010600030101010101" pitchFamily="2" charset="-122"/>
              </a:rPr>
              <a:t>First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#line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Subsequent lines in the program will be numbered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+ 1,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+ 2, and so forth.</a:t>
            </a:r>
          </a:p>
          <a:p>
            <a:r>
              <a:rPr lang="en-US" altLang="zh-CN">
                <a:ea typeface="宋体" panose="02010600030101010101" pitchFamily="2" charset="-122"/>
              </a:rPr>
              <a:t>Second form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#line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"</a:t>
            </a:r>
            <a:r>
              <a:rPr lang="en-US" altLang="zh-CN" sz="2400" i="1">
                <a:ea typeface="宋体" panose="02010600030101010101" pitchFamily="2" charset="-122"/>
              </a:rPr>
              <a:t>file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Subsequent lines are assumed to come from </a:t>
            </a:r>
            <a:r>
              <a:rPr lang="en-US" altLang="zh-CN" i="1"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, with line numbers starting at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1D238-3D6E-B11C-5AD5-26062C3E06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A158-7359-9505-E717-7D0E2615F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3C9EB7-F210-7046-ABA5-C07E70E6823B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F0F162BD-9603-E52D-A98B-D6A7AE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19211C99-1154-6FFE-2A6E-5F52A370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 sz="2600">
                <a:ea typeface="宋体" panose="02010600030101010101" pitchFamily="2" charset="-122"/>
              </a:rPr>
              <a:t> directive changes the value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__LINE__</a:t>
            </a:r>
            <a:r>
              <a:rPr lang="en-US" altLang="zh-CN" sz="2600">
                <a:ea typeface="宋体" panose="02010600030101010101" pitchFamily="2" charset="-122"/>
              </a:rPr>
              <a:t> macro (and possibly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__FILE__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Most compilers will use the information from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 sz="2600">
                <a:ea typeface="宋体" panose="02010600030101010101" pitchFamily="2" charset="-122"/>
              </a:rPr>
              <a:t> directive when generating error messages.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Suppose that the following directive appears at the beginning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#line 10 "bar.c"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If the compiler detects an error on line 5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foo.c</a:t>
            </a:r>
            <a:r>
              <a:rPr lang="en-US" altLang="zh-CN" sz="2600">
                <a:ea typeface="宋体" panose="02010600030101010101" pitchFamily="2" charset="-122"/>
              </a:rPr>
              <a:t>, the message will refer to line 13 of file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bar.c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6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 sz="2600">
                <a:solidFill>
                  <a:srgbClr val="000000"/>
                </a:solidFill>
                <a:ea typeface="宋体" panose="02010600030101010101" pitchFamily="2" charset="-122"/>
              </a:rPr>
              <a:t> directive is used primarily by programs that generate C code as output</a:t>
            </a:r>
            <a:r>
              <a:rPr lang="en-US" altLang="zh-CN" sz="220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endParaRPr lang="en-US" altLang="zh-CN" sz="2600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DECA6-9CD4-4801-F20A-4D863947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18CD-D493-5505-AF42-4DC23CFCF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21B402-16A8-D642-95B4-DA1AD36EDFC2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AB05D6A5-19BF-C475-B214-5413A968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D467442D-4DA6-8D4D-0E62-BD414A5A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 most famous example is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yacc</a:t>
            </a:r>
            <a:r>
              <a:rPr lang="en-US" altLang="zh-CN" sz="2400">
                <a:ea typeface="宋体" panose="02010600030101010101" pitchFamily="2" charset="-122"/>
              </a:rPr>
              <a:t> (Yet Another Compiler-Compiler), a UNIX utility that automatically generates part of a compiler.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programmer prepares a file that contains information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yacc</a:t>
            </a:r>
            <a:r>
              <a:rPr lang="en-US" altLang="zh-CN" sz="2400">
                <a:ea typeface="宋体" panose="02010600030101010101" pitchFamily="2" charset="-122"/>
              </a:rPr>
              <a:t> as well as fragments of C code.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From this file,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yacc</a:t>
            </a:r>
            <a:r>
              <a:rPr lang="en-US" altLang="zh-CN" sz="2400">
                <a:ea typeface="宋体" panose="02010600030101010101" pitchFamily="2" charset="-122"/>
              </a:rPr>
              <a:t> generates a C program,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y.tab.c</a:t>
            </a:r>
            <a:r>
              <a:rPr lang="en-US" altLang="zh-CN" sz="2400">
                <a:ea typeface="宋体" panose="02010600030101010101" pitchFamily="2" charset="-122"/>
              </a:rPr>
              <a:t>, that incorporates the code supplied by the programmer.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By inserting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#line</a:t>
            </a:r>
            <a:r>
              <a:rPr lang="en-US" altLang="zh-CN" sz="2400">
                <a:ea typeface="宋体" panose="02010600030101010101" pitchFamily="2" charset="-122"/>
              </a:rPr>
              <a:t> directives,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yacc</a:t>
            </a:r>
            <a:r>
              <a:rPr lang="en-US" altLang="zh-CN" sz="2400">
                <a:ea typeface="宋体" panose="02010600030101010101" pitchFamily="2" charset="-122"/>
              </a:rPr>
              <a:t> tricks the compiler into believing that the code comes from the original file.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Error messages produced during the compilation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y.tab.c</a:t>
            </a:r>
            <a:r>
              <a:rPr lang="en-US" altLang="zh-CN" sz="2400">
                <a:ea typeface="宋体" panose="02010600030101010101" pitchFamily="2" charset="-122"/>
              </a:rPr>
              <a:t> will refer to lines in the original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742BA-60E5-8AFC-F15A-75163DA7F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0356B-6434-4E21-4627-738E87BB1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5DD004-CE1E-054B-AC20-75F9B5340338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06D5C2DD-B05B-936C-AA91-8B6F4896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C98FF07D-2303-F8C8-072E-0C82EEDF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 provides a way to request special behavior from the compiler.</a:t>
            </a:r>
          </a:p>
          <a:p>
            <a:r>
              <a:rPr lang="en-US" altLang="zh-CN">
                <a:ea typeface="宋体" panose="02010600030101010101" pitchFamily="2" charset="-122"/>
              </a:rPr>
              <a:t>Form of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#pragma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tokens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directives can be very simple (a single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token) or they can be much more elaborate: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#pragma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data(heap_size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1000,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stack_size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1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2000)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5EC96-1608-F1E5-7E94-6BA496D00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51F78-A370-6B39-C59A-D51A3E71A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C69B1D-D2B7-274E-A075-2BDE3D321D8F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27FEB8E1-30B5-9B5F-84CD-65F0533E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D59DC122-93A9-BC8E-ACB5-6018F4FF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set of commands that can appear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directives is different for each compiler.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preprocessor must ignore any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 that contains an unrecognized command; it’s not permitted to give an error message.</a:t>
            </a:r>
          </a:p>
          <a:p>
            <a:r>
              <a:rPr lang="en-US" altLang="zh-CN">
                <a:ea typeface="宋体" panose="02010600030101010101" pitchFamily="2" charset="-122"/>
              </a:rPr>
              <a:t>In C89, there are no standard pragmas—they’re all implementation-defined.</a:t>
            </a:r>
          </a:p>
          <a:p>
            <a:r>
              <a:rPr lang="en-US" altLang="zh-CN">
                <a:ea typeface="宋体" panose="02010600030101010101" pitchFamily="2" charset="-122"/>
              </a:rPr>
              <a:t>C99 has three standard pragmas, all of which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STDC</a:t>
            </a:r>
            <a:r>
              <a:rPr lang="en-US" altLang="zh-CN">
                <a:ea typeface="宋体" panose="02010600030101010101" pitchFamily="2" charset="-122"/>
              </a:rPr>
              <a:t> as the first token following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AD2B4-7E09-B3CB-BCEF-1830969ACF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300-6CBA-0703-6E04-290A9BCF9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EDC8B3-40BE-1D4E-9701-957D18D5D31C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72904849-C5B1-2A77-98BC-7E15CC66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(C99)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20FDD3E1-AA5B-971B-5207-211DF26D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 introduces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operator, which is used in conjunction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directive.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expression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_Pragma ( </a:t>
            </a:r>
            <a:r>
              <a:rPr lang="en-US" altLang="zh-CN" sz="2400" i="1">
                <a:ea typeface="宋体" panose="02010600030101010101" pitchFamily="2" charset="-122"/>
              </a:rPr>
              <a:t>string-literal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</a:t>
            </a:r>
          </a:p>
          <a:p>
            <a:r>
              <a:rPr lang="en-US" altLang="zh-CN">
                <a:ea typeface="宋体" panose="02010600030101010101" pitchFamily="2" charset="-122"/>
              </a:rPr>
              <a:t>When it encounters such an expression, the preprocessor “destringizes” the string literal: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Double quotes around the string are removed.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\"</a:t>
            </a:r>
            <a:r>
              <a:rPr lang="en-US" altLang="zh-CN">
                <a:ea typeface="宋体" panose="02010600030101010101" pitchFamily="2" charset="-122"/>
              </a:rPr>
              <a:t> is replaced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\\</a:t>
            </a:r>
            <a:r>
              <a:rPr lang="en-US" altLang="zh-CN">
                <a:ea typeface="宋体" panose="02010600030101010101" pitchFamily="2" charset="-122"/>
              </a:rPr>
              <a:t> is replaced by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05C7A-00AE-2A25-A24C-CC385B0AA0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5F8E-8B23-F3B9-036D-5508AA9A4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31B7C0-9F14-2542-BEAD-2FE1BF05B829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35FC98D8-B78A-6DEB-FC36-B12DBD66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(C99)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0E31918E-4FFB-646A-F40A-D743DA43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resulting tokens are then treated as though they appear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_Pragma("data(heap_size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1000,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stack_size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2000)")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is the same as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#pragma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data(heap_size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1000,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stack_size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=&gt;</a:t>
            </a:r>
            <a:r>
              <a:rPr lang="en-US" altLang="zh-CN" sz="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35145-4772-8437-4348-571565FB0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1940C-5805-C04B-24D4-4E4134ADB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17B2DD-DE95-CA44-956B-4A4B6D426FFF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447EAA6E-F55D-CFB2-029A-E2D39CE1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(C99)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EF48CCF4-75B2-0C6C-211D-EE50764D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lets us work around the fact that a preprocessing directive can’t generate another directive.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, however, is an operator, not a directive, and can therefore appear in a macro definition.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This makes it possible for a macro expansion to leave behind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FED99-CDA2-212A-9485-873859D16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10E8-AC9A-C6DF-36E2-77017C48A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F8D4D-ECA1-4A4B-B101-EE5B2EB10E4F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62D4F16-A9D7-6204-5BD8-38A463FB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(C99)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E9BA786B-5E39-F6B8-0D56-66DBF1A6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macro that uses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DO_PRAGMA(x) _Pragma(#x)</a:t>
            </a:r>
          </a:p>
          <a:p>
            <a:r>
              <a:rPr lang="en-US" altLang="zh-CN">
                <a:ea typeface="宋体" panose="02010600030101010101" pitchFamily="2" charset="-122"/>
              </a:rPr>
              <a:t>An invocation of the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DO_PRAGMA(GCC dependency "parse.y")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 after expansion: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#pragma GCC dependency "parse.y"</a:t>
            </a:r>
          </a:p>
          <a:p>
            <a:r>
              <a:rPr lang="en-US" altLang="zh-CN">
                <a:ea typeface="宋体" panose="02010600030101010101" pitchFamily="2" charset="-122"/>
              </a:rPr>
              <a:t>The tokens passed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DO_PRAGMA</a:t>
            </a:r>
            <a:r>
              <a:rPr lang="en-US" altLang="zh-CN">
                <a:ea typeface="宋体" panose="02010600030101010101" pitchFamily="2" charset="-122"/>
              </a:rPr>
              <a:t> are stringized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"GCC dependency \"parse.y\""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_Pragma</a:t>
            </a:r>
            <a:r>
              <a:rPr lang="en-US" altLang="zh-CN">
                <a:ea typeface="宋体" panose="02010600030101010101" pitchFamily="2" charset="-122"/>
              </a:rPr>
              <a:t> operator destringizes this string, producing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#pragma</a:t>
            </a:r>
            <a:r>
              <a:rPr lang="en-US" altLang="zh-CN">
                <a:ea typeface="宋体" panose="02010600030101010101" pitchFamily="2" charset="-122"/>
              </a:rPr>
              <a:t> directive.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B1173-E3E7-845A-86DA-CE17A5C26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88FEA-CDD1-188C-6D46-FA13FC6D6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E461C2-42B0-E941-A82D-DEF08D2EA2E2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3781</TotalTime>
  <Words>8962</Words>
  <Application>Microsoft Macintosh PowerPoint</Application>
  <PresentationFormat>全屏显示(4:3)</PresentationFormat>
  <Paragraphs>989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2" baseType="lpstr">
      <vt:lpstr>Times New Roman</vt:lpstr>
      <vt:lpstr>Arial</vt:lpstr>
      <vt:lpstr>Courier New</vt:lpstr>
      <vt:lpstr>tm2</vt:lpstr>
      <vt:lpstr>Chapter 14</vt:lpstr>
      <vt:lpstr>Introduction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How the Preprocessor Works</vt:lpstr>
      <vt:lpstr>Preprocessing Directives</vt:lpstr>
      <vt:lpstr>Preprocessing Directives</vt:lpstr>
      <vt:lpstr>Preprocessing Directives</vt:lpstr>
      <vt:lpstr>Preprocessing Directives</vt:lpstr>
      <vt:lpstr>Macro Definitions</vt:lpstr>
      <vt:lpstr>Simple Macros</vt:lpstr>
      <vt:lpstr>Simple Macros</vt:lpstr>
      <vt:lpstr>Simple Macros</vt:lpstr>
      <vt:lpstr>Simple Macros</vt:lpstr>
      <vt:lpstr>Simple Macros</vt:lpstr>
      <vt:lpstr>Simple Macros</vt:lpstr>
      <vt:lpstr>Simple Macros</vt:lpstr>
      <vt:lpstr>Simple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</vt:lpstr>
      <vt:lpstr>Parameterized Macros</vt:lpstr>
      <vt:lpstr>The # Operator</vt:lpstr>
      <vt:lpstr>The # Operator</vt:lpstr>
      <vt:lpstr>The # Operator</vt:lpstr>
      <vt:lpstr>The ## Operator</vt:lpstr>
      <vt:lpstr>The ## Operator</vt:lpstr>
      <vt:lpstr>The ## Operator</vt:lpstr>
      <vt:lpstr>The ## Operator</vt:lpstr>
      <vt:lpstr>General Properties of Macros</vt:lpstr>
      <vt:lpstr>General Properties of Macros</vt:lpstr>
      <vt:lpstr>General Properties of Macros</vt:lpstr>
      <vt:lpstr>General Properties of Macros</vt:lpstr>
      <vt:lpstr>Parentheses in Macro Definitions</vt:lpstr>
      <vt:lpstr>Parentheses in Macro Definitions</vt:lpstr>
      <vt:lpstr>Parentheses in Macro Definitions</vt:lpstr>
      <vt:lpstr>Creating Longer Macros</vt:lpstr>
      <vt:lpstr>Creating Longer Macros</vt:lpstr>
      <vt:lpstr>Creating Longer Macros</vt:lpstr>
      <vt:lpstr>Creating Longer Macros</vt:lpstr>
      <vt:lpstr>Creating Longer Macros</vt:lpstr>
      <vt:lpstr>Predefined Macros</vt:lpstr>
      <vt:lpstr>Predefined Macros</vt:lpstr>
      <vt:lpstr>Predefined Macros</vt:lpstr>
      <vt:lpstr>Additional Predefined Macros in C99</vt:lpstr>
      <vt:lpstr>Additional Predefined Macros in C99</vt:lpstr>
      <vt:lpstr>Additional Predefined Macros in C99</vt:lpstr>
      <vt:lpstr>Empty Macro Arguments (C99)</vt:lpstr>
      <vt:lpstr>Empty Macro Arguments (C99)</vt:lpstr>
      <vt:lpstr>Empty Macro Arguments (C99)</vt:lpstr>
      <vt:lpstr>Empty Macro Arguments (C99)</vt:lpstr>
      <vt:lpstr>Empty Macro Arguments (C99)</vt:lpstr>
      <vt:lpstr>Macros with a Variable Number of Arguments (C99)</vt:lpstr>
      <vt:lpstr>Macros with a Variable Number of Arguments (C99)</vt:lpstr>
      <vt:lpstr>The __func__ Identifier (C99)</vt:lpstr>
      <vt:lpstr>The __func__ Identifier (C99)</vt:lpstr>
      <vt:lpstr>Conditional Compilation</vt:lpstr>
      <vt:lpstr>The #if and #endif Directives</vt:lpstr>
      <vt:lpstr>The #if and #endif Directives</vt:lpstr>
      <vt:lpstr>The #if and #endif Directives</vt:lpstr>
      <vt:lpstr>The #if and #endif Directives</vt:lpstr>
      <vt:lpstr>The #if and #endif Directives</vt:lpstr>
      <vt:lpstr>The defined Operator</vt:lpstr>
      <vt:lpstr>The defined Operator</vt:lpstr>
      <vt:lpstr>The #ifdef and #ifndef Directives</vt:lpstr>
      <vt:lpstr>The #elif and #else Directives</vt:lpstr>
      <vt:lpstr>The #elif and #else Directives</vt:lpstr>
      <vt:lpstr>Uses of Conditional Compilation</vt:lpstr>
      <vt:lpstr>Uses of Conditional Compilation</vt:lpstr>
      <vt:lpstr>Uses of Conditional Compilation</vt:lpstr>
      <vt:lpstr>Uses of Conditional Compilation</vt:lpstr>
      <vt:lpstr>Uses of Conditional Compilation</vt:lpstr>
      <vt:lpstr>Miscellaneous Directives</vt:lpstr>
      <vt:lpstr>The #error Directive</vt:lpstr>
      <vt:lpstr>The #error Directive</vt:lpstr>
      <vt:lpstr>The #error Directive</vt:lpstr>
      <vt:lpstr>The #line Directive</vt:lpstr>
      <vt:lpstr>The #line Directive</vt:lpstr>
      <vt:lpstr>The #line Directive</vt:lpstr>
      <vt:lpstr>The #pragma Directive</vt:lpstr>
      <vt:lpstr>The #pragma Directive</vt:lpstr>
      <vt:lpstr>The _Pragma Operator (C99)</vt:lpstr>
      <vt:lpstr>The _Pragma Operator (C99)</vt:lpstr>
      <vt:lpstr>The _Pragma Operator (C99)</vt:lpstr>
      <vt:lpstr>The _Pragma Operator (C99)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1035</cp:revision>
  <cp:lastPrinted>1999-11-08T20:52:53Z</cp:lastPrinted>
  <dcterms:created xsi:type="dcterms:W3CDTF">1999-08-24T18:39:05Z</dcterms:created>
  <dcterms:modified xsi:type="dcterms:W3CDTF">2022-09-26T10:52:04Z</dcterms:modified>
</cp:coreProperties>
</file>