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98"/>
  </p:notesMasterIdLst>
  <p:sldIdLst>
    <p:sldId id="282" r:id="rId2"/>
    <p:sldId id="349" r:id="rId3"/>
    <p:sldId id="455" r:id="rId4"/>
    <p:sldId id="456" r:id="rId5"/>
    <p:sldId id="350" r:id="rId6"/>
    <p:sldId id="459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449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71" r:id="rId26"/>
    <p:sldId id="372" r:id="rId27"/>
    <p:sldId id="373" r:id="rId28"/>
    <p:sldId id="374" r:id="rId29"/>
    <p:sldId id="453" r:id="rId30"/>
    <p:sldId id="375" r:id="rId31"/>
    <p:sldId id="454" r:id="rId32"/>
    <p:sldId id="376" r:id="rId33"/>
    <p:sldId id="377" r:id="rId34"/>
    <p:sldId id="378" r:id="rId35"/>
    <p:sldId id="379" r:id="rId36"/>
    <p:sldId id="380" r:id="rId37"/>
    <p:sldId id="451" r:id="rId38"/>
    <p:sldId id="381" r:id="rId39"/>
    <p:sldId id="450" r:id="rId40"/>
    <p:sldId id="382" r:id="rId41"/>
    <p:sldId id="447" r:id="rId42"/>
    <p:sldId id="383" r:id="rId43"/>
    <p:sldId id="384" r:id="rId44"/>
    <p:sldId id="460" r:id="rId45"/>
    <p:sldId id="385" r:id="rId46"/>
    <p:sldId id="386" r:id="rId47"/>
    <p:sldId id="387" r:id="rId48"/>
    <p:sldId id="446" r:id="rId49"/>
    <p:sldId id="388" r:id="rId50"/>
    <p:sldId id="390" r:id="rId51"/>
    <p:sldId id="391" r:id="rId52"/>
    <p:sldId id="445" r:id="rId53"/>
    <p:sldId id="392" r:id="rId54"/>
    <p:sldId id="393" r:id="rId55"/>
    <p:sldId id="394" r:id="rId56"/>
    <p:sldId id="434" r:id="rId57"/>
    <p:sldId id="435" r:id="rId58"/>
    <p:sldId id="395" r:id="rId59"/>
    <p:sldId id="436" r:id="rId60"/>
    <p:sldId id="439" r:id="rId61"/>
    <p:sldId id="396" r:id="rId62"/>
    <p:sldId id="397" r:id="rId63"/>
    <p:sldId id="437" r:id="rId64"/>
    <p:sldId id="440" r:id="rId65"/>
    <p:sldId id="398" r:id="rId66"/>
    <p:sldId id="438" r:id="rId67"/>
    <p:sldId id="441" r:id="rId68"/>
    <p:sldId id="442" r:id="rId69"/>
    <p:sldId id="400" r:id="rId70"/>
    <p:sldId id="458" r:id="rId71"/>
    <p:sldId id="457" r:id="rId72"/>
    <p:sldId id="402" r:id="rId73"/>
    <p:sldId id="403" r:id="rId74"/>
    <p:sldId id="404" r:id="rId75"/>
    <p:sldId id="405" r:id="rId76"/>
    <p:sldId id="406" r:id="rId77"/>
    <p:sldId id="409" r:id="rId78"/>
    <p:sldId id="410" r:id="rId79"/>
    <p:sldId id="411" r:id="rId80"/>
    <p:sldId id="448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44" r:id="rId93"/>
    <p:sldId id="423" r:id="rId94"/>
    <p:sldId id="424" r:id="rId95"/>
    <p:sldId id="425" r:id="rId96"/>
    <p:sldId id="426" r:id="rId97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1112FD-FB00-3CD0-369F-7E68E69AB8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576AC3A-53EB-9732-90B4-861C353BA2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7486F0-4054-8353-BF5D-ABD8A7D980F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1831916-C27D-EC79-6C43-639EEB347D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FBA78E0-578B-984D-843B-53E147462E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14A99CB1-50BC-EA1B-F026-15855DD79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D881BEF-D6C8-AC45-B359-F6278B9A13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BBC09-9B2D-6EF6-206E-0321F11D71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3F3B-CE37-FDB9-14CA-21D9BA724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4BD027-1ED9-4D41-B024-0A35377BDA3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618A2-9C10-6C98-B550-0B961A138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DBB3A-A197-CB6A-E044-CF5FC95AA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786E7C-2F21-7743-A52E-1DA167FD645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721D-FFFE-6274-63BC-C916B9506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DEC87-DE95-C574-8E77-E40C0A7DC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7176F5-5FC0-204C-842C-C2994CB6783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9FDC1-6410-5117-6E6D-B0859BA03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C7A4-122F-7CFA-AD14-83509ECB5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29053F-D087-C443-A108-7E1CA0489C1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0E123-E466-00EF-5CAB-F2B3D4587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0849-5265-6A3D-0191-7EE665DA1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FDBF41-0C8A-174B-8861-62DDAC6D0B2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5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52B1-2763-67C6-0F52-B1D0FB6A1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384E-C84F-A5D5-B534-75F93A2DD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85FCC9-73C4-CC48-A797-67D5F5D71D1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BE090F-DA0C-AA34-42E7-425ABE863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AE038F-4295-075B-BF29-092718C93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2D7E1E-4D4D-0341-A8EA-CF0B5BE4940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AB5E4-E645-56BB-0B5F-E177444AA5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B393-3467-438D-2BDB-3142A75A43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94A261-64AC-DA4D-93B7-1910275D214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9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6C700-DF46-3870-453E-3BA0B24D1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AE06E-0345-ACC4-BEA3-AD7CE43D2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1C5F91-F586-A540-8182-A2C10024FA7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F622-1CBD-0AAB-EC64-EA6C527E0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7315-E84D-E212-397A-B17FEB85A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67E835-716E-D742-B921-741F16D98C9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02F6-7C6D-98BA-0EAB-F60414E6D1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E814-778A-7D8A-B04F-B33394FC7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14BE1-1499-B549-AA6E-073CCC17E40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FC31AC-77A4-FFC5-E5FE-833033BA8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C5A141-166B-F287-A193-8A2780E89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641C7A8-E406-A071-2D10-FD3B3DEEBE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9CF9194-CCE8-F191-C036-F7E4787949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D05D3AF-2802-ED48-9A8A-ABA0308A42B1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2E36236-F21D-90AD-8E36-170ABA32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15: Writing Large Programs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42655D2C-1C01-1066-3262-FB321CC7B5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AE768-B08A-A2CF-A781-18D5F9360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285B1-D0B0-62BD-751C-ADF3D0FC0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0DA61-BBDD-1A46-9462-6238A597C3CB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3CEF0447-E1B5-C8F2-2057-88A3FA4D4F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15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9673E294-BAAB-6649-8CB5-38EC8B658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Writing Large Programs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FE9698E-6157-E66D-D70D-1D950831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Header Files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5638EC5-3EAC-B699-DDC8-3FAD9D0B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 tells the preprocessor to insert the contents of a specified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Information to be shared among several source files can be put into such a file.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can then be used to bring the file’s contents into each of the source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Files that are included in this fashion are called </a:t>
            </a:r>
            <a:r>
              <a:rPr lang="en-US" altLang="zh-CN" b="1" i="1">
                <a:ea typeface="宋体" panose="02010600030101010101" pitchFamily="2" charset="-122"/>
              </a:rPr>
              <a:t>header files</a:t>
            </a:r>
            <a:r>
              <a:rPr lang="en-US" altLang="zh-CN">
                <a:ea typeface="宋体" panose="02010600030101010101" pitchFamily="2" charset="-122"/>
              </a:rPr>
              <a:t> (or sometimes </a:t>
            </a:r>
            <a:r>
              <a:rPr lang="en-US" altLang="zh-CN" b="1" i="1">
                <a:ea typeface="宋体" panose="02010600030101010101" pitchFamily="2" charset="-122"/>
              </a:rPr>
              <a:t>include files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By convention, header files have the extension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0F8D-2386-22EF-F442-A3A039CCB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4356F-4862-9EB3-AC60-B4E435946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1B3394-D3D3-134E-A0B6-E097E9CE9788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3AC2A28-D079-A821-6F01-87597C88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CEC9DA3-4B04-DD75-E287-F87C40AC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 has two primary forms.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is used for header files that belong to C’s own library: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</a:t>
            </a:r>
            <a:r>
              <a:rPr lang="en-US" altLang="zh-CN" sz="2400" i="1">
                <a:ea typeface="宋体" panose="02010600030101010101" pitchFamily="2" charset="-122"/>
              </a:rPr>
              <a:t>filename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is used for all other header files: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</a:t>
            </a:r>
            <a:r>
              <a:rPr lang="en-US" altLang="zh-CN" sz="2400" i="1">
                <a:ea typeface="宋体" panose="02010600030101010101" pitchFamily="2" charset="-122"/>
              </a:rPr>
              <a:t>filename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 difference between the two has to do with how the compiler locates the header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EDFAF-9AEB-8A8D-4914-A3A5A0D65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5D69-EAE2-FDFE-813B-F3C139E3E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530AC7-BA65-324E-A48E-83925EBE8E8D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9C86323-46B9-089D-84EA-A120CCFB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E70636E-D04F-8BBA-3C53-7AA40A6B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Typical rules for locating header files: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i="1">
                <a:ea typeface="宋体" panose="02010600030101010101" pitchFamily="2" charset="-122"/>
              </a:rPr>
              <a:t>filename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: Search the directory (or directories) in which system header files reside.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i="1">
                <a:ea typeface="宋体" panose="02010600030101010101" pitchFamily="2" charset="-122"/>
              </a:rPr>
              <a:t>filename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>
                <a:ea typeface="宋体" panose="02010600030101010101" pitchFamily="2" charset="-122"/>
              </a:rPr>
              <a:t>: Search the current directory, then search the directory (or directories) in which system header files reside.</a:t>
            </a:r>
          </a:p>
          <a:p>
            <a:r>
              <a:rPr lang="en-US" altLang="zh-CN">
                <a:ea typeface="宋体" panose="02010600030101010101" pitchFamily="2" charset="-122"/>
              </a:rPr>
              <a:t>The places to be searched for header files can usually be altered, often by a command-line option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-I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path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40DE6-E894-5ACB-BEFF-5FEA6D410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9DC5-3D7C-7FDC-3DB0-A7332327F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1C1FC2-28E6-B84F-8FB5-D7573023F6C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F2DD948-FCF9-9A56-C11E-1DF0D79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B9E77EB-D9FE-70CD-9A34-E1F71405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Don’t use brackets when including header files that you have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&lt;myheader.h&gt;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will probably look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myheader.h</a:t>
            </a:r>
            <a:r>
              <a:rPr lang="en-US" altLang="zh-CN">
                <a:ea typeface="宋体" panose="02010600030101010101" pitchFamily="2" charset="-122"/>
              </a:rPr>
              <a:t> where the system header files are kept.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DE6C-511F-945D-8B2C-5B8528CF2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9B5B1-00CC-F643-5860-69BA59BCF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C37DF1-50DB-C74E-9F35-030BDB2EBA57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E9C5372-2133-1BDE-A50B-5F46E472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473EBA8-8E9D-CCA5-8D3A-94F695B4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file name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 may include information that helps locate the file, such as a directory path or drive specifier: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"c:\cprogs\utils.h"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Windows path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"/cprogs/utils.h"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UNIX path */</a:t>
            </a:r>
          </a:p>
          <a:p>
            <a:r>
              <a:rPr lang="en-US" altLang="zh-CN">
                <a:ea typeface="宋体" panose="02010600030101010101" pitchFamily="2" charset="-122"/>
              </a:rPr>
              <a:t>Although the quotation marks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 make file names look like string literals, the preprocessor doesn’t treat them that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F39F-B57D-2E3E-F1E4-9AE029F7C3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A70F3-124E-1854-935B-A1A5CE59C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AEFCF5-E6B8-E04A-ADA5-F794D76FE98A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7933F8F-EEBF-A46E-BCC0-1DBCBBAB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AD35829-744C-64AA-11DE-5DA14C9E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usually best not to include path or drive information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directives.</a:t>
            </a:r>
          </a:p>
          <a:p>
            <a:r>
              <a:rPr lang="en-US" altLang="zh-CN">
                <a:ea typeface="宋体" panose="02010600030101010101" pitchFamily="2" charset="-122"/>
              </a:rPr>
              <a:t>Bad examples of Windows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"d:utils.h"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"\cprogs\include\utils.h"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"d:\cprogs\include\utils.h"</a:t>
            </a:r>
          </a:p>
          <a:p>
            <a:r>
              <a:rPr lang="en-US" altLang="zh-CN">
                <a:ea typeface="宋体" panose="02010600030101010101" pitchFamily="2" charset="-122"/>
              </a:rPr>
              <a:t>Better versions: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"..\include\utils.h"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C6494-D574-7AD8-7892-CA27ACAD3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0F6C-DD11-4C81-8C03-5FB9D8A29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29E79B-AFF2-7149-8F84-11354E5F7A7C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03667DA-A5C8-5251-4FCC-375AF3C4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67AA346-1449-DCD8-CD60-B09F60BF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 has a third form: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</a:t>
            </a:r>
            <a:r>
              <a:rPr lang="en-US" altLang="zh-CN" sz="2400" i="1">
                <a:ea typeface="宋体" panose="02010600030101010101" pitchFamily="2" charset="-122"/>
              </a:rPr>
              <a:t>tokens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i="1">
                <a:ea typeface="宋体" panose="02010600030101010101" pitchFamily="2" charset="-122"/>
              </a:rPr>
              <a:t>tokens</a:t>
            </a:r>
            <a:r>
              <a:rPr lang="en-US" altLang="zh-CN">
                <a:ea typeface="宋体" panose="02010600030101010101" pitchFamily="2" charset="-122"/>
              </a:rPr>
              <a:t> is any sequence of preprocessing tokens.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will scan the tokens and replace any macros that it finds.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macro replacement, the resulting directive must match one of the other forms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advantage of the third kind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is that the file name can be defined by a macro rather than being “hard-coded” into the directive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25503-D3D6-8C98-41DF-97356388A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16CC9-D736-BC3D-E944-5F5177817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070893-A67B-D048-A455-B8884B616ADA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ED07C18-B527-7DD8-A806-4A708F16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ADC3D22-8ACF-80E7-2B18-5D3B4ABE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defined(IA32)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#define CPU_FILE "ia32.h"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defined(IA64)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#define CPU_FILE "ia64.h"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defined(AMD64)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#define CPU_FILE "amd64.h"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CPU_FILE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BE41-357A-CF5E-1879-BF67356C8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A7DDA-566A-67BE-79F2-433299593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6D4AA5-8704-6941-B790-C4DCED8FE99F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83BB620-63CA-9BE3-B016-642A564E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Sharing Macro Definitions and Type Definitions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DBB4FAA-79BF-6B26-DF69-9CF1AEC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large programs contain macro definitions and type definitions that need to be shared by several source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definitions should go into header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EE153-D0D7-9218-DF52-DC2AAC1F5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AA8A-3375-954A-4B38-C9CAD7733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C45E5E-1DC9-6B4D-9BAF-5C2435C5FEBB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3E23631-8FAF-5DCF-1A17-3AFA05D4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Sharing Macro Definitions and Type Definitions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0D0965B-D053-A981-B729-73FFBFD4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a program uses macros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Their definitions can be put in a header file with a name 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BOOL int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FALSE 0</a:t>
            </a:r>
          </a:p>
          <a:p>
            <a:r>
              <a:rPr lang="en-US" altLang="zh-CN">
                <a:ea typeface="宋体" panose="02010600030101010101" pitchFamily="2" charset="-122"/>
              </a:rPr>
              <a:t>Any source file that requires these macros will simply contain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"boolean.h"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05A4D-9C3C-AB48-3670-702F96392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1030-665A-ECF2-78CE-DC498BCE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CB6959-1D67-1643-9B5E-AD5DE6A54548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198F587-A4EA-8AD5-8882-9000F256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AE76DF1-E093-0987-BA45-B93E2249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 program may be divided among any number of </a:t>
            </a:r>
            <a:r>
              <a:rPr lang="en-US" altLang="zh-CN" b="1" i="1">
                <a:ea typeface="宋体" panose="02010600030101010101" pitchFamily="2" charset="-122"/>
              </a:rPr>
              <a:t>source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By convention, source files have the extension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Each source file contains part of the program, primarily definitions of functions and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One source file must contain a function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, which serves as the starting point for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E2167-8555-BF7A-5E5B-7D40FB4AA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27DA-0399-6B6D-ADDC-E95A9B3A2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AB18AC-0876-294C-87A7-98E027F2A11F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80BF05D-8DC5-274A-CB94-AC615584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Sharing Macro Definitions and Type Definitions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248DA05-4AE2-899E-17DC-81236A1A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program in which two files include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630EA-BA29-9029-99EA-BECCFBC4B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23BE8-6703-E86E-CAF3-12997606D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0205B6-021F-104B-9E02-7CA0EBDCEC2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303AD5F0-1CF6-C1D5-0644-AEF32F9F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044700"/>
            <a:ext cx="7243763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27E7203-5357-873E-09C7-0FD4A8E9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Sharing Macro Definitions and Type Definitions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B4ED5AD-6CA7-F7AB-3CED-7C9802D4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definitions are also common in header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instead of defining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 macro, we might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create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 type.</a:t>
            </a:r>
          </a:p>
          <a:p>
            <a:r>
              <a:rPr lang="en-US" altLang="zh-CN">
                <a:ea typeface="宋体" panose="02010600030101010101" pitchFamily="2" charset="-122"/>
              </a:rPr>
              <a:t>If we do,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>
                <a:ea typeface="宋体" panose="02010600030101010101" pitchFamily="2" charset="-122"/>
              </a:rPr>
              <a:t> file will have the following appearance: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FALSE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Bool;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807DC-DFB5-56E8-ECFE-117D07BB3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34022-3B2C-3BB6-3FAB-A88F7D3CE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9C8E69-0DDA-EC4A-B317-08BCDF4248F5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587A3B5-54DD-D0DF-6884-8FCA4244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Sharing Macro Definitions and Type Definitions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ACF0BC2-3C45-7237-5AE2-3663645A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putting definitions of macros and types in header files: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Saves time. We don’t have to copy the definitions into the source files where they’re needed.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Makes the program easier to modify. Changing the definition of a macro or type requires editing a single header file.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Avoids inconsistencies caused by source files containing different definitions of the same macro or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AC22-EADA-E9D4-F99F-9B072E9A4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1866C-3B8A-FA2D-D168-1CD6A5E21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C262A-AA65-F748-A4E6-DC800A3112B8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57D5506-4BAC-4A24-357C-7B785E47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B6DA85C-84D8-7F66-0070-BD8AF9DF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a source file contains a call of a function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that’s defined in another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Calling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without declaring it first is risky.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compiler assumes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’s return type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also assumes that the number of parameters matches the number of arguments in the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arguments themselves are converted automatically by the default argument promotions.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7E22-BFAF-481E-A23D-FAF00F47C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6A2BF-2393-1332-1D99-810E47F1A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410A3B-DDA2-9049-AE82-C01B627B5671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C19B2B9-B432-F408-9815-619A807E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6EDA976-7CB0-C862-3615-3063A2EF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in the file where it’s called solves the problem but can create a maintenance nightmare.</a:t>
            </a:r>
          </a:p>
          <a:p>
            <a:r>
              <a:rPr lang="en-US" altLang="zh-CN">
                <a:ea typeface="宋体" panose="02010600030101010101" pitchFamily="2" charset="-122"/>
              </a:rPr>
              <a:t>A better solution is to put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’s prototype in a header file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), then include the header file in all the places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is called.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also need to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, enabling the compiler to check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’s prototype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 matches its definition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72F2-26F4-D5E9-92E9-A665F8CE8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B501-28E3-2698-5A94-CCAC6AF51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518F2E-A935-414B-B8DA-F142A4962763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8CF65FA-9CC9-0FAA-A77A-8FF0DF22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10D5427-7E2D-369C-CC76-2DBA5572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 contains other functions, most of them should be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Functions that are intended for use only within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 shouldn’t be declared in a header file, however; to do so would be misleading.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B759-F215-1846-E249-957B8FB21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2965C-94B3-79F7-9E0C-ECE0A9B78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E1430-A6A3-0A4F-BDBF-3C4AFD073BF7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8AC82C0-7CD4-1C14-AE54-2B97333A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847E6DC-8ADD-0F9F-9A94-1EDACC34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RPN calculator example can be used to illustrate the use of function prototypes in header files.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 sz="2600">
                <a:ea typeface="宋体" panose="02010600030101010101" pitchFamily="2" charset="-122"/>
              </a:rPr>
              <a:t> file will contain definitions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make_empty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 sz="2600">
                <a:ea typeface="宋体" panose="02010600030101010101" pitchFamily="2" charset="-122"/>
              </a:rPr>
              <a:t>,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2600">
                <a:ea typeface="宋体" panose="02010600030101010101" pitchFamily="2" charset="-122"/>
              </a:rPr>
              <a:t> functions.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Prototypes for these functions should go in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 sz="2600">
                <a:ea typeface="宋体" panose="02010600030101010101" pitchFamily="2" charset="-122"/>
              </a:rPr>
              <a:t> header file: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make_empty(void);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is_empty(void);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is_full(void);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push(int i);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pop(void);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6A1C-DDA8-1BC4-3863-929D1864B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8EA0B-FF02-E4E4-4AE7-1E0279F5F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C655B-4F38-FA42-8C77-B12F23B6A005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7E02C37-F91F-0B96-5623-1D0DDA2F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A150DE4-B92F-9ED2-03CE-05E65126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We’ll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calc.c</a:t>
            </a:r>
            <a:r>
              <a:rPr lang="en-US" altLang="zh-CN">
                <a:ea typeface="宋体" panose="02010600030101010101" pitchFamily="2" charset="-122"/>
              </a:rPr>
              <a:t> to allow the compiler to check any calls of stack functions that appear in the latter file.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also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>
                <a:ea typeface="宋体" panose="02010600030101010101" pitchFamily="2" charset="-122"/>
              </a:rPr>
              <a:t> so the compiler can verify that the prototypes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match the definitions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4B88-E2E5-590C-1017-E2FF26897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82EBB-9316-0249-1784-F18936202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D39F9F-6793-B049-BA2F-87E273F0F558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EA9A858-6885-1313-91EB-3CE994C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Function Prototypes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BD173-CD93-4D13-019E-68A04E1C8E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C980F-D99E-397F-5A22-8C3873870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04D36D-1BC6-CE41-B891-39BC421409B5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  <p:pic>
        <p:nvPicPr>
          <p:cNvPr id="40965" name="Picture 7">
            <a:extLst>
              <a:ext uri="{FF2B5EF4-FFF2-40B4-BE49-F238E27FC236}">
                <a16:creationId xmlns:a16="http://schemas.microsoft.com/office/drawing/2014/main" id="{D65B08B8-DF69-63E3-E951-501E8363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422400"/>
            <a:ext cx="456247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3EBF5D9-2A25-C5D0-AF30-9407D9CE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030DC28-224B-A89A-512D-A05EA4DD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share a function among files, we put its </a:t>
            </a:r>
            <a:r>
              <a:rPr lang="en-US" altLang="zh-CN" i="1">
                <a:ea typeface="宋体" panose="02010600030101010101" pitchFamily="2" charset="-122"/>
              </a:rPr>
              <a:t>definition</a:t>
            </a:r>
            <a:r>
              <a:rPr lang="en-US" altLang="zh-CN">
                <a:ea typeface="宋体" panose="02010600030101010101" pitchFamily="2" charset="-122"/>
              </a:rPr>
              <a:t> in one source file, then put </a:t>
            </a:r>
            <a:r>
              <a:rPr lang="en-US" altLang="zh-CN" i="1">
                <a:ea typeface="宋体" panose="02010600030101010101" pitchFamily="2" charset="-122"/>
              </a:rPr>
              <a:t>declarations</a:t>
            </a:r>
            <a:r>
              <a:rPr lang="en-US" altLang="zh-CN">
                <a:ea typeface="宋体" panose="02010600030101010101" pitchFamily="2" charset="-122"/>
              </a:rPr>
              <a:t> in other files that need to call the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Sharing an external variable is done in much the same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B0B5-C61B-4439-574E-FACD37FA2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86ED-B430-07BA-D05E-2A6A33FAA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4CC12-ADC8-A447-81F9-75400CB344F5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AE38960-A612-1C73-72FD-2AA46CAC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E25BA4F-1581-3F41-048E-879FC131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problem of writing a simple calculator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will evaluate integer expressions entered in Reverse Polish notation (RPN), in which operators follow operands.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user enters an expression such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30 5 - 7 *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program should print its value (175, in this case).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1EDFF-10DB-1714-9A1E-CCD630B960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B2CAB-2A92-61AA-A21E-7B7DB58F3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C6FA32-69CC-204E-8419-B0C7BCC6FDAB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399FC9D-5C40-E2BE-5735-9D33E08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C9ED56-2921-0B00-F985-9FB859F4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that both declares and defines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(causing the compiler to set aside space):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r>
              <a:rPr lang="en-US" altLang="zh-CN">
                <a:ea typeface="宋体" panose="02010600030101010101" pitchFamily="2" charset="-122"/>
              </a:rPr>
              <a:t>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is used to declare a variable without defining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i;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informs the compiler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defined elsewhere in the program, so there’s no need to allocate space for it.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69AC-6A53-65DD-2233-ACB7CFF3D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3FD7-74F0-D64D-E2EA-817EB681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7C1D05-270F-AC46-B206-E491B40AEE23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8F290D2-9135-A584-CDFF-C83926B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BABB9F6-6D34-F148-270E-39EB510A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we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 in the declaration of an array, we can omit the length of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a[];</a:t>
            </a:r>
          </a:p>
          <a:p>
            <a:r>
              <a:rPr lang="en-US" altLang="zh-CN">
                <a:ea typeface="宋体" panose="02010600030101010101" pitchFamily="2" charset="-122"/>
              </a:rPr>
              <a:t>Since the compiler doesn’t allocate space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at this time, there’s no need for it to know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’s length.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4C173-C5B5-EB7E-7791-827A52151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ECFA3-9A87-87B5-E6C4-F70041F12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2F2EB5-DA0C-A946-915F-A20398CA5F28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CB737F3-9833-846C-3B3F-B85F0111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605B484-2F52-D01B-557C-AB35B1C3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share a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among several source files, we first put a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in one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needs to be initialized, the initializer would go here.</a:t>
            </a:r>
          </a:p>
          <a:p>
            <a:r>
              <a:rPr lang="en-US" altLang="zh-CN">
                <a:ea typeface="宋体" panose="02010600030101010101" pitchFamily="2" charset="-122"/>
              </a:rPr>
              <a:t>The other files will contain declarations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int i;</a:t>
            </a:r>
          </a:p>
          <a:p>
            <a:r>
              <a:rPr lang="en-US" altLang="zh-CN">
                <a:ea typeface="宋体" panose="02010600030101010101" pitchFamily="2" charset="-122"/>
              </a:rPr>
              <a:t>By declaring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in each file, it becomes possible to access and/or modify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within those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08843-4734-6736-6101-9F6E1EBD8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B6AD-F9F0-49DA-B498-DC9F1F297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905389-53DF-1048-8600-8B23532C7CC3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40A53DA-4761-3E7E-3ABC-1C7D5FCC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0F91104-6AB8-2485-CC69-CC7D5378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declarations of the same variable appear in different files, the compiler can’t check that the declarations match the variable’s definition.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one file may contain the definition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while another file contains 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extern long i;</a:t>
            </a:r>
          </a:p>
          <a:p>
            <a:r>
              <a:rPr lang="en-US" altLang="zh-CN">
                <a:ea typeface="宋体" panose="02010600030101010101" pitchFamily="2" charset="-122"/>
              </a:rPr>
              <a:t>An error of this kind can cause the program to behave unpredictably.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933B-9963-4826-3322-ADC2A0B3E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F8F77-9170-35B8-C1C5-4E7CF937B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47C3B-69D8-4742-894E-F872CDAB03B0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649BE4B-48B0-B111-F2C3-9F3FE07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Variable Declarations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5E5A892-4913-BBBA-9359-101CC22B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avoid inconsistency, declarations of shared variables are usually put in header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A source file that needs access to a particular variable can then include the appropriate header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In addition, each header file that contains a variable declaration is included in the source file that contains the variable’s definition, enabling the compiler to check that the two match.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75B16-FA60-C403-A76C-4A3721A2B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DAA30-8C1E-97C4-CC14-2CF0286F8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C373E3-C488-5C4B-B55A-56D85D20DEF3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C2442CE-8E1F-7FCA-81CD-2B157C29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Includes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981F7F-26BA-7302-2C75-FE044A24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header file may contain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 sz="2700">
                <a:ea typeface="宋体" panose="02010600030101010101" pitchFamily="2" charset="-122"/>
              </a:rPr>
              <a:t> directives.</a:t>
            </a:r>
          </a:p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 sz="2700">
                <a:ea typeface="宋体" panose="02010600030101010101" pitchFamily="2" charset="-122"/>
              </a:rPr>
              <a:t> contains the following prototypes: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is_empty(void);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is_full(void);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Since these functions return only 0 or 1, it’s a good idea to declare their return type to be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is_empty(void);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is_full(void);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We’ll need to include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 sz="2700">
                <a:ea typeface="宋体" panose="02010600030101010101" pitchFamily="2" charset="-122"/>
              </a:rPr>
              <a:t> file in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 sz="2700">
                <a:ea typeface="宋体" panose="02010600030101010101" pitchFamily="2" charset="-122"/>
              </a:rPr>
              <a:t> so that the definition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2700">
                <a:ea typeface="宋体" panose="02010600030101010101" pitchFamily="2" charset="-122"/>
              </a:rPr>
              <a:t> is available when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 sz="2700">
                <a:ea typeface="宋体" panose="02010600030101010101" pitchFamily="2" charset="-122"/>
              </a:rPr>
              <a:t> is compiled.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51ADB-EC89-84E2-E343-08CD39610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E5BFB-9199-62DA-A15E-CF9F53338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3987FA-9771-DF40-9B0E-59D2ED4FA6E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A1D1F10-578C-B229-A778-DADFB754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Includes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855CA16-78E8-2A5E-793B-B5A3138A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Traditionally, C programmers shun nested includes.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 bias against nested includes has largely faded away, in part because nested includes are common practice in C++.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EDDB9-479C-15D2-D35F-B73E0A839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57DAE-EEB2-BA26-316F-C2750311D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26CA4E-BE24-2847-BA41-C8BD9C13F81B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1923CF2-FFEA-3BE1-C6D7-C0AD53DF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8221599-04DD-B04D-8229-D4410FAE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a source file includes the same header file twice, compilation errors may result.</a:t>
            </a:r>
          </a:p>
          <a:p>
            <a:r>
              <a:rPr lang="en-US" altLang="zh-CN">
                <a:ea typeface="宋体" panose="02010600030101010101" pitchFamily="2" charset="-122"/>
              </a:rPr>
              <a:t>This problem is common when header files include other header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file1.h</a:t>
            </a:r>
            <a:r>
              <a:rPr lang="en-US" altLang="zh-CN">
                <a:ea typeface="宋体" panose="02010600030101010101" pitchFamily="2" charset="-122"/>
              </a:rPr>
              <a:t> includes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file3.h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file2.h</a:t>
            </a:r>
            <a:r>
              <a:rPr lang="en-US" altLang="zh-CN">
                <a:ea typeface="宋体" panose="02010600030101010101" pitchFamily="2" charset="-122"/>
              </a:rPr>
              <a:t> includes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file3.h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prog.c</a:t>
            </a:r>
            <a:r>
              <a:rPr lang="en-US" altLang="zh-CN">
                <a:ea typeface="宋体" panose="02010600030101010101" pitchFamily="2" charset="-122"/>
              </a:rPr>
              <a:t> includes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file1.h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file2.h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505B-4716-7926-E5E0-0BE81C3CB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0E989-F472-410B-45BA-67946B6E5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B9AD7-D777-9A40-BFC8-33D8948269E6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D938E4E-E426-A17B-FCF9-268FF8FC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C778447-B4D6-0984-D37F-CC09A1D8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200">
                <a:ea typeface="宋体" panose="02010600030101010101" pitchFamily="2" charset="-122"/>
              </a:rPr>
              <a:t>When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prog.c</a:t>
            </a:r>
            <a:r>
              <a:rPr lang="en-US" altLang="zh-CN" sz="2200">
                <a:ea typeface="宋体" panose="02010600030101010101" pitchFamily="2" charset="-122"/>
              </a:rPr>
              <a:t> is compiled,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file3.h</a:t>
            </a:r>
            <a:r>
              <a:rPr lang="en-US" altLang="zh-CN" sz="2200">
                <a:ea typeface="宋体" panose="02010600030101010101" pitchFamily="2" charset="-122"/>
              </a:rPr>
              <a:t> will be compiled twice.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EAD2-BE01-31F5-ED95-C6BAD7C58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71978-E60F-FB65-241E-62A51F4B6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F57E3A-C2F1-EE49-9319-E1AD4C4D78B7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5AD6E23D-FA78-866F-5D1A-F8C224D5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2238"/>
            <a:ext cx="59880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4BE01CE-0F90-0964-C531-37D9E0A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B3A9715-D974-C092-3782-E19303CD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Including the same header file twice doesn’t always cause a compilation error.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file contains only macro definitions, function prototypes, and/or variable declarations, there won’t be any difficulty.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file contains a type definition, however, we’ll get a compilation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F1BE3-D9AB-1E1F-F4D1-0E571117F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46273-B04F-2ED8-DD64-46B3FC23A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B140CB-84AD-4F40-9845-0BA98530F6EA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44C0CCF-3786-6DE5-A7B6-8DD927EC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E696E6A-4EC8-C003-3235-C9C0E974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 will read operands and operators, one by one, using a stack to keep track of intermediate results.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program reads a number, it will push the number onto the stack.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program reads an operator, it will pop two numbers from the stack, perform the operation, and then push the result back onto the stack.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program reaches the end of the user’s input, the value of the expression will be on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771A1-E7DC-E698-6E7C-23AAAEAED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647BA-5EC9-1D83-A9A9-C631FE78E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06AD3A-F81E-5C4A-880E-5C5161949CC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F085FFE-B122-D89C-E946-A56914A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D36408A2-49F3-6F08-1437-2D6572BE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Just to be safe, it’s probably a good idea to protect all header files against multiple inclusion.</a:t>
            </a:r>
          </a:p>
          <a:p>
            <a:r>
              <a:rPr lang="en-US" altLang="zh-CN">
                <a:ea typeface="宋体" panose="02010600030101010101" pitchFamily="2" charset="-122"/>
              </a:rPr>
              <a:t>That way, we can add type definitions to a file later without the risk that we might forget to protect the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In addition, we might save some time during program development by avoiding unnecessary recompilation of the same header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ECECB-26FC-2107-9429-40DC944422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6325F-608B-6473-4DF8-2D1B7CC73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0EBF3-641E-CD49-A416-C9883939F1AA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3C756D3-59F0-47CB-0043-3C17328E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FBB8180-CAD9-1C68-EA61-D8CC9C7A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protect a header file, we’ll enclose the contents of the file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pair.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protect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>
                <a:ea typeface="宋体" panose="02010600030101010101" pitchFamily="2" charset="-122"/>
              </a:rPr>
              <a:t>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#ifndef BOOLEAN_H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BOOLEAN_H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FALSE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int Bool;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587EA-0EF9-5C09-606F-BD914CC63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6934-C9E1-0081-D73D-591E16C57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54CE05-6384-D64D-AE91-43F79C198C1C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6FE054A-6AAE-7EF2-28F1-1440AAD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Protecting Header Files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959DCF0-D053-F341-A1A3-2B80DBEE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Making name of the macro resemble the name of the header file is a good way to avoid conflicts with other macros.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we can’t name the macro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BOOLEAN.H</a:t>
            </a:r>
            <a:r>
              <a:rPr lang="en-US" altLang="zh-CN">
                <a:ea typeface="宋体" panose="02010600030101010101" pitchFamily="2" charset="-122"/>
              </a:rPr>
              <a:t>, a name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BOOLEAN_H</a:t>
            </a:r>
            <a:r>
              <a:rPr lang="en-US" altLang="zh-CN">
                <a:ea typeface="宋体" panose="02010600030101010101" pitchFamily="2" charset="-122"/>
              </a:rPr>
              <a:t> is a good alternative.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8079E-98E1-6C9E-8979-DA45FAF7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5ADDC-8247-674A-1E19-EAAEB7746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724766-0D15-4848-8F9B-E239D45FB2C6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195EBC4-F090-A2E1-9E6B-D1794C2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Directives in Header Files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D3A2ABA-101B-0F99-72FF-A482D75C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directives are often put in header files to check for conditions under which the header file shouldn’t be included.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a header file uses a feature that didn’t exist prior to the original C89 standard.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 directive that tests for the existence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__STDC__</a:t>
            </a:r>
            <a:r>
              <a:rPr lang="en-US" altLang="zh-CN">
                <a:ea typeface="宋体" panose="02010600030101010101" pitchFamily="2" charset="-122"/>
              </a:rPr>
              <a:t> macro: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#ifndef __STDC__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#error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header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requires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Standard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compiler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87FA4-82DB-DD03-64AE-4B1C36EAE0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35834-4625-5F5B-B7DC-0E4772157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B0F8EC-1D41-0047-942B-E40483A74127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A9619F8A-82F0-5D7C-A6F7-2045932F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Dividing a Program into Files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2F3E5AD-5591-0F73-9F18-5866DA88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Designing a program involves determining what functions it will need and arranging the functions into logically related groups.</a:t>
            </a:r>
          </a:p>
          <a:p>
            <a:r>
              <a:rPr lang="en-US" altLang="zh-CN">
                <a:ea typeface="宋体" panose="02010600030101010101" pitchFamily="2" charset="-122"/>
              </a:rPr>
              <a:t>Once a program has been designed, there is a simple technique for dividing it into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9EBC8-2FF4-9D9F-026A-FB3E8390F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C06B0-3B8A-DACF-B80A-066334453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84EB73-62EF-1342-9077-B754F4308A9D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F68DBD1-9E3B-409E-8D35-C0F8C327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Dividing a Program into Files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00CDCF1-524D-8EDD-CECA-FEC9AEBC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Each set of functions will go into a separate source file (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4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Each source file will have a matching header file (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 sz="240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 will contain prototypes for the functions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to be used only within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 should not be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 sz="2400">
                <a:ea typeface="宋体" panose="02010600030101010101" pitchFamily="2" charset="-122"/>
              </a:rPr>
              <a:t> will be included in each source file that needs to call a function defined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 sz="2400">
                <a:ea typeface="宋体" panose="02010600030101010101" pitchFamily="2" charset="-122"/>
              </a:rPr>
              <a:t> will also be included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400">
                <a:ea typeface="宋体" panose="02010600030101010101" pitchFamily="2" charset="-122"/>
              </a:rPr>
              <a:t> so the compiler can check that the prototypes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foo.h</a:t>
            </a:r>
            <a:r>
              <a:rPr lang="en-US" altLang="zh-CN" sz="2400">
                <a:ea typeface="宋体" panose="02010600030101010101" pitchFamily="2" charset="-122"/>
              </a:rPr>
              <a:t> match the definitions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9514A-09F1-2223-4DCB-768457B67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806C2-333D-0C7E-D551-1FD1C863D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08933-1BFB-8F45-A0FF-B400AA05E514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3BC6DF8-542B-E96E-7F57-5E145596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Dividing a Program into Files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530DABEB-017A-8858-A124-89026A0B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 will go in a file whose name matches the name of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possible that there are other functions in the same file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, so long as they’re not called from other files 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1B1C-072C-999A-2463-2AF470FF8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45D3-808F-8142-16CC-60E88F12F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E69FF3-4D8C-314D-B3A4-BCF0CD7099B1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DB958620-9317-7093-8CFB-9B5950E5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F40CEB9C-A2FC-D8F2-41DE-5A943526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Let’s apply this technique to a small text-formatting program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justify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Assume that a file named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quote</a:t>
            </a:r>
            <a:r>
              <a:rPr lang="en-US" dirty="0"/>
              <a:t> contains the following sample input: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C     is quirky,  flawed,    and  an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enormous   success.      Although accidents of   history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surely  helped,   it evidently    satisfied   a   need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 for  a   system  implementation    language    efficient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enough   to  displace         assembly   language,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yet sufficiently   abstract   and fluent    to describe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algorithms   and     interactions    in a   wide   variety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of   environments. 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sz="1800" spc="-100" dirty="0">
                <a:latin typeface="Courier New" pitchFamily="49" charset="0"/>
                <a:cs typeface="Courier New" pitchFamily="49" charset="0"/>
              </a:rPr>
              <a:t>                     --      Dennis     M.        Ritchie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E91D3-6723-E781-EEF8-D1A20A88C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52096-1A72-E9D2-A0E6-587AD7D0E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4ACE2B-8F83-6848-8D6F-1666EBA38DC6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5E65D9E-9681-A71E-FBA2-AEDF1278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3DC4C27-CD3D-FA10-DB98-05DA6A01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run the program from a UNIX or Windows prompt, we’d enter the command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justify &lt;quote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symbol informs the operating system that justify will read from the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quote</a:t>
            </a:r>
            <a:r>
              <a:rPr lang="en-US" altLang="zh-CN">
                <a:ea typeface="宋体" panose="02010600030101010101" pitchFamily="2" charset="-122"/>
              </a:rPr>
              <a:t> instead of accepting input from the keyboard.</a:t>
            </a:r>
          </a:p>
          <a:p>
            <a:r>
              <a:rPr lang="en-US" altLang="zh-CN">
                <a:ea typeface="宋体" panose="02010600030101010101" pitchFamily="2" charset="-122"/>
              </a:rPr>
              <a:t>This feature, supported by UNIX, Windows, and other operating systems, is called </a:t>
            </a:r>
            <a:r>
              <a:rPr lang="en-US" altLang="zh-CN" b="1" i="1">
                <a:ea typeface="宋体" panose="02010600030101010101" pitchFamily="2" charset="-122"/>
              </a:rPr>
              <a:t>input redirection.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D07DA-12DB-F13B-62B2-2C5783849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DD4F8-C60B-4F19-2C65-C3C0F389F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C5487D-ADDC-1742-8D6F-2A837877BAFB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162EC49-0CBD-4161-0795-7E4F0C2B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4AFCD1-AC5E-DB5B-9C27-1655E818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Output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is quirky,  flawed,  and  an  enormous  success.  Although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accidents of history surely helped, it evidently satisfied a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need for a system implementation language  efficient  enough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 displace assembly language, yet sufficiently abstract and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fluent to describe algorithms and  interactions  in  a  wide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variety of environments. -- Dennis M. Ritchie</a:t>
            </a:r>
          </a:p>
          <a:p>
            <a:pPr>
              <a:spcBef>
                <a:spcPts val="675"/>
              </a:spcBef>
            </a:pPr>
            <a:r>
              <a:rPr lang="en-US" altLang="zh-CN" sz="2600">
                <a:ea typeface="宋体" panose="02010600030101010101" pitchFamily="2" charset="-122"/>
              </a:rPr>
              <a:t>The output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2600">
                <a:ea typeface="宋体" panose="02010600030101010101" pitchFamily="2" charset="-122"/>
              </a:rPr>
              <a:t> will normally appear on the screen, but we can save it in a file by using </a:t>
            </a:r>
            <a:r>
              <a:rPr lang="en-US" altLang="zh-CN" sz="2600" b="1" i="1">
                <a:ea typeface="宋体" panose="02010600030101010101" pitchFamily="2" charset="-122"/>
              </a:rPr>
              <a:t>output redirection: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justify &lt;quote &gt;newquote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B866-C373-F561-F192-0732D298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DBCB3-BE8A-58F2-729B-06FCAADED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5B9774-7279-E44C-A1CB-8638CADB0E64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F66ED0A-6E52-0CBD-F686-42BBDD51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7827506-82F4-70D4-02C2-AC42E78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How the expression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</a:t>
            </a:r>
            <a:r>
              <a:rPr lang="en-US" altLang="zh-CN" sz="26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26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6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26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600">
                <a:ea typeface="宋体" panose="02010600030101010101" pitchFamily="2" charset="-122"/>
              </a:rPr>
              <a:t>: will be evaluated: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Push 30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Push 5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Pop the top two numbers from the stack, subtract 5 from 30, giving 25, and then push the result back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Push 7 onto the stack.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Pop the top two numbers from the stack, multiply them, and then push the result back onto the stack.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stack will now contain 175, the value of the expression.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66F22-DE10-DA6A-3615-2DCCE7FCC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9EA8-2055-A485-167A-BAE468B453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621CAA-B7AD-384B-9C92-BDACCB89B9EE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9AB4787-6CEF-C5AC-4484-19A7C8C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5871CD23-C0F7-C17D-7323-19648A9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 will delete extra spaces and blank lines as well as filling and justifying lines.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“Filling” a line means adding words until one more word would cause the line to overflow.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“Justifying” a line means adding extra spaces between words so that each line has exactly the same length (60 characters).</a:t>
            </a:r>
          </a:p>
          <a:p>
            <a:r>
              <a:rPr lang="en-US" altLang="zh-CN">
                <a:ea typeface="宋体" panose="02010600030101010101" pitchFamily="2" charset="-122"/>
              </a:rPr>
              <a:t>Justification must be done so that the space between words in a line is equal (or nearly equal).</a:t>
            </a:r>
          </a:p>
          <a:p>
            <a:r>
              <a:rPr lang="en-US" altLang="zh-CN">
                <a:ea typeface="宋体" panose="02010600030101010101" pitchFamily="2" charset="-122"/>
              </a:rPr>
              <a:t>The last line of the output won’t be justified.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B7A6B-1C12-D79B-BE82-3720B02A70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4B0A-C458-86C8-82DE-1C5C841EF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EB1F90-AE79-3C48-82E3-349A9F4D25AE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30C139B-12E0-90BD-E161-B0FC46E1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69A47CB-6106-79BA-6660-F08CA3C5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assume that no word is longer than 20 characters, including any adjacent punctuation.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program encounters a longer word, it must ignore all characters after the first 20, replacing them with a single asterisk.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the word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antidisestablishmentarianism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would be printed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antidisestablishment*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A928-A445-B305-28A0-F327049CF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771DD-A0E5-D9E1-849D-78253D540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920713-CB74-AB49-8B4E-865B660BB5B8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C35CC8A-05DD-82BC-0312-683676D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3201554-E5F3-D880-E12A-0AAA657F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 can’t write words one by one as they’re read.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it will have to store them in a “line buffer” until there are enough to fill a 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48847-B126-A932-CDE4-7C3C06EED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6612-10C5-FBF1-DA65-49B8888A4C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16DCF-F32B-8941-83C9-EF812FD29172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32714C9F-2C28-405B-872D-1ABF13B2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9848632-1E59-D584-D008-2049BBA7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heart of the program will be a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read word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2400" i="1">
                <a:ea typeface="宋体" panose="02010600030101010101" pitchFamily="2" charset="-122"/>
              </a:rPr>
              <a:t>can’t read word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</a:t>
            </a:r>
            <a:r>
              <a:rPr lang="en-US" altLang="zh-CN" sz="2400" i="1">
                <a:ea typeface="宋体" panose="02010600030101010101" pitchFamily="2" charset="-122"/>
              </a:rPr>
              <a:t>write contents of line buffer without justification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</a:t>
            </a:r>
            <a:r>
              <a:rPr lang="en-US" altLang="zh-CN" sz="2400" i="1">
                <a:ea typeface="宋体" panose="02010600030101010101" pitchFamily="2" charset="-122"/>
              </a:rPr>
              <a:t>terminate program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</a:t>
            </a:r>
            <a:r>
              <a:rPr lang="en-US" altLang="zh-CN" sz="2400" i="1">
                <a:ea typeface="宋体" panose="02010600030101010101" pitchFamily="2" charset="-122"/>
              </a:rPr>
              <a:t>word doesn’t fit in line buffer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400" i="1">
                <a:ea typeface="宋体" panose="02010600030101010101" pitchFamily="2" charset="-122"/>
              </a:rPr>
              <a:t>write contents of line buffer with justification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400" i="1">
                <a:ea typeface="宋体" panose="02010600030101010101" pitchFamily="2" charset="-122"/>
              </a:rPr>
              <a:t>clear line buffer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add word to line buffer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E6F8-039C-466A-8458-2771EF3365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216B6-B3B5-BBB0-FF70-EA7A4EA4D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8297F6-A6EF-854E-8D63-CB1E1A919BA1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DACCC11-7DA9-AFFD-CEEB-D51B123C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DF8378A8-B745-A27B-8AD6-D408EDE2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 will be split into three source files: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: functions related to words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  <a:r>
              <a:rPr lang="en-US" altLang="zh-CN">
                <a:ea typeface="宋体" panose="02010600030101010101" pitchFamily="2" charset="-122"/>
              </a:rPr>
              <a:t>: functions related to the line buffer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: contains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also need two header files: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: prototypes for the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line.h</a:t>
            </a:r>
            <a:r>
              <a:rPr lang="en-US" altLang="zh-CN">
                <a:ea typeface="宋体" panose="02010600030101010101" pitchFamily="2" charset="-122"/>
              </a:rPr>
              <a:t>: prototypes for the functions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 will contain the prototype for a function that reads a word.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55AA-4169-C9CD-2F2A-9BE43A6CE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B2DC-E133-03F4-E6E0-E7B3E99BD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35BED5-020C-BC43-BA10-2B1C7C6BE3FC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AD473F80-90A5-00A4-93B4-44743106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 WORD_H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WORD_H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read_word: Reads the next word from the input and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stores it in word. Makes word empty if no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word could be read because of end-of-file.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Truncates the word if its length exceeds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len.           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read_word(char *word, int 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2C336-CD67-276D-849F-91BF9B49D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CBC6-B9C6-F734-4C4B-D313216BF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0AC32A-B159-CB45-8E81-49144AF0106B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083675D-02E6-B127-7A7D-A728493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C1F4A9E-655E-27B6-0D44-DEF391C6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outline of the main loop reveals the need for functions that perform the following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contents of line buffer without justification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Determine how many characters are left in line buffer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contents of line buffer with justification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Clear line buffer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word to line buffer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call these functions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flush_line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space_remaining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write_line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clear_line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add_word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C0DA0-444E-A20F-9458-AE78D8C557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B053-FA0E-B986-FE98-93A96225C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F8710B-0AC8-6E48-AEF7-B95E4CD67683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1A5D152-EFA7-E017-EF03-206FAC5A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line.h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 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clear_line: Clears the current line.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clear_line(void);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add_word: Adds word to the end of the current line.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If this is not the first word on the line,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puts one space before word.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add_word(const char *word);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D6564-D7D0-5937-D286-EA949160B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CDA7B-6796-82A9-34E0-9CC41112A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95D0DC-4328-2B43-BD2F-9A40FBF1A009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F0FD7077-78BC-7BDA-F97C-12223AF6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space_remaining: Returns the number of characters left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in the current line.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space_remaining(void);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write_line: Writes the current line with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justification.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write_line(void);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flush_line: Writes the current line without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justification. If the line is empty, does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nothing.         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flush_line(void);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8A1A-3D93-DDB1-7497-96727C6411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6B03-8869-A958-697B-82546B10BC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487FD2-3018-2648-BFA1-D15AE7984E43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D3460967-7988-1D18-CEA0-F93B3E63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2C8AB19-4905-A05F-4779-6AD8C7CE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Before we write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  <a:r>
              <a:rPr lang="en-US" altLang="zh-CN">
                <a:ea typeface="宋体" panose="02010600030101010101" pitchFamily="2" charset="-122"/>
              </a:rPr>
              <a:t> files, we can use the functions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line.h</a:t>
            </a:r>
            <a:r>
              <a:rPr lang="en-US" altLang="zh-CN">
                <a:ea typeface="宋体" panose="02010600030101010101" pitchFamily="2" charset="-122"/>
              </a:rPr>
              <a:t> to write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, the main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this file is mostly a matter of translating the original loop design into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682D0-771D-05C1-1246-95208E93CF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9683-324F-0A1E-240F-D6083AE32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443F4-51E5-4543-B4D4-9A7B8CD03A53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DEBC24B-B443-9160-2C08-744A9F81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53F74B9-4AFE-21DF-5740-1A4B966D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program’s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 will contain a loop that performs the following actions: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 “token” (a number or an operator).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token is a number, push it onto the stack.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token is an operator, pop its operands from the stack, perform the operation, and then push the result back onto the stack.</a:t>
            </a:r>
          </a:p>
          <a:p>
            <a:r>
              <a:rPr lang="en-US" altLang="zh-CN">
                <a:ea typeface="宋体" panose="02010600030101010101" pitchFamily="2" charset="-122"/>
              </a:rPr>
              <a:t>When dividing a program like this one into files, it makes sense to put related functions and variables into the same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BC030-7F3E-7025-7CCC-7A03A0F59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8CE8F-7196-7491-0C76-8778D74D9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5B0EA7-B248-AE49-896D-DD49ED1D3DE4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A3C888D-C933-CFF4-6F81-7D8796A9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Formats a file of text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"line.h"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"word.h"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MAX_WORD_LEN 20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word[MAX_WORD_LEN+2];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word_len;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D3CB9-461D-1DC4-2A4D-5B8BBE778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5BB40-AE44-EE30-DBA9-4400A9A65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60A232-76A0-3B4C-987C-0F4A76311D78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29545989-44FC-C954-938B-685ABEAE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clear_line();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read_word(word, MAX_WORD_LEN+1);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word_len = strlen(word);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(word_len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flush_line();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(word_len &gt; MAX_WORD_LEN)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word[MAX_WORD_LEN] = '*';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(word_len + 1 &gt; space_remaining())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write_line();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clear_line();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add_word(word);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3FC54-6396-662D-D3F8-908DB65B7A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5801-3A3D-A615-4796-6E3B14A33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B61E78-B994-4549-8611-E07DF313FF71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AC805DA-E2FF-65C9-F1FB-271855D3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059812A-E3E6-56C2-6DF3-933C5E1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uses a trick to handle words that exceed 20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When it calls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tells it to truncate any word that exceeds 21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After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>
                <a:ea typeface="宋体" panose="02010600030101010101" pitchFamily="2" charset="-122"/>
              </a:rPr>
              <a:t> returns,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checks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>
                <a:ea typeface="宋体" panose="02010600030101010101" pitchFamily="2" charset="-122"/>
              </a:rPr>
              <a:t> contains a string that’s longer than 20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If so, the word must have been at least 21 characters long (before truncation),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replaces its 21st character by an asterisk.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238C8-0720-1B78-A770-71510D7CD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E3F2C-6FE2-1525-3498-01AD1CEC5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C25D47-F42E-1547-A15E-3A37C8AA2146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3CD217E-AF3B-C881-E118-147BB065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C74636B4-C8D4-5975-3DFB-36549433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 header file has a prototype for only one function,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>
                <a:ea typeface="宋体" panose="02010600030101010101" pitchFamily="2" charset="-122"/>
              </a:rPr>
              <a:t> is easier to write if we add a small “helper” function,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read_char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read_char</a:t>
            </a:r>
            <a:r>
              <a:rPr lang="en-US" altLang="zh-CN">
                <a:ea typeface="宋体" panose="02010600030101010101" pitchFamily="2" charset="-122"/>
              </a:rPr>
              <a:t>’s job is to read a single character and, if it’s a new-line character or tab, convert it to a space.</a:t>
            </a:r>
          </a:p>
          <a:p>
            <a:r>
              <a:rPr lang="en-US" altLang="zh-CN">
                <a:ea typeface="宋体" panose="02010600030101010101" pitchFamily="2" charset="-122"/>
              </a:rPr>
              <a:t>Having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>
                <a:ea typeface="宋体" panose="02010600030101010101" pitchFamily="2" charset="-122"/>
              </a:rPr>
              <a:t>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read_char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solves the problem of treating new-line characters and tabs as spaces.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5614-7E9D-FC80-2FBB-C7CAB2BD95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AB0C4-A08B-D793-E684-E27BE344E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0C54F4-A734-D142-BFB7-6D98D677F596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AF2B4A14-B0B8-58EE-FEEE-E6C7FB1F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"word.h"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read_char(void)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 = getchar();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(ch == '\n' || ch == '\t')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' 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E8897-FE8C-8867-86FD-EECB1246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942E-EA93-D050-3644-5CB7BDCB4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3B8277-2286-F247-808C-9B534A75B764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94E9878E-E3AC-8D11-1B36-5AF0EC4D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read_word(char *word, int 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ch, pos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((ch = read_char()) == ' ')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(ch != ' ' &amp;&amp; ch != EOF)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(pos &lt; len)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word[pos++] =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 = read_char();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word[pos]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30142-8E03-3D26-07B2-A50B16DE4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4AE01-2C7B-B57C-34ED-8297768EF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56F485-EEA3-5649-B290-CACA000AF0D4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D09FC7B-CA50-5924-32D3-2914E8C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Text Formatting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B0B71739-375E-3408-A3EA-6A926C74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  <a:r>
              <a:rPr lang="en-US" altLang="zh-CN">
                <a:ea typeface="宋体" panose="02010600030101010101" pitchFamily="2" charset="-122"/>
              </a:rPr>
              <a:t> supplies definitions of the functions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  <a:r>
              <a:rPr lang="en-US" altLang="zh-CN">
                <a:ea typeface="宋体" panose="02010600030101010101" pitchFamily="2" charset="-122"/>
              </a:rPr>
              <a:t> will also need variables to keep track of the state of the line buffer: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>
                <a:ea typeface="宋体" panose="02010600030101010101" pitchFamily="2" charset="-122"/>
              </a:rPr>
              <a:t>: characters in the current line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line_len</a:t>
            </a:r>
            <a:r>
              <a:rPr lang="en-US" altLang="zh-CN">
                <a:ea typeface="宋体" panose="02010600030101010101" pitchFamily="2" charset="-122"/>
              </a:rPr>
              <a:t>: number of characters in the current line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num_words</a:t>
            </a:r>
            <a:r>
              <a:rPr lang="en-US" altLang="zh-CN">
                <a:ea typeface="宋体" panose="02010600030101010101" pitchFamily="2" charset="-122"/>
              </a:rPr>
              <a:t>: number of words in the current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45096-36C0-ADBB-B09C-B67F559DA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F9FA9-AFC2-E21B-ED30-3329042C0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2B9F02-F3E6-7F40-B1C5-610A688E4591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DD9F5A92-57BF-C566-4DFE-403E22D0B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"line.h"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MAX_LINE_LEN 60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line[MAX_LINE_LEN+1];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line_len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num_words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clear_line(void)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line[0]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line_len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num_words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F8E1C-1A54-2E59-1E9E-0456CFA13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52FA0-31E4-31D4-C50F-A4270E345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D7245D-E066-074A-B42D-EA95560168A5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CF01ABC8-6996-44C6-5851-FB5BAB24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add_word(const char *word)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(num_words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line[line_len] = ' 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line[line_len+1]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line_len++;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strcat(line, 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line_len += strlen(word);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num_words++;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space_remaining(void)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MAX_LINE_LEN - line_len;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491ED-B72B-A577-DE4E-A551C80A2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287D5-8CA1-6907-7144-61D1F14B4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65F96A-3E6A-3244-B14F-ACF0140552CA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0DCE3129-7EA9-82C0-43AA-BF361A31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8486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write_line(void)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extra_spaces, spaces_to_insert, i, 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extra_spaces = MAX_LINE_LEN - line_len;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line_len; i++)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(line[i] != ' ')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putchar(line[i]);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spaces_to_insert = extra_spaces / (num_words - 1);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for (j = 1; j &lt;= spaces_to_insert + 1; j++)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putchar(' ');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extra_spaces -= spaces_to_insert;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num_words--;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putchar('\n');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flush_line(void)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(line_len &gt; 0)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puts(line);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C011C-0B3E-0902-08D3-31290BE375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EAD76-C98C-00D7-3DB5-CF3747F76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AA28D3-D193-FA45-9663-36D97166E3BC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B2EDF32-4C03-5050-EDD8-99CCE735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9B14F7D-F008-964E-E737-08540604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function that reads tokens could go into one source file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token.c</a:t>
            </a:r>
            <a:r>
              <a:rPr lang="en-US" altLang="zh-CN">
                <a:ea typeface="宋体" panose="02010600030101010101" pitchFamily="2" charset="-122"/>
              </a:rPr>
              <a:t>, say), together with any functions that have to do with tokens.</a:t>
            </a:r>
          </a:p>
          <a:p>
            <a:r>
              <a:rPr lang="en-US" altLang="zh-CN">
                <a:ea typeface="宋体" panose="02010600030101010101" pitchFamily="2" charset="-122"/>
              </a:rPr>
              <a:t>Stack-related functions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make_empty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>
                <a:ea typeface="宋体" panose="02010600030101010101" pitchFamily="2" charset="-122"/>
              </a:rPr>
              <a:t> could go into a different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variables that represent the stack would also go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 would go into yet another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calc.c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C9A7C-76D3-8D44-77D0-6C44BAF0F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22C28-37BA-3CDA-F900-1D63E0831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536DF0-1818-6441-B717-18B584337CDE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542DE531-F1C7-DF00-4C31-C5CFD99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Multiple-File Program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6873EB7-79A9-8247-7AAF-6EF28298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large program requires the same basic steps as building a small one: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Compiling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E69B4-5D21-AFA6-EEE1-719A45492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6C2D-3FC0-0737-B355-E6D089435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89E7CB-4B18-2A41-B20B-91B76DC450F2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922C2-62F0-0BDC-021C-9CF7AC8F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Multiple-File Program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DDBE090-3E38-183A-5670-F582B999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source file in the program must be compiled separately.</a:t>
            </a:r>
          </a:p>
          <a:p>
            <a:r>
              <a:rPr lang="en-US" altLang="zh-CN">
                <a:ea typeface="宋体" panose="02010600030101010101" pitchFamily="2" charset="-122"/>
              </a:rPr>
              <a:t>Header files don’t need to be compiled.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contents of a header file are automatically compiled whenever a source file that includes it is compiled.</a:t>
            </a:r>
          </a:p>
          <a:p>
            <a:r>
              <a:rPr lang="en-US" altLang="zh-CN">
                <a:ea typeface="宋体" panose="02010600030101010101" pitchFamily="2" charset="-122"/>
              </a:rPr>
              <a:t>For each source file, the compiler generates a file containing object code.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files—known as </a:t>
            </a:r>
            <a:r>
              <a:rPr lang="en-US" altLang="zh-CN" b="1" i="1">
                <a:ea typeface="宋体" panose="02010600030101010101" pitchFamily="2" charset="-122"/>
              </a:rPr>
              <a:t>object files</a:t>
            </a:r>
            <a:r>
              <a:rPr lang="en-US" altLang="zh-CN">
                <a:ea typeface="宋体" panose="02010600030101010101" pitchFamily="2" charset="-122"/>
              </a:rPr>
              <a:t>—have the extension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.o</a:t>
            </a:r>
            <a:r>
              <a:rPr lang="en-US" altLang="zh-CN">
                <a:ea typeface="宋体" panose="02010600030101010101" pitchFamily="2" charset="-122"/>
              </a:rPr>
              <a:t> in UNIX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.obj</a:t>
            </a:r>
            <a:r>
              <a:rPr lang="en-US" altLang="zh-CN">
                <a:ea typeface="宋体" panose="02010600030101010101" pitchFamily="2" charset="-122"/>
              </a:rPr>
              <a:t> in Windows.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A2FC3-2383-E587-E332-6F363C8CD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5990-B9BF-5FC9-36BA-D3059915F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7CD55-6C33-3C4C-A737-C319ABE1DF62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51B97DA4-D316-9C0C-9256-F3950D9A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Multiple-File Program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9A8CF3CB-71A8-B42B-103F-ABF3DFB4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linker combines the object files created in the previous step—along with code for library functions—to produce an executable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Among other duties, the linker is responsible for resolving external references left behind by the compiler.</a:t>
            </a:r>
          </a:p>
          <a:p>
            <a:r>
              <a:rPr lang="en-US" altLang="zh-CN">
                <a:ea typeface="宋体" panose="02010600030101010101" pitchFamily="2" charset="-122"/>
              </a:rPr>
              <a:t>An external reference occurs when a function in one file calls a function defined in another file or accesses a variable defined in another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ED0E0-8CA1-1015-B7B1-0B66F2F8D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AC359-9D84-F843-0691-267B6E9F2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E415FD-5863-4844-B221-4F6835A9269F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7870C25A-8E4B-EC9E-972F-0605C1D4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Multiple-File Program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F9C13F5-4791-D551-A8AE-C96037BD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compilers allow us to build a program in a single step.</a:t>
            </a:r>
          </a:p>
          <a:p>
            <a:r>
              <a:rPr lang="en-US" altLang="zh-CN">
                <a:ea typeface="宋体" panose="02010600030101010101" pitchFamily="2" charset="-122"/>
              </a:rPr>
              <a:t>A GCC command that builds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gcc -o justify justify.c line.c word.c</a:t>
            </a:r>
          </a:p>
          <a:p>
            <a:r>
              <a:rPr lang="en-US" altLang="zh-CN">
                <a:ea typeface="宋体" panose="02010600030101010101" pitchFamily="2" charset="-122"/>
              </a:rPr>
              <a:t>The three source files are first compiled into object code.</a:t>
            </a:r>
          </a:p>
          <a:p>
            <a:r>
              <a:rPr lang="en-US" altLang="zh-CN">
                <a:ea typeface="宋体" panose="02010600030101010101" pitchFamily="2" charset="-122"/>
              </a:rPr>
              <a:t>The object files are then automatically passed to the linker, which combines them into a single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-o</a:t>
            </a:r>
            <a:r>
              <a:rPr lang="en-US" altLang="zh-CN">
                <a:ea typeface="宋体" panose="02010600030101010101" pitchFamily="2" charset="-122"/>
              </a:rPr>
              <a:t> option specifies that we want the executable file to be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E90E9-7407-9639-B5BD-8973AE3DBE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0140D-FBA6-3240-FF93-13CE1F71A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C9EB4F-10E6-0C4C-9F87-B5939329B639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3B982115-B8B1-9736-F124-8F5BA17B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6F675ACD-07F8-C290-61D7-1244A8C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make it easier to build large programs, UNIX originated the concept of the </a:t>
            </a:r>
            <a:r>
              <a:rPr lang="en-US" altLang="zh-CN" b="1" i="1">
                <a:ea typeface="宋体" panose="02010600030101010101" pitchFamily="2" charset="-122"/>
              </a:rPr>
              <a:t>makefile.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A makefile not only lists the files that are part of the program, but also describes </a:t>
            </a:r>
            <a:r>
              <a:rPr lang="en-US" altLang="zh-CN" b="1" i="1">
                <a:ea typeface="宋体" panose="02010600030101010101" pitchFamily="2" charset="-122"/>
              </a:rPr>
              <a:t>dependencies</a:t>
            </a:r>
            <a:r>
              <a:rPr lang="en-US" altLang="zh-CN">
                <a:ea typeface="宋体" panose="02010600030101010101" pitchFamily="2" charset="-122"/>
              </a:rPr>
              <a:t> among the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the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 includes the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We say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 “depends” 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bar.h</a:t>
            </a:r>
            <a:r>
              <a:rPr lang="en-US" altLang="zh-CN">
                <a:ea typeface="宋体" panose="02010600030101010101" pitchFamily="2" charset="-122"/>
              </a:rPr>
              <a:t>, because a change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bar.h</a:t>
            </a:r>
            <a:r>
              <a:rPr lang="en-US" altLang="zh-CN">
                <a:ea typeface="宋体" panose="02010600030101010101" pitchFamily="2" charset="-122"/>
              </a:rPr>
              <a:t> will require us to recompile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9A7AC-12B3-0179-DD90-984E4AE64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5865-0233-3FDF-945D-79FC031158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BFBEA8-CFC1-544D-B83F-BC13275A74D6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379A9803-2B69-BA58-A4DA-88FD0361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3C99FE7-3E87-1BE1-E1E0-905FFD0B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UNIX makefile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justify: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gcc -o justify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justify.o: justify.c word.h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gcc -c justify.c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word.o: word.c word.h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gcc -c word.c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line.o: line.c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gcc -c line.c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28F63-ECE0-FFDB-199C-13662136F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BEAC-E7D0-6231-F7F7-4E553AD42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FBF4EC-17B7-4E42-82C6-7126C80F2419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E927DFD4-C580-30D5-F8D7-96C02F92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C31E57BB-E041-2F9D-28CF-A786DCC8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four groups of lines; each group is known as a </a:t>
            </a:r>
            <a:r>
              <a:rPr lang="en-US" altLang="zh-CN" b="1" i="1">
                <a:ea typeface="宋体" panose="02010600030101010101" pitchFamily="2" charset="-122"/>
              </a:rPr>
              <a:t>rule.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line in each rule gives a </a:t>
            </a:r>
            <a:r>
              <a:rPr lang="en-US" altLang="zh-CN" b="1" i="1">
                <a:ea typeface="宋体" panose="02010600030101010101" pitchFamily="2" charset="-122"/>
              </a:rPr>
              <a:t>target</a:t>
            </a:r>
            <a:r>
              <a:rPr lang="en-US" altLang="zh-CN">
                <a:ea typeface="宋体" panose="02010600030101010101" pitchFamily="2" charset="-122"/>
              </a:rPr>
              <a:t> file, followed by the files on which it depends.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line is a </a:t>
            </a:r>
            <a:r>
              <a:rPr lang="en-US" altLang="zh-CN" b="1" i="1">
                <a:ea typeface="宋体" panose="02010600030101010101" pitchFamily="2" charset="-122"/>
              </a:rPr>
              <a:t>command</a:t>
            </a:r>
            <a:r>
              <a:rPr lang="en-US" altLang="zh-CN">
                <a:ea typeface="宋体" panose="02010600030101010101" pitchFamily="2" charset="-122"/>
              </a:rPr>
              <a:t> to be executed if the target should need to be rebuilt because of a change to one of its dependent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F78F4-C5CE-BF75-5DB4-7733E3DE1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217F8-A20B-05C9-DF78-83969F35E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35408-AE4E-C743-A64E-3DD1EDC71AA4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BFE7695-1D97-CEA3-5E11-4359484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70BD37D0-22BE-AB6E-E440-B75F817F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In the first rule,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2700">
                <a:ea typeface="宋体" panose="02010600030101010101" pitchFamily="2" charset="-122"/>
              </a:rPr>
              <a:t> (the executable file) is the target: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justify: justify.o word.o line.o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gcc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-o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line.o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first line states that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2700">
                <a:ea typeface="宋体" panose="02010600030101010101" pitchFamily="2" charset="-122"/>
              </a:rPr>
              <a:t> depends on the files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</a:t>
            </a:r>
            <a:r>
              <a:rPr lang="en-US" altLang="zh-CN" sz="2700">
                <a:ea typeface="宋体" panose="02010600030101010101" pitchFamily="2" charset="-122"/>
              </a:rPr>
              <a:t>,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line.o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If any of these files have changed since the program was last built,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 sz="2700">
                <a:ea typeface="宋体" panose="02010600030101010101" pitchFamily="2" charset="-122"/>
              </a:rPr>
              <a:t> needs to be rebuilt.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command on the following line shows how the rebuilding is to be done.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C64F6-52C0-16AC-F2DD-F61025CB0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76FA-5B30-7D9B-EA44-AC2A096B5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2FFF1-FEBB-A04D-897F-54962B132D59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84629241-2239-38CD-6A93-E6A9D66E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0E58F84E-2DCD-A5F6-AA9D-267EAD22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second rule,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 is the target: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justify.o: justify.c word.h line.h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gcc -c justify.c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line indicates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 needs to be rebuilt if there’s been a change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next line shows how to update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 (by recompiling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-c</a:t>
            </a:r>
            <a:r>
              <a:rPr lang="en-US" altLang="zh-CN">
                <a:ea typeface="宋体" panose="02010600030101010101" pitchFamily="2" charset="-122"/>
              </a:rPr>
              <a:t> option tells the compiler to compile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 but not attempt to link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1EE79-42DA-8359-C8D4-16E1DE21A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B4E5-877B-D0CE-38BD-6C694E6E41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6D1A02-6AE2-7249-9129-A64033E2539E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7DF8BC77-96D2-CD8B-713C-11C19281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C4BB92EF-ACCA-716E-1399-3D6274C3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we’ve created a makefile for a program, we can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utility to build (or rebuild)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By checking the time and date associated with each file in the program,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can determine which files are out of date.</a:t>
            </a:r>
          </a:p>
          <a:p>
            <a:r>
              <a:rPr lang="en-US" altLang="zh-CN">
                <a:ea typeface="宋体" panose="02010600030101010101" pitchFamily="2" charset="-122"/>
              </a:rPr>
              <a:t>It then invokes the commands necessary to rebuild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5C78-43CF-A7A5-6C2C-414D656AC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BBDC4-82E0-4117-0FD2-E792801BA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CF2B6-00D4-2743-8AFF-77EE98F6EC74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B9E19D9-CC29-4D4B-FC1E-89C67661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Files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0569EA6-8EDA-09D1-985F-CB15C0ED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a program into multiple source files has significant advantages: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Grouping related functions and variables into a single file helps clarify the structure of the program.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source file can be compiled separately, which saves time.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are more easily reused in other programs when grouped in separate source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A60E6-E60A-FB93-C394-822B6D1A83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9A7C-5794-21F0-2870-3F95DA484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0BC517-5197-3642-B280-A4504AACC5BD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F71AD465-450E-A5C1-E4BE-13FCD9E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A5A764F2-5688-CFE8-EBC3-C957364A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command in a makefile must be preceded by a tab character, not a series of spaces.</a:t>
            </a:r>
          </a:p>
          <a:p>
            <a:r>
              <a:rPr lang="en-US" altLang="zh-CN">
                <a:ea typeface="宋体" panose="02010600030101010101" pitchFamily="2" charset="-122"/>
              </a:rPr>
              <a:t>A makefile is normally stored in a file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Makefile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makefile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utility is used, it automatically checks the current directory for a file with one of these names.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9ECA7-1EB3-C805-75C5-E6BDED0E9B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43C8B-411C-A2AA-F327-3F1451BF8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8EEE36-D968-A544-B20D-5BC909CEDD88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25096B14-EA85-A2C3-2119-98EBC7F9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5DEB1155-4731-B68B-CCD7-318C891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invoke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, use the command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make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target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target</a:t>
            </a:r>
            <a:r>
              <a:rPr lang="en-US" altLang="zh-CN">
                <a:ea typeface="宋体" panose="02010600030101010101" pitchFamily="2" charset="-122"/>
              </a:rPr>
              <a:t> is one of the targets listed in the makefile.</a:t>
            </a:r>
          </a:p>
          <a:p>
            <a:r>
              <a:rPr lang="en-US" altLang="zh-CN">
                <a:ea typeface="宋体" panose="02010600030101010101" pitchFamily="2" charset="-122"/>
              </a:rPr>
              <a:t>If no target is specified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is invoked, it will build the target of the first rule.</a:t>
            </a:r>
          </a:p>
          <a:p>
            <a:r>
              <a:rPr lang="en-US" altLang="zh-CN">
                <a:ea typeface="宋体" panose="02010600030101010101" pitchFamily="2" charset="-122"/>
              </a:rPr>
              <a:t>Except for this special property of the first rule, the order of rules in a makefile is arbitrary.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800A-54FD-C9BD-774E-D97A95F12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9CD6-1E14-BD73-59A5-CE9CD4569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96779F-23E4-2E44-91E2-4275F52B6AF6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2A2C01AE-5A5E-5BC2-6F33-E91AE552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Makefiles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0C95F57E-07E1-A9E1-E571-ED5788D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Real makefiles aren’t always easy to understand.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numerous techniques that reduce the amount of redundancy in makefiles and make them easier to modify.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techniques greatly reduce the readability of makefiles.</a:t>
            </a:r>
          </a:p>
          <a:p>
            <a:r>
              <a:rPr lang="en-US" altLang="zh-CN">
                <a:ea typeface="宋体" panose="02010600030101010101" pitchFamily="2" charset="-122"/>
              </a:rPr>
              <a:t>Alternatives to makefiles include the “project files” supported by some integrated development environments.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BF9CF-33A9-0A8B-CD9C-4409640EF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CF67B-0A88-FCF6-193E-524309523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2409C6-B168-6949-8ACF-F1205ACFD542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64E62E2-2EE1-A2F1-7FC3-ABD01C3E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Errors During Linking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D2643818-CEF6-B447-6AE2-FFD7C2B8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errors that can’t be detected during compilation will be found during linking.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definition of a function or variable is missing from a program, the linker will be unable to resolve external references to it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 is a message such as </a:t>
            </a:r>
            <a:r>
              <a:rPr lang="en-US" altLang="zh-CN" i="1">
                <a:ea typeface="宋体" panose="02010600030101010101" pitchFamily="2" charset="-122"/>
              </a:rPr>
              <a:t>“undefined symbol”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i="1">
                <a:ea typeface="宋体" panose="02010600030101010101" pitchFamily="2" charset="-122"/>
              </a:rPr>
              <a:t>“undefined reference.”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98D9-8959-6A34-C0DE-428C01C64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44C1-D840-CF0B-45DD-3809CB864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B128BD-521E-2A4C-97C3-29EFFF76F935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EF786B27-1599-8C34-A0D9-8A41A6C6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Errors During Linking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BF5FCCAC-A99F-D3D2-C78C-EAB7A08E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causes of errors during linking: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Misspellings.</a:t>
            </a:r>
            <a:r>
              <a:rPr lang="en-US" altLang="zh-CN">
                <a:ea typeface="宋体" panose="02010600030101010101" pitchFamily="2" charset="-122"/>
              </a:rPr>
              <a:t> If the name of a variable or function is misspelled, the linker will report it as missing.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Missing files.</a:t>
            </a:r>
            <a:r>
              <a:rPr lang="en-US" altLang="zh-CN">
                <a:ea typeface="宋体" panose="02010600030101010101" pitchFamily="2" charset="-122"/>
              </a:rPr>
              <a:t> If the linker can’t find the functions that are in file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, it may not know about the file.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Missing libraries.</a:t>
            </a:r>
            <a:r>
              <a:rPr lang="en-US" altLang="zh-CN">
                <a:ea typeface="宋体" panose="02010600030101010101" pitchFamily="2" charset="-122"/>
              </a:rPr>
              <a:t> The linker may not be able to find all library functions used in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In UNIX,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-lm</a:t>
            </a:r>
            <a:r>
              <a:rPr lang="en-US" altLang="zh-CN">
                <a:ea typeface="宋体" panose="02010600030101010101" pitchFamily="2" charset="-122"/>
              </a:rPr>
              <a:t> option may need to be specified when a program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&lt;math.h&gt;</a:t>
            </a:r>
            <a:r>
              <a:rPr lang="en-US" altLang="zh-CN">
                <a:ea typeface="宋体" panose="02010600030101010101" pitchFamily="2" charset="-122"/>
              </a:rPr>
              <a:t> is linked.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2FE4-7BBF-F385-6F9E-36D6F4E9F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2E85-A6AA-363B-16B4-9022788E7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A3296B-DB16-6042-9654-794920115B6F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9DCAD8BC-0FAA-C385-EE23-1DA2735B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A089AFBB-3A35-490C-0230-3B0043CC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During the development of a program, it’s rare that we’ll need to compile all its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To save time, the rebuilding process should recompile only those files that might be affected by the latest change.</a:t>
            </a:r>
          </a:p>
          <a:p>
            <a:r>
              <a:rPr lang="en-US" altLang="zh-CN">
                <a:ea typeface="宋体" panose="02010600030101010101" pitchFamily="2" charset="-122"/>
              </a:rPr>
              <a:t>Assume that a program has been designed with a header file for each source file.</a:t>
            </a:r>
          </a:p>
          <a:p>
            <a:r>
              <a:rPr lang="en-US" altLang="zh-CN">
                <a:ea typeface="宋体" panose="02010600030101010101" pitchFamily="2" charset="-122"/>
              </a:rPr>
              <a:t>To see how many files will need to be recompiled after a change, we need to consider two possibilities.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07401-ACFB-3DB4-5AC2-F8F84B619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2C501-16AA-923C-A322-9C843B18D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E0ADC6-EC5F-E04F-9AE2-096847B61058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F3A3BBE9-5401-AF25-E05D-87CA4F2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B8C4034D-0774-69E9-A9F7-739D6828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If the change affects a single source file, only that file must be recompiled.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Suppose that we decide to condense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read_char</a:t>
            </a:r>
            <a:r>
              <a:rPr lang="en-US" altLang="zh-CN" sz="2600">
                <a:ea typeface="宋体" panose="02010600030101010101" pitchFamily="2" charset="-122"/>
              </a:rPr>
              <a:t> function in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read_char(void)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ch = getchar();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(ch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 ==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'\t')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 '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This modification doesn’t affect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 sz="2600">
                <a:ea typeface="宋体" panose="02010600030101010101" pitchFamily="2" charset="-122"/>
              </a:rPr>
              <a:t>, so we need only recompile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 sz="2600">
                <a:ea typeface="宋体" panose="02010600030101010101" pitchFamily="2" charset="-122"/>
              </a:rPr>
              <a:t> and relink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A1F7B-085B-8A96-6E9B-A9B39021A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9A3F0-EB1A-70D7-7FDD-7DDA3B6EB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F724AB-A876-FE4F-858C-582E5E74E086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234491E3-F41E-3AA4-CADE-13A33395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4171900F-35EE-6096-2213-B36BCCE9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second possibility is that the change affects a header file.</a:t>
            </a:r>
          </a:p>
          <a:p>
            <a:r>
              <a:rPr lang="en-US" altLang="zh-CN">
                <a:ea typeface="宋体" panose="02010600030101010101" pitchFamily="2" charset="-122"/>
              </a:rPr>
              <a:t>In that case, we should recompile all files that include the header file, since they could potentially be affected by the change.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ACEFD-7892-1F3D-A3BB-1332B62A5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C9A6-ECF8-5520-1FA1-A8E96EFB6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9F5E9B-59DB-9947-9B7B-69ACD50DCADA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5774DAAF-185A-A31E-BF53-E98B70FF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D075DEC3-021C-4099-52D7-DECDEA79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Suppose that we modify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 sz="2600">
                <a:ea typeface="宋体" panose="02010600030101010101" pitchFamily="2" charset="-122"/>
              </a:rPr>
              <a:t> so that it returns the length of the word that it reads.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First, we change the prototype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 sz="2600">
                <a:ea typeface="宋体" panose="02010600030101010101" pitchFamily="2" charset="-122"/>
              </a:rPr>
              <a:t> in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read_word: Reads the next word from the input and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stores it in word. Makes word empty if no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word could be read because of end-of-file.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Truncates the word if its length exceeds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len. </a:t>
            </a:r>
            <a:r>
              <a:rPr lang="en-US" altLang="zh-CN" sz="17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 the number of characters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</a:t>
            </a:r>
            <a:r>
              <a:rPr lang="en-US" altLang="zh-CN" sz="17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stored.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                 *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7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read_word(char *word, int len);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2EA10-EE4B-F5E7-B7AD-99EC38BC2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57AFA-6750-70A9-BBD8-CA66CA2B0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194456-5EA7-134C-AC19-9217F61A5737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27C67145-6C18-6EA3-87B6-034A801F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E1255B3D-82B4-1A55-7389-A6002D30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Next, we change the definition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read_word(char *word, int len)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ch, pos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((ch = read_char()) == ' ')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(ch != ' ' &amp;&amp; ch != EOF)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(pos &lt; len)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word[pos++] = ch;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ch = read_char();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word[pos] = '\0';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pos;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CDBE8-D9F2-8737-281F-FD221190B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3D1E4-306D-C1C6-9E19-FE83A1F99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44B1CA-CA6A-6C45-90C2-0B01D5A559E8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0395BBD-1E51-06B8-BEB0-416729BF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Header Files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5C4CC2-228F-E800-41FD-78E62986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Problems that arise when a program is divided into several source files: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can a function in one file call a function that’s defined in another file?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can a function access an external variable in another file?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can two files share the same macro definition or type definition?</a:t>
            </a:r>
          </a:p>
          <a:p>
            <a:r>
              <a:rPr lang="en-US" altLang="zh-CN">
                <a:ea typeface="宋体" panose="02010600030101010101" pitchFamily="2" charset="-122"/>
              </a:rPr>
              <a:t>The answer lies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directive, which makes it possible to share information among any number of source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6C454-ABA3-A8D3-1A9B-6E19BD5F2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2E14-7FCB-FABC-608E-15676E196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69993D-55A8-574D-8E5D-7A194382C943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66603DD-42A8-7FC5-4039-A9277454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D7077781-6ED2-9B19-3194-0EC46F2C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Finally, we modify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 sz="2600">
                <a:ea typeface="宋体" panose="02010600030101010101" pitchFamily="2" charset="-122"/>
              </a:rPr>
              <a:t> by removing the include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&lt;string.h&gt;</a:t>
            </a:r>
            <a:r>
              <a:rPr lang="en-US" altLang="zh-CN" sz="2600">
                <a:ea typeface="宋体" panose="02010600030101010101" pitchFamily="2" charset="-122"/>
              </a:rPr>
              <a:t> and changing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word[MAX_WORD_LEN+2];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word_len;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clear_line();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(;;)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word_len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read_word(word,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MAX_WORD_LEN+1);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</a:t>
            </a:r>
            <a:r>
              <a:rPr lang="en-US" altLang="zh-CN" sz="2100">
                <a:latin typeface="Helvetica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855A-D420-D0F4-0731-584FDA08F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931EC-920C-D86F-4BFB-018BA1495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D04DF6-75BA-8A40-87EA-1B72E59821C5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D5D4A6F7-F6B5-3BAE-E719-A20998FC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4CBB3BD4-671F-0AB0-8225-12888A8B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we’ve made these changes, we’ll rebuild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 by recompiling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 and then relinking.</a:t>
            </a:r>
          </a:p>
          <a:p>
            <a:r>
              <a:rPr lang="en-US" altLang="zh-CN">
                <a:ea typeface="宋体" panose="02010600030101010101" pitchFamily="2" charset="-122"/>
              </a:rPr>
              <a:t>A GCC command that rebuilds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gcc -o justify justify.c word.c line.o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9288D-846A-D926-E1A9-CF64438EE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9682A-8462-DD54-601C-64290EBD4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85CF12-38AB-4A43-9BA5-259174C3A68F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A559C633-F192-4453-6A69-C7D8A064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525B7D07-54B5-BE13-3083-45762C24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of the advantages of using makefiles is that rebuilding is handled automatically.</a:t>
            </a:r>
          </a:p>
          <a:p>
            <a:r>
              <a:rPr lang="en-US" altLang="zh-CN">
                <a:ea typeface="宋体" panose="02010600030101010101" pitchFamily="2" charset="-122"/>
              </a:rPr>
              <a:t>By examining the date of each file,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can determine which files have changed since the program was last built.</a:t>
            </a:r>
          </a:p>
          <a:p>
            <a:r>
              <a:rPr lang="en-US" altLang="zh-CN">
                <a:ea typeface="宋体" panose="02010600030101010101" pitchFamily="2" charset="-122"/>
              </a:rPr>
              <a:t>It then recompiles these files, together with all files that depend on them, either directly or indirectly.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D2B1-0B42-F965-8D33-A30A4D3ED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F3E14-2D4C-F814-4373-49473760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79F11-7E10-D942-B908-CE0921BB520F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2CB2E7DB-D4DC-11AE-F7BA-6355565E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Rebuilding a Program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5F534331-6E48-CFC3-08E4-95E0ABA1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we make the indicated changes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 program is rebuilt,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</a:t>
            </a:r>
            <a:r>
              <a:rPr lang="en-US" altLang="zh-CN">
                <a:ea typeface="宋体" panose="02010600030101010101" pitchFamily="2" charset="-122"/>
              </a:rPr>
              <a:t> will perform the following actions: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Build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 by compiling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 (because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 were changed).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Build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</a:t>
            </a:r>
            <a:r>
              <a:rPr lang="en-US" altLang="zh-CN">
                <a:ea typeface="宋体" panose="02010600030101010101" pitchFamily="2" charset="-122"/>
              </a:rPr>
              <a:t> by compiling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 (because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word.c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word.h</a:t>
            </a:r>
            <a:r>
              <a:rPr lang="en-US" altLang="zh-CN">
                <a:ea typeface="宋体" panose="02010600030101010101" pitchFamily="2" charset="-122"/>
              </a:rPr>
              <a:t> were changed).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Build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</a:t>
            </a:r>
            <a:r>
              <a:rPr lang="en-US" altLang="zh-CN">
                <a:ea typeface="宋体" panose="02010600030101010101" pitchFamily="2" charset="-122"/>
              </a:rPr>
              <a:t> by linking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line.o</a:t>
            </a:r>
            <a:r>
              <a:rPr lang="en-US" altLang="zh-CN">
                <a:ea typeface="宋体" panose="02010600030101010101" pitchFamily="2" charset="-122"/>
              </a:rPr>
              <a:t> (because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justify.o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word.o</a:t>
            </a:r>
            <a:r>
              <a:rPr lang="en-US" altLang="zh-CN">
                <a:ea typeface="宋体" panose="02010600030101010101" pitchFamily="2" charset="-122"/>
              </a:rPr>
              <a:t> were changed).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6BA8-A677-E09F-9907-2D2F488DF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1A4A0-703B-8B85-BA6A-90353249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1F28DC-5A52-EA45-9AF6-B1D1C3203ABA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C329E0B4-927E-843B-709F-E832A26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Macros Outside a Program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D21CB6D0-2EF8-6B58-EA9C-4B883062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compilers usually provide some method of specifying the value of a macro at the time a program is compiled.</a:t>
            </a:r>
          </a:p>
          <a:p>
            <a:r>
              <a:rPr lang="en-US" altLang="zh-CN">
                <a:ea typeface="宋体" panose="02010600030101010101" pitchFamily="2" charset="-122"/>
              </a:rPr>
              <a:t>This ability makes it easy to change the value of a macro without editing any of the program’s files.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especially valuable when programs are built automatically using makefiles.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E0367-A7CE-08D2-52E1-AB1D7BC33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96A7-1EE9-CEB7-DED8-867805395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90D57C-1610-0546-8F58-78925DDF7405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C6F3DE64-5658-8F63-1897-BBF134CC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Macros Outside a Program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FEC4E17B-C7FE-186F-8483-22B49ADE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compilers (including GCC) support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-D</a:t>
            </a:r>
            <a:r>
              <a:rPr lang="en-US" altLang="zh-CN">
                <a:ea typeface="宋体" panose="02010600030101010101" pitchFamily="2" charset="-122"/>
              </a:rPr>
              <a:t> option, which allows the value of a macro to be specified on the command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gcc -DDEBUG=1 foo.c</a:t>
            </a:r>
          </a:p>
          <a:p>
            <a:r>
              <a:rPr lang="en-US" altLang="zh-CN">
                <a:ea typeface="宋体" panose="02010600030101010101" pitchFamily="2" charset="-122"/>
              </a:rPr>
              <a:t>In this example,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 macro is defined to have the value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in the program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-D</a:t>
            </a:r>
            <a:r>
              <a:rPr lang="en-US" altLang="zh-CN">
                <a:ea typeface="宋体" panose="02010600030101010101" pitchFamily="2" charset="-122"/>
              </a:rPr>
              <a:t> option names a macro without specifying its value, the value is taken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6906D-EE0C-D1D6-C0B0-30D50DEA41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67C8E-10F2-9A6A-C885-061086B6B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0DDBD3-3316-EF4B-A670-FD6B65A3A785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C53E4CC3-134E-6D61-12C6-C8A77DA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Macros Outside a Program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32EBCF4A-E77C-E100-0A9F-CA9B7B7E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 compilers also support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-U</a:t>
            </a:r>
            <a:r>
              <a:rPr lang="en-US" altLang="zh-CN">
                <a:ea typeface="宋体" panose="02010600030101010101" pitchFamily="2" charset="-122"/>
              </a:rPr>
              <a:t> option, which “undefines” a macro as if by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-U</a:t>
            </a:r>
            <a:r>
              <a:rPr lang="en-US" altLang="zh-CN">
                <a:ea typeface="宋体" panose="02010600030101010101" pitchFamily="2" charset="-122"/>
              </a:rPr>
              <a:t> to undefine a predefined macro or one that was defined earlier in the command line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73522-7A7C-5556-8783-395036DC9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073B6-015B-B509-1314-DB8788C5A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83F24B-DC26-4548-9970-D5C4EC085DE5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3344</TotalTime>
  <Words>8498</Words>
  <Application>Microsoft Macintosh PowerPoint</Application>
  <PresentationFormat>全屏显示(4:3)</PresentationFormat>
  <Paragraphs>976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1" baseType="lpstr">
      <vt:lpstr>Times New Roman</vt:lpstr>
      <vt:lpstr>Arial</vt:lpstr>
      <vt:lpstr>Courier New</vt:lpstr>
      <vt:lpstr>Helvetica</vt:lpstr>
      <vt:lpstr>tm2</vt:lpstr>
      <vt:lpstr>Chapter 15</vt:lpstr>
      <vt:lpstr>Source Files</vt:lpstr>
      <vt:lpstr>Source Files</vt:lpstr>
      <vt:lpstr>Source Files</vt:lpstr>
      <vt:lpstr>Source Files</vt:lpstr>
      <vt:lpstr>Source Files</vt:lpstr>
      <vt:lpstr>Source Files</vt:lpstr>
      <vt:lpstr>Source Files</vt:lpstr>
      <vt:lpstr>Header Files</vt:lpstr>
      <vt:lpstr>Header Files</vt:lpstr>
      <vt:lpstr>The #include Directive</vt:lpstr>
      <vt:lpstr>The #include Directive</vt:lpstr>
      <vt:lpstr>The #include Directive</vt:lpstr>
      <vt:lpstr>The #include Directive</vt:lpstr>
      <vt:lpstr>The #include Directive</vt:lpstr>
      <vt:lpstr>The #include Directive</vt:lpstr>
      <vt:lpstr>The #include Directive</vt:lpstr>
      <vt:lpstr>Sharing Macro Definitions and Type Definitions</vt:lpstr>
      <vt:lpstr>Sharing Macro Definitions and Type Definitions</vt:lpstr>
      <vt:lpstr>Sharing Macro Definitions and Type Definitions</vt:lpstr>
      <vt:lpstr>Sharing Macro Definitions and Type Definitions</vt:lpstr>
      <vt:lpstr>Sharing Macro Definitions and Type Definitions</vt:lpstr>
      <vt:lpstr>Sharing Function Prototypes</vt:lpstr>
      <vt:lpstr>Sharing Function Prototypes</vt:lpstr>
      <vt:lpstr>Sharing Function Prototypes</vt:lpstr>
      <vt:lpstr>Sharing Function Prototypes</vt:lpstr>
      <vt:lpstr>Sharing Function Prototypes</vt:lpstr>
      <vt:lpstr>Sharing Function Prototypes</vt:lpstr>
      <vt:lpstr>Sharing Variable Declarations</vt:lpstr>
      <vt:lpstr>Sharing Variable Declarations</vt:lpstr>
      <vt:lpstr>Sharing Variable Declarations</vt:lpstr>
      <vt:lpstr>Sharing Variable Declarations</vt:lpstr>
      <vt:lpstr>Sharing Variable Declarations</vt:lpstr>
      <vt:lpstr>Sharing Variable Declarations</vt:lpstr>
      <vt:lpstr>Nested Includes</vt:lpstr>
      <vt:lpstr>Nested Includes</vt:lpstr>
      <vt:lpstr>Protecting Header Files</vt:lpstr>
      <vt:lpstr>Protecting Header Files</vt:lpstr>
      <vt:lpstr>Protecting Header Files</vt:lpstr>
      <vt:lpstr>Protecting Header Files</vt:lpstr>
      <vt:lpstr>Protecting Header Files</vt:lpstr>
      <vt:lpstr>Protecting Header Files</vt:lpstr>
      <vt:lpstr>#error Directives in Header Files</vt:lpstr>
      <vt:lpstr>Dividing a Program into Files</vt:lpstr>
      <vt:lpstr>Dividing a Program into Files</vt:lpstr>
      <vt:lpstr>Dividing a Program into Files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Program: Text Formatting</vt:lpstr>
      <vt:lpstr>PowerPoint 演示文稿</vt:lpstr>
      <vt:lpstr>Program: Text Formatting</vt:lpstr>
      <vt:lpstr>PowerPoint 演示文稿</vt:lpstr>
      <vt:lpstr>PowerPoint 演示文稿</vt:lpstr>
      <vt:lpstr>Program: Text Formatting</vt:lpstr>
      <vt:lpstr>PowerPoint 演示文稿</vt:lpstr>
      <vt:lpstr>PowerPoint 演示文稿</vt:lpstr>
      <vt:lpstr>Program: Text Formatting</vt:lpstr>
      <vt:lpstr>Program: Text Formatting</vt:lpstr>
      <vt:lpstr>PowerPoint 演示文稿</vt:lpstr>
      <vt:lpstr>PowerPoint 演示文稿</vt:lpstr>
      <vt:lpstr>Program: Text Formatting</vt:lpstr>
      <vt:lpstr>PowerPoint 演示文稿</vt:lpstr>
      <vt:lpstr>PowerPoint 演示文稿</vt:lpstr>
      <vt:lpstr>PowerPoint 演示文稿</vt:lpstr>
      <vt:lpstr>Building a Multiple-File Program</vt:lpstr>
      <vt:lpstr>Building a Multiple-File Program</vt:lpstr>
      <vt:lpstr>Building a Multiple-File Program</vt:lpstr>
      <vt:lpstr>Building a Multiple-File Program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Errors During Linking</vt:lpstr>
      <vt:lpstr>Errors During Linking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Rebuilding a Program</vt:lpstr>
      <vt:lpstr>Defining Macros Outside a Program</vt:lpstr>
      <vt:lpstr>Defining Macros Outside a Program</vt:lpstr>
      <vt:lpstr>Defining Macros Outside a Program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827</cp:revision>
  <cp:lastPrinted>1999-11-08T20:52:53Z</cp:lastPrinted>
  <dcterms:created xsi:type="dcterms:W3CDTF">1999-08-24T18:39:05Z</dcterms:created>
  <dcterms:modified xsi:type="dcterms:W3CDTF">2022-09-26T10:51:59Z</dcterms:modified>
</cp:coreProperties>
</file>