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0" r:id="rId1"/>
  </p:sldMasterIdLst>
  <p:notesMasterIdLst>
    <p:notesMasterId r:id="rId104"/>
  </p:notesMasterIdLst>
  <p:sldIdLst>
    <p:sldId id="282" r:id="rId2"/>
    <p:sldId id="349" r:id="rId3"/>
    <p:sldId id="350" r:id="rId4"/>
    <p:sldId id="351" r:id="rId5"/>
    <p:sldId id="352" r:id="rId6"/>
    <p:sldId id="460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6" r:id="rId20"/>
    <p:sldId id="369" r:id="rId21"/>
    <p:sldId id="371" r:id="rId22"/>
    <p:sldId id="373" r:id="rId23"/>
    <p:sldId id="374" r:id="rId24"/>
    <p:sldId id="375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5" r:id="rId41"/>
    <p:sldId id="396" r:id="rId42"/>
    <p:sldId id="397" r:id="rId43"/>
    <p:sldId id="398" r:id="rId44"/>
    <p:sldId id="399" r:id="rId45"/>
    <p:sldId id="400" r:id="rId46"/>
    <p:sldId id="467" r:id="rId47"/>
    <p:sldId id="401" r:id="rId48"/>
    <p:sldId id="468" r:id="rId49"/>
    <p:sldId id="402" r:id="rId50"/>
    <p:sldId id="403" r:id="rId51"/>
    <p:sldId id="404" r:id="rId52"/>
    <p:sldId id="406" r:id="rId53"/>
    <p:sldId id="465" r:id="rId54"/>
    <p:sldId id="454" r:id="rId55"/>
    <p:sldId id="455" r:id="rId56"/>
    <p:sldId id="466" r:id="rId57"/>
    <p:sldId id="456" r:id="rId58"/>
    <p:sldId id="457" r:id="rId59"/>
    <p:sldId id="458" r:id="rId60"/>
    <p:sldId id="453" r:id="rId61"/>
    <p:sldId id="471" r:id="rId62"/>
    <p:sldId id="409" r:id="rId63"/>
    <p:sldId id="411" r:id="rId64"/>
    <p:sldId id="412" r:id="rId65"/>
    <p:sldId id="414" r:id="rId66"/>
    <p:sldId id="415" r:id="rId67"/>
    <p:sldId id="416" r:id="rId68"/>
    <p:sldId id="463" r:id="rId69"/>
    <p:sldId id="419" r:id="rId70"/>
    <p:sldId id="420" r:id="rId71"/>
    <p:sldId id="421" r:id="rId72"/>
    <p:sldId id="422" r:id="rId73"/>
    <p:sldId id="423" r:id="rId74"/>
    <p:sldId id="424" r:id="rId75"/>
    <p:sldId id="469" r:id="rId76"/>
    <p:sldId id="425" r:id="rId77"/>
    <p:sldId id="426" r:id="rId78"/>
    <p:sldId id="427" r:id="rId79"/>
    <p:sldId id="428" r:id="rId80"/>
    <p:sldId id="429" r:id="rId81"/>
    <p:sldId id="430" r:id="rId82"/>
    <p:sldId id="431" r:id="rId83"/>
    <p:sldId id="432" r:id="rId84"/>
    <p:sldId id="433" r:id="rId85"/>
    <p:sldId id="434" r:id="rId86"/>
    <p:sldId id="435" r:id="rId87"/>
    <p:sldId id="464" r:id="rId88"/>
    <p:sldId id="437" r:id="rId89"/>
    <p:sldId id="461" r:id="rId90"/>
    <p:sldId id="438" r:id="rId91"/>
    <p:sldId id="462" r:id="rId92"/>
    <p:sldId id="439" r:id="rId93"/>
    <p:sldId id="440" r:id="rId94"/>
    <p:sldId id="441" r:id="rId95"/>
    <p:sldId id="442" r:id="rId96"/>
    <p:sldId id="449" r:id="rId97"/>
    <p:sldId id="450" r:id="rId98"/>
    <p:sldId id="443" r:id="rId99"/>
    <p:sldId id="444" r:id="rId100"/>
    <p:sldId id="451" r:id="rId101"/>
    <p:sldId id="452" r:id="rId102"/>
    <p:sldId id="445" r:id="rId103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AD63FDF-64FC-C6A9-F4A4-E6695028A75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19DF353-7CFD-B11A-461F-6BCAE2CDDC3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E1447678-A784-230D-C133-28F6D86D8F7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9C0B1ACA-34EC-A7D9-80F2-E2D4EE90E9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5FAB9C68-D3DD-6330-4767-F8149EBDE9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65A1AD11-2300-8C39-5622-093ADBEA26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791E71E-48D6-9D4D-AB55-C347078C2F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D07C1-4D68-1AF7-A049-E468B8470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64A9A-5E2D-6DF0-093F-ADA9902727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985311-0066-1742-8C98-8CF7E94D1465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71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9117C-85DA-3D37-3E58-AC66505D1B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E9177-05BE-114F-7676-9D15DE2557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AEDBAB-E0F4-3C47-B5F5-474312825874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9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D2D4C-712A-999F-627B-34B8329348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F4534-4FBD-E1C1-FE78-D9FC2F903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580787-AA3B-A744-A320-68DD0BE1EF84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1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F8BE8-E509-87FA-DCAD-411F65E515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E17E3-B8AB-A6AF-B153-27CE0AECD8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92ABC7-76AE-5641-8380-C10BF8CF8671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93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704EF-6D2A-3C62-E51D-E296AFB5EF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643C0-D557-0E34-7D69-E96C5FDA1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836576-CADA-9441-85CE-E6FB507F4149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34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95EB2-2942-3030-A15F-9C06A8B17F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7F0C-5EB2-AED4-B0EE-703E58C89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CF23D-F3A9-3D44-80B2-31733837417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4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98F149-70C1-4F5D-BA16-B9BD7AE489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385540-AF66-317A-71A8-BEE1CFD6B3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FADA49-D4B2-2542-8FEE-2DF5E10555B1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9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425F2-4A58-A82D-830B-A5F17561A2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206C3-7846-007F-CD3C-6AD208635E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29DD29-9F01-3C4E-901D-7F06E45C849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60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B10404-07FC-9DBF-FF23-943C09B20E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102972-816B-4B94-FF4C-11AE0FE9D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642C1B-BB5C-2E41-8275-B1F42AFCCA22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2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EA847-AFC2-CF61-B44B-0FEEAF52A7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18A01-6617-3160-1FD0-3054D9555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0B1AF8-042F-D44C-819D-F1B9FFFEA304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2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697D-842D-930B-1068-9B8715D5DC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2369F-AB75-DB49-1A6B-58604F4E6C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DF7FFF-24C8-D64B-82DF-EC4BEC8E9CCF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58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FAE5BCD-66E2-66FB-A2CE-79F8C6318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C9A60A4-6007-486B-7F44-2EC957B57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7C9977BD-4ED1-BED4-CB0D-9D3EED3F46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9664419A-F2E8-BA75-377D-2C20F21DAED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43D6065E-13F1-424F-8BBD-18405CB9D6AB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780C4AE0-F0D2-D162-19E9-62792362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533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C6A02E"/>
                </a:solidFill>
                <a:latin typeface="Arial" charset="0"/>
              </a:rPr>
              <a:t>Chapter 16: Structures, Unions, and Enumerations</a:t>
            </a: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3600AB88-C401-6F10-3620-746F155CD39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139FC-A764-22CE-2A58-BE3FB8F97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BDC32-A771-BB0D-999C-3D588F5500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AB8885-5A37-2740-B473-0952605D1970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77C8DB54-FDE9-2C64-D4D7-3EE3D57671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16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2399F1B4-D719-25A1-FDF2-55D346A851C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Structures, Unions,</a:t>
            </a:r>
            <a:br>
              <a:rPr lang="en-US" altLang="zh-CN" sz="3600" b="1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and Enumerations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0877CE4-EDC1-FCD5-E555-BE7C3CC7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Designated Initializers (C99)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B50C6CF-F720-B419-B789-DC1393633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C99’s designated initializers can be used with structures.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initializer for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part1</a:t>
            </a:r>
            <a:r>
              <a:rPr lang="en-US" altLang="zh-CN" sz="2600">
                <a:ea typeface="宋体" panose="02010600030101010101" pitchFamily="2" charset="-122"/>
              </a:rPr>
              <a:t> shown in the previous example: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{528,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"Disk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drive",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10}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In a designated initializer, each value would be labeled by the name of the member that it initializes: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{.number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528,</a:t>
            </a: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.name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"Disk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drive",</a:t>
            </a:r>
            <a:r>
              <a:rPr lang="en-US" altLang="zh-CN" sz="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.on_hand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10}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combination of the period and the member name is called a </a:t>
            </a:r>
            <a:r>
              <a:rPr lang="en-US" altLang="zh-CN" sz="2600" b="1" i="1">
                <a:ea typeface="宋体" panose="02010600030101010101" pitchFamily="2" charset="-122"/>
              </a:rPr>
              <a:t>designator.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3B37-ED11-6B19-F9D9-31940E89D1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CA338-732D-E3D0-AF73-F3FA4C707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4C6A7C-E647-0F45-B256-33FAC58909F7}" type="slidenum">
              <a:rPr lang="en-US" altLang="zh-CN" sz="1200">
                <a:latin typeface="Arial" panose="020B0604020202020204" pitchFamily="34" charset="0"/>
              </a:rPr>
              <a:pPr/>
              <a:t>10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643887F1-26F7-EE8E-CFBB-819196E9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Enumerations as Integers</a:t>
            </a:r>
          </a:p>
        </p:txBody>
      </p:sp>
      <p:sp>
        <p:nvSpPr>
          <p:cNvPr id="114691" name="Content Placeholder 2">
            <a:extLst>
              <a:ext uri="{FF2B5EF4-FFF2-40B4-BE49-F238E27FC236}">
                <a16:creationId xmlns:a16="http://schemas.microsoft.com/office/drawing/2014/main" id="{F4B1FCC1-E76B-E9B3-0358-F1D1CDCE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Although it’s convenient to be able to use an enumeration value as an integer, it’s dangerous to use an integer as an enumeration value.</a:t>
            </a:r>
          </a:p>
          <a:p>
            <a:r>
              <a:rPr lang="en-US" altLang="zh-CN">
                <a:ea typeface="宋体" panose="02010600030101010101" pitchFamily="2" charset="-122"/>
              </a:rPr>
              <a:t>For example, we might accidentally store the number 4—which doesn’t correspond to any suit—into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02E21-23A7-E8FA-21C4-2563E507D3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D6F20-84C8-F92C-C2C8-AFE17F870E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F36366-F39B-4F4E-9E7A-E0C07A43E589}" type="slidenum">
              <a:rPr lang="en-US" altLang="zh-CN" sz="1200">
                <a:latin typeface="Arial" panose="020B0604020202020204" pitchFamily="34" charset="0"/>
              </a:rPr>
              <a:pPr/>
              <a:t>100</a:t>
            </a:fld>
            <a:endParaRPr lang="en-US" altLang="zh-CN" sz="18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F646AE1E-460D-ED6B-9376-AEDA2CB4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Enumerations to Declare “Tag Fields”</a:t>
            </a:r>
          </a:p>
        </p:txBody>
      </p:sp>
      <p:sp>
        <p:nvSpPr>
          <p:cNvPr id="115715" name="Content Placeholder 2">
            <a:extLst>
              <a:ext uri="{FF2B5EF4-FFF2-40B4-BE49-F238E27FC236}">
                <a16:creationId xmlns:a16="http://schemas.microsoft.com/office/drawing/2014/main" id="{F90EDEDD-B3FA-6B76-4C32-6DA8D0980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Enumerations are perfect for determining which member of a union was the last to be assigned a value.</a:t>
            </a:r>
          </a:p>
          <a:p>
            <a:r>
              <a:rPr lang="en-US" altLang="zh-CN">
                <a:ea typeface="宋体" panose="02010600030101010101" pitchFamily="2" charset="-122"/>
              </a:rPr>
              <a:t>In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Number</a:t>
            </a:r>
            <a:r>
              <a:rPr lang="en-US" altLang="zh-CN">
                <a:ea typeface="宋体" panose="02010600030101010101" pitchFamily="2" charset="-122"/>
              </a:rPr>
              <a:t> structure, we can make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kind</a:t>
            </a:r>
            <a:r>
              <a:rPr lang="en-US" altLang="zh-CN">
                <a:ea typeface="宋体" panose="02010600030101010101" pitchFamily="2" charset="-122"/>
              </a:rPr>
              <a:t> member an enumeration instead of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typedef struct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enum {INT_KIND, DOUBLE_KIND} kind;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union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int i;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double d;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 u;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Number;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518AE-29A9-F9DB-B1F8-9C803EAFA3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0E19E-8187-9CE5-45E7-0281A5073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AEF807-7B07-694D-B610-F869D1D6263C}" type="slidenum">
              <a:rPr lang="en-US" altLang="zh-CN" sz="1200">
                <a:latin typeface="Arial" panose="020B0604020202020204" pitchFamily="34" charset="0"/>
              </a:rPr>
              <a:pPr/>
              <a:t>101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>
            <a:extLst>
              <a:ext uri="{FF2B5EF4-FFF2-40B4-BE49-F238E27FC236}">
                <a16:creationId xmlns:a16="http://schemas.microsoft.com/office/drawing/2014/main" id="{D9A85EE9-C075-ACE7-033B-438C4D36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Enumerations to Declare “Tag Fields”</a:t>
            </a:r>
          </a:p>
        </p:txBody>
      </p:sp>
      <p:sp>
        <p:nvSpPr>
          <p:cNvPr id="116739" name="Content Placeholder 2">
            <a:extLst>
              <a:ext uri="{FF2B5EF4-FFF2-40B4-BE49-F238E27FC236}">
                <a16:creationId xmlns:a16="http://schemas.microsoft.com/office/drawing/2014/main" id="{62EDA6D7-C481-0029-CD04-F884364EF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new structure is used in exactly the same way as the old one.</a:t>
            </a:r>
          </a:p>
          <a:p>
            <a:r>
              <a:rPr lang="en-US" altLang="zh-CN">
                <a:ea typeface="宋体" panose="02010600030101010101" pitchFamily="2" charset="-122"/>
              </a:rPr>
              <a:t>Advantages of the new structure: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Does away with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INT_KIND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DOUBLE_KIND</a:t>
            </a:r>
            <a:r>
              <a:rPr lang="en-US" altLang="zh-CN">
                <a:ea typeface="宋体" panose="02010600030101010101" pitchFamily="2" charset="-122"/>
              </a:rPr>
              <a:t> macros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Makes it obvious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kind</a:t>
            </a:r>
            <a:r>
              <a:rPr lang="en-US" altLang="zh-CN">
                <a:ea typeface="宋体" panose="02010600030101010101" pitchFamily="2" charset="-122"/>
              </a:rPr>
              <a:t> has only two possible values: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INT_KIND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DOUBLE_KIND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A9756-8BDB-153E-948E-3954D8C102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6A9D9-E57B-81C4-D92D-4C7304ECBF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BDB872-545B-504A-BE2D-C1DB08793BF3}" type="slidenum">
              <a:rPr lang="en-US" altLang="zh-CN" sz="1200">
                <a:latin typeface="Arial" panose="020B0604020202020204" pitchFamily="34" charset="0"/>
              </a:rPr>
              <a:pPr/>
              <a:t>102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A647FF5-96BD-CB41-30D3-C1AF3FABB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Designated Initializers (C99)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160CC6AD-7B8F-7D4E-409F-B9526CD76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Designated initializers are easier to read and check for correctness.</a:t>
            </a:r>
          </a:p>
          <a:p>
            <a:r>
              <a:rPr lang="en-US" altLang="zh-CN">
                <a:ea typeface="宋体" panose="02010600030101010101" pitchFamily="2" charset="-122"/>
              </a:rPr>
              <a:t>Also, values in a designated initializer don’t have to be placed in the same order that the members are listed in the structure.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programmer doesn’t have to remember the order in which the members were originally declared.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order of the members can be changed in the future without affecting designated initializers.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ED45E-5545-6A88-A598-3BEBAD427F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686CB-2587-2E57-409E-AEA0768165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82306C-1C78-6A42-8D0D-25F3A7D3D056}" type="slidenum">
              <a:rPr lang="en-US" altLang="zh-CN" sz="1200">
                <a:latin typeface="Arial" panose="020B0604020202020204" pitchFamily="34" charset="0"/>
              </a:rPr>
              <a:pPr/>
              <a:t>11</a:t>
            </a:fld>
            <a:endParaRPr lang="en-US" altLang="zh-CN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19F7F805-F853-1050-53E3-92B0DA79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Designated Initializers (C99)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AD81B8D6-A10F-8340-21DC-5C06107C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Not all values listed in a designated initializer need be prefixed by a designator.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{.number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528,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"Disk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drive",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.on_hand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10}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zh-CN">
                <a:ea typeface="宋体" panose="02010600030101010101" pitchFamily="2" charset="-122"/>
              </a:rPr>
              <a:t>The compiler assumes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"Disk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drive"</a:t>
            </a:r>
            <a:r>
              <a:rPr lang="en-US" altLang="zh-CN">
                <a:ea typeface="宋体" panose="02010600030101010101" pitchFamily="2" charset="-122"/>
              </a:rPr>
              <a:t> initializes the member that follows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number</a:t>
            </a:r>
            <a:r>
              <a:rPr lang="en-US" altLang="zh-CN">
                <a:ea typeface="宋体" panose="02010600030101010101" pitchFamily="2" charset="-122"/>
              </a:rPr>
              <a:t> in the structure.</a:t>
            </a:r>
          </a:p>
          <a:p>
            <a:r>
              <a:rPr lang="en-US" altLang="zh-CN">
                <a:ea typeface="宋体" panose="02010600030101010101" pitchFamily="2" charset="-122"/>
              </a:rPr>
              <a:t>Any members that the initializer fails to account for are set to zero.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CE199-B78A-8805-3B24-BC74DB1849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5516F-BDF1-1410-4B2E-FAD768ABE2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92C49A-7F86-F848-8A03-9E8893C63D7B}" type="slidenum">
              <a:rPr lang="en-US" altLang="zh-CN" sz="1200">
                <a:latin typeface="Arial" panose="020B0604020202020204" pitchFamily="34" charset="0"/>
              </a:rPr>
              <a:pPr/>
              <a:t>12</a:t>
            </a:fld>
            <a:endParaRPr lang="en-US" altLang="zh-CN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8F0C302-5EB8-A816-0B22-6DE545A6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Operations on Structures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0743A373-C6FA-0469-6850-A6459D53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To access a member within a structure, we write the name of the structure first, then a period, then the name of the member.</a:t>
            </a:r>
          </a:p>
          <a:p>
            <a:r>
              <a:rPr lang="en-US" altLang="zh-CN">
                <a:ea typeface="宋体" panose="02010600030101010101" pitchFamily="2" charset="-122"/>
              </a:rPr>
              <a:t>Statements that display the values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part1</a:t>
            </a:r>
            <a:r>
              <a:rPr lang="en-US" altLang="zh-CN">
                <a:ea typeface="宋体" panose="02010600030101010101" pitchFamily="2" charset="-122"/>
              </a:rPr>
              <a:t>’s members: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printf("Part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number: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%d\n",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part1.number);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printf("Part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name: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%s\n",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part1.name);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printf("Quantity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on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hand: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%d\n",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part1.on_hand);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9F7E4-9C48-4295-2F3B-9511D8B955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997E9-D565-D136-4AD8-FC7785EAA2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308A25-300D-224D-B9D7-A6375D1AB873}" type="slidenum">
              <a:rPr lang="en-US" altLang="zh-CN" sz="1200">
                <a:latin typeface="Arial" panose="020B0604020202020204" pitchFamily="34" charset="0"/>
              </a:rPr>
              <a:pPr/>
              <a:t>13</a:t>
            </a:fld>
            <a:endParaRPr lang="en-US" altLang="zh-CN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3535026-90C4-3FA6-1FC1-1E7DAD3D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Operations on Structures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0363977A-CA9A-B804-8A3C-9CE4B257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members of a structure are lvalues.</a:t>
            </a:r>
          </a:p>
          <a:p>
            <a:r>
              <a:rPr lang="en-US" altLang="zh-CN">
                <a:ea typeface="宋体" panose="02010600030101010101" pitchFamily="2" charset="-122"/>
              </a:rPr>
              <a:t>They can appear on the left side of an assignment or as the operand in an increment or decrement expression: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part1.number = 258;    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changes part1's part number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part1.on_hand++;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increments part1's quantity on hand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D59E1-AB4C-058D-78CB-A933584D9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0E2BB-1416-9255-E7C4-5DA8C175AF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9C7E05-8CE3-7B40-9162-22F2C002B464}" type="slidenum">
              <a:rPr lang="en-US" altLang="zh-CN" sz="1200">
                <a:latin typeface="Arial" panose="020B0604020202020204" pitchFamily="34" charset="0"/>
              </a:rPr>
              <a:pPr/>
              <a:t>14</a:t>
            </a:fld>
            <a:endParaRPr lang="en-US" altLang="zh-CN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7F7A7BCC-245A-7F80-D1C8-EC898FF2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Operations on Structures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24B4FA9-BF29-71DB-39EB-52565C2BC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period used to access a structure member is actually a C operator.</a:t>
            </a:r>
          </a:p>
          <a:p>
            <a:r>
              <a:rPr lang="en-US" altLang="zh-CN">
                <a:ea typeface="宋体" panose="02010600030101010101" pitchFamily="2" charset="-122"/>
              </a:rPr>
              <a:t>It takes precedence over nearly all other operators.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scanf("%d", &amp;part1.on_hand);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  <a:r>
              <a:rPr lang="en-US" altLang="zh-CN">
                <a:ea typeface="宋体" panose="02010600030101010101" pitchFamily="2" charset="-122"/>
              </a:rPr>
              <a:t> operator takes precedence over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 operator, so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 computes the address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part1.on_hand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FED52-DE72-693F-E028-CC1B1076E5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4653C-830A-AB38-1EE9-433CC113A6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7C9AE6-C181-764C-A05F-F99F6029DF92}" type="slidenum">
              <a:rPr lang="en-US" altLang="zh-CN" sz="1200">
                <a:latin typeface="Arial" panose="020B0604020202020204" pitchFamily="34" charset="0"/>
              </a:rPr>
              <a:pPr/>
              <a:t>15</a:t>
            </a:fld>
            <a:endParaRPr lang="en-US" altLang="zh-CN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2D85CF9-FEBE-906A-2C08-51287E8C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Operations on Structures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02D0FDA9-2C26-CADE-317A-CAD661FB9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other major structure operation is assignment: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part2 = part1;</a:t>
            </a:r>
          </a:p>
          <a:p>
            <a:r>
              <a:rPr lang="en-US" altLang="zh-CN">
                <a:ea typeface="宋体" panose="02010600030101010101" pitchFamily="2" charset="-122"/>
              </a:rPr>
              <a:t>The effect of this statement is to copy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part1.number</a:t>
            </a:r>
            <a:r>
              <a:rPr lang="en-US" altLang="zh-CN">
                <a:ea typeface="宋体" panose="02010600030101010101" pitchFamily="2" charset="-122"/>
              </a:rPr>
              <a:t> into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part2.number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part1.name</a:t>
            </a:r>
            <a:r>
              <a:rPr lang="en-US" altLang="zh-CN">
                <a:ea typeface="宋体" panose="02010600030101010101" pitchFamily="2" charset="-122"/>
              </a:rPr>
              <a:t> into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part2.name</a:t>
            </a:r>
            <a:r>
              <a:rPr lang="en-US" altLang="zh-CN">
                <a:ea typeface="宋体" panose="02010600030101010101" pitchFamily="2" charset="-122"/>
              </a:rPr>
              <a:t>, and so 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99FCD-3BC4-BE18-9AAC-1DD0D04A3E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49046-D4C0-67F4-13AA-5582103D91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F4A890-8A38-D54B-9A92-401379697E2D}" type="slidenum">
              <a:rPr lang="en-US" altLang="zh-CN" sz="1200">
                <a:latin typeface="Arial" panose="020B0604020202020204" pitchFamily="34" charset="0"/>
              </a:rPr>
              <a:pPr/>
              <a:t>16</a:t>
            </a:fld>
            <a:endParaRPr lang="en-US" altLang="zh-CN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1EA5558-0364-078A-F963-3DDFF760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Operations on Structures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CB4A4CFE-5C78-586E-77F6-CAC53381D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Arrays can’t be copied using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operator, but an array embedded within a structure is copied when the enclosing structure is copied.</a:t>
            </a:r>
          </a:p>
          <a:p>
            <a:r>
              <a:rPr lang="en-US" altLang="zh-CN">
                <a:ea typeface="宋体" panose="02010600030101010101" pitchFamily="2" charset="-122"/>
              </a:rPr>
              <a:t>Some programmers exploit this property by creating “dummy” structures to enclose arrays that will be copied later: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{ int a[10]; } a1, a2;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a1 = a2;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legal,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since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a1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and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a2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are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structures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9ED1B-EA8D-A34F-568A-6052C6BD7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7277A-F516-EB3E-6DF3-CDD84129B4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206A4B-5A32-B34F-90ED-7A381F1A8A5B}" type="slidenum">
              <a:rPr lang="en-US" altLang="zh-CN" sz="1200">
                <a:latin typeface="Arial" panose="020B0604020202020204" pitchFamily="34" charset="0"/>
              </a:rPr>
              <a:pPr/>
              <a:t>17</a:t>
            </a:fld>
            <a:endParaRPr lang="en-US" altLang="zh-CN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6F70449-F6AD-20D1-F37A-EA841451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Operations on Structures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54F316BC-DD9A-BA46-E623-9A692A47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operator can be used only with structures of </a:t>
            </a:r>
            <a:r>
              <a:rPr lang="en-US" altLang="zh-CN" b="1" i="1">
                <a:ea typeface="宋体" panose="02010600030101010101" pitchFamily="2" charset="-122"/>
              </a:rPr>
              <a:t>compatible</a:t>
            </a:r>
            <a:r>
              <a:rPr lang="en-US" altLang="zh-CN">
                <a:ea typeface="宋体" panose="02010600030101010101" pitchFamily="2" charset="-122"/>
              </a:rPr>
              <a:t> types.</a:t>
            </a:r>
          </a:p>
          <a:p>
            <a:r>
              <a:rPr lang="en-US" altLang="zh-CN">
                <a:ea typeface="宋体" panose="02010600030101010101" pitchFamily="2" charset="-122"/>
              </a:rPr>
              <a:t>Two structures declared at the same time (as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part1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part2</a:t>
            </a:r>
            <a:r>
              <a:rPr lang="en-US" altLang="zh-CN">
                <a:ea typeface="宋体" panose="02010600030101010101" pitchFamily="2" charset="-122"/>
              </a:rPr>
              <a:t> were) are compatible.</a:t>
            </a:r>
          </a:p>
          <a:p>
            <a:r>
              <a:rPr lang="en-US" altLang="zh-CN">
                <a:ea typeface="宋体" panose="02010600030101010101" pitchFamily="2" charset="-122"/>
              </a:rPr>
              <a:t>Structures declared using the same “structure tag” or the same type name are also compatible.</a:t>
            </a:r>
          </a:p>
          <a:p>
            <a:r>
              <a:rPr lang="en-US" altLang="zh-CN">
                <a:ea typeface="宋体" panose="02010600030101010101" pitchFamily="2" charset="-122"/>
              </a:rPr>
              <a:t>Other than assignment, C provides no operations on entire structures.</a:t>
            </a:r>
          </a:p>
          <a:p>
            <a:r>
              <a:rPr lang="en-US" altLang="zh-CN">
                <a:ea typeface="宋体" panose="02010600030101010101" pitchFamily="2" charset="-122"/>
              </a:rPr>
              <a:t>In particular,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==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!=</a:t>
            </a:r>
            <a:r>
              <a:rPr lang="en-US" altLang="zh-CN">
                <a:ea typeface="宋体" panose="02010600030101010101" pitchFamily="2" charset="-122"/>
              </a:rPr>
              <a:t> operators can’t be used with structures.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066D8-755F-A1E5-12A4-F699CAC13F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B11F6-AB3B-C578-C876-B27D5E7236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C01113-65BF-5741-87B0-7AE16DF51342}" type="slidenum">
              <a:rPr lang="en-US" altLang="zh-CN" sz="1200">
                <a:latin typeface="Arial" panose="020B0604020202020204" pitchFamily="34" charset="0"/>
              </a:rPr>
              <a:pPr/>
              <a:t>18</a:t>
            </a:fld>
            <a:endParaRPr lang="en-US" altLang="zh-CN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3B1D85BE-B501-7C16-D56F-DB233670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Structure Types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645D90C-28A2-A904-0BA3-0AB41D5D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Suppose that a program needs to declare several structure variables with identical members.</a:t>
            </a:r>
          </a:p>
          <a:p>
            <a:r>
              <a:rPr lang="en-US" altLang="zh-CN">
                <a:ea typeface="宋体" panose="02010600030101010101" pitchFamily="2" charset="-122"/>
              </a:rPr>
              <a:t>We need a name that represents a </a:t>
            </a:r>
            <a:r>
              <a:rPr lang="en-US" altLang="zh-CN" i="1">
                <a:ea typeface="宋体" panose="02010600030101010101" pitchFamily="2" charset="-122"/>
              </a:rPr>
              <a:t>type</a:t>
            </a:r>
            <a:r>
              <a:rPr lang="en-US" altLang="zh-CN">
                <a:ea typeface="宋体" panose="02010600030101010101" pitchFamily="2" charset="-122"/>
              </a:rPr>
              <a:t> of structure, not a particular structure </a:t>
            </a:r>
            <a:r>
              <a:rPr lang="en-US" altLang="zh-CN" i="1">
                <a:ea typeface="宋体" panose="02010600030101010101" pitchFamily="2" charset="-122"/>
              </a:rPr>
              <a:t>variable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Ways to name a structure: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Declare a “structure tag”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</a:t>
            </a:r>
            <a:r>
              <a:rPr lang="en-US" altLang="zh-CN">
                <a:ea typeface="宋体" panose="02010600030101010101" pitchFamily="2" charset="-122"/>
              </a:rPr>
              <a:t> to define a type name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6ED6C-5915-8F27-E86C-3F778C472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C6D7F-E28A-6788-6FC3-86AF83F312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5CF812-84E7-FF49-9028-8DCA5F0D17AD}" type="slidenum">
              <a:rPr lang="en-US" altLang="zh-CN" sz="1200">
                <a:latin typeface="Arial" panose="020B0604020202020204" pitchFamily="34" charset="0"/>
              </a:rPr>
              <a:pPr/>
              <a:t>19</a:t>
            </a:fld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00446A4-A476-9CC9-1A9D-7A93CA6B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Structure Variables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E2D66179-7894-4E53-1799-A110EEAA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properties of a </a:t>
            </a:r>
            <a:r>
              <a:rPr lang="en-US" altLang="zh-CN" b="1" i="1">
                <a:ea typeface="宋体" panose="02010600030101010101" pitchFamily="2" charset="-122"/>
              </a:rPr>
              <a:t>structure</a:t>
            </a:r>
            <a:r>
              <a:rPr lang="en-US" altLang="zh-CN">
                <a:ea typeface="宋体" panose="02010600030101010101" pitchFamily="2" charset="-122"/>
              </a:rPr>
              <a:t> are different from those of an array.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elements of a structure (its </a:t>
            </a:r>
            <a:r>
              <a:rPr lang="en-US" altLang="zh-CN" b="1" i="1">
                <a:ea typeface="宋体" panose="02010600030101010101" pitchFamily="2" charset="-122"/>
              </a:rPr>
              <a:t>members</a:t>
            </a:r>
            <a:r>
              <a:rPr lang="en-US" altLang="zh-CN">
                <a:ea typeface="宋体" panose="02010600030101010101" pitchFamily="2" charset="-122"/>
              </a:rPr>
              <a:t>) aren’t required to have the same type.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members of a structure have names; to select a particular member, we specify its name, not its position.</a:t>
            </a:r>
          </a:p>
          <a:p>
            <a:r>
              <a:rPr lang="en-US" altLang="zh-CN">
                <a:ea typeface="宋体" panose="02010600030101010101" pitchFamily="2" charset="-122"/>
              </a:rPr>
              <a:t>In some languages, structures are called </a:t>
            </a:r>
            <a:r>
              <a:rPr lang="en-US" altLang="zh-CN" b="1" i="1">
                <a:ea typeface="宋体" panose="02010600030101010101" pitchFamily="2" charset="-122"/>
              </a:rPr>
              <a:t>records,</a:t>
            </a:r>
            <a:r>
              <a:rPr lang="en-US" altLang="zh-CN">
                <a:ea typeface="宋体" panose="02010600030101010101" pitchFamily="2" charset="-122"/>
              </a:rPr>
              <a:t> and members are known as </a:t>
            </a:r>
            <a:r>
              <a:rPr lang="en-US" altLang="zh-CN" b="1" i="1">
                <a:ea typeface="宋体" panose="02010600030101010101" pitchFamily="2" charset="-122"/>
              </a:rPr>
              <a:t>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F4A14-484C-A149-C5F1-EAFE27B765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9E6C7-5370-8113-EF4C-5970B272A4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57EFBF-EAAC-F549-8260-6904841CAC02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7C2CBAE7-5397-1BA6-0F2E-DB4436E3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Declaring a Structure Tag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E43C621C-9F3C-37BD-0AC7-13859CA1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 i="1">
                <a:ea typeface="宋体" panose="02010600030101010101" pitchFamily="2" charset="-122"/>
              </a:rPr>
              <a:t>structure tag</a:t>
            </a:r>
            <a:r>
              <a:rPr lang="en-US" altLang="zh-CN">
                <a:ea typeface="宋体" panose="02010600030101010101" pitchFamily="2" charset="-122"/>
              </a:rPr>
              <a:t> is a name used to identify a particular kind of structure.</a:t>
            </a:r>
          </a:p>
          <a:p>
            <a:r>
              <a:rPr lang="en-US" altLang="zh-CN">
                <a:ea typeface="宋体" panose="02010600030101010101" pitchFamily="2" charset="-122"/>
              </a:rPr>
              <a:t>The declaration of a structure tag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part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number;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name[NAME_LEN+1];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on_hand;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};</a:t>
            </a:r>
          </a:p>
          <a:p>
            <a:r>
              <a:rPr lang="en-US" altLang="zh-CN">
                <a:ea typeface="宋体" panose="02010600030101010101" pitchFamily="2" charset="-122"/>
              </a:rPr>
              <a:t>Note that a semicolon must follow the right brace.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AD55B-0192-9841-1F16-BB5AB96D61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FB12A-EA99-B604-1133-8F22C51378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11AC04-8DE0-4C4F-94D6-DA8B94403567}" type="slidenum">
              <a:rPr lang="en-US" altLang="zh-CN" sz="1200">
                <a:latin typeface="Arial" panose="020B0604020202020204" pitchFamily="34" charset="0"/>
              </a:rPr>
              <a:pPr/>
              <a:t>20</a:t>
            </a:fld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3385D342-6898-2617-57A1-2A507C03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Declaring a Structure Tag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124ED69-E237-7E69-9446-E7401BAF1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</a:t>
            </a:r>
            <a:r>
              <a:rPr lang="en-US" altLang="zh-CN">
                <a:ea typeface="宋体" panose="02010600030101010101" pitchFamily="2" charset="-122"/>
              </a:rPr>
              <a:t> tag can be used to declare variables: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part part1, part2;</a:t>
            </a:r>
          </a:p>
          <a:p>
            <a:r>
              <a:rPr lang="en-US" altLang="zh-CN">
                <a:ea typeface="宋体" panose="02010600030101010101" pitchFamily="2" charset="-122"/>
              </a:rPr>
              <a:t>We can’t drop the word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part part1, part2;   /*** WRONG ***/</a:t>
            </a:r>
          </a:p>
          <a:p>
            <a:pPr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part</a:t>
            </a:r>
            <a:r>
              <a:rPr lang="en-US" altLang="zh-CN">
                <a:ea typeface="宋体" panose="02010600030101010101" pitchFamily="2" charset="-122"/>
              </a:rPr>
              <a:t> isn’t a type name; without the word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>
                <a:ea typeface="宋体" panose="02010600030101010101" pitchFamily="2" charset="-122"/>
              </a:rPr>
              <a:t>, it is meaningless.</a:t>
            </a:r>
          </a:p>
          <a:p>
            <a:r>
              <a:rPr lang="en-US" altLang="zh-CN">
                <a:ea typeface="宋体" panose="02010600030101010101" pitchFamily="2" charset="-122"/>
              </a:rPr>
              <a:t>Since structure tags aren’t recognized unless preceded by the word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>
                <a:ea typeface="宋体" panose="02010600030101010101" pitchFamily="2" charset="-122"/>
              </a:rPr>
              <a:t>, they don’t conflict with other names used in a program.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AA717-8515-1439-B772-404B08D1AD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22D42-2DF2-C8E1-25D2-A173C5D52C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8B233E-2891-C14E-A766-C28256F659C8}" type="slidenum">
              <a:rPr lang="en-US" altLang="zh-CN" sz="1200">
                <a:latin typeface="Arial" panose="020B0604020202020204" pitchFamily="34" charset="0"/>
              </a:rPr>
              <a:pPr/>
              <a:t>21</a:t>
            </a:fld>
            <a:endParaRPr lang="en-US" altLang="zh-CN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69E8C3A-26AD-999B-8243-8EF616C0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Declaring a Structure Tag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85963E19-7A6E-C01D-2F55-DDCC0FC8D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declaration of a structure </a:t>
            </a:r>
            <a:r>
              <a:rPr lang="en-US" altLang="zh-CN" i="1">
                <a:ea typeface="宋体" panose="02010600030101010101" pitchFamily="2" charset="-122"/>
              </a:rPr>
              <a:t>tag</a:t>
            </a:r>
            <a:r>
              <a:rPr lang="en-US" altLang="zh-CN">
                <a:ea typeface="宋体" panose="02010600030101010101" pitchFamily="2" charset="-122"/>
              </a:rPr>
              <a:t> can be combined with the declaration of structure </a:t>
            </a:r>
            <a:r>
              <a:rPr lang="en-US" altLang="zh-CN" i="1">
                <a:ea typeface="宋体" panose="02010600030101010101" pitchFamily="2" charset="-122"/>
              </a:rPr>
              <a:t>variables: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part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number;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name[NAME_LEN+1];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on_hand;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part1, part2;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2C304-2231-2682-ADF0-09B6F28F4E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73C90-16FF-DEFA-A866-5B1FA26E86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882C11-87FC-4C4C-970B-2788D4EC4AF3}" type="slidenum">
              <a:rPr lang="en-US" altLang="zh-CN" sz="1200">
                <a:latin typeface="Arial" panose="020B0604020202020204" pitchFamily="34" charset="0"/>
              </a:rPr>
              <a:pPr/>
              <a:t>22</a:t>
            </a:fld>
            <a:endParaRPr lang="en-US" altLang="zh-CN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16760F0-8361-C3DC-0D56-31093E7F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Declaring a Structure Tag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9AA0F882-24D2-B592-770C-95ADE369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All structures declared to have type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</a:t>
            </a:r>
            <a:r>
              <a:rPr lang="en-US" altLang="zh-CN">
                <a:ea typeface="宋体" panose="02010600030101010101" pitchFamily="2" charset="-122"/>
              </a:rPr>
              <a:t> are compatible with one another: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part1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{528,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"Disk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drive",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10};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part2;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part2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part1;  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legal;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both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parts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have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the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same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1E988-F377-8509-8829-C07AEBD98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B0D87-14D7-C4B6-F0F4-120188701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C5809E-8BB9-8C40-8E78-F195F5BA19CA}" type="slidenum">
              <a:rPr lang="en-US" altLang="zh-CN" sz="1200">
                <a:latin typeface="Arial" panose="020B0604020202020204" pitchFamily="34" charset="0"/>
              </a:rPr>
              <a:pPr/>
              <a:t>23</a:t>
            </a:fld>
            <a:endParaRPr lang="en-US" altLang="zh-CN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405B07BE-840D-C74E-EAF5-68D90027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Defining a Structure Type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7907419E-5493-02F2-38C1-2E83F5074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 an alternative to declaring a structure tag, we can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</a:t>
            </a:r>
            <a:r>
              <a:rPr lang="en-US" altLang="zh-CN">
                <a:ea typeface="宋体" panose="02010600030101010101" pitchFamily="2" charset="-122"/>
              </a:rPr>
              <a:t> to define a genuine type name.</a:t>
            </a:r>
          </a:p>
          <a:p>
            <a:r>
              <a:rPr lang="en-US" altLang="zh-CN">
                <a:ea typeface="宋体" panose="02010600030101010101" pitchFamily="2" charset="-122"/>
              </a:rPr>
              <a:t>A definition of a type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typedef struct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number;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name[NAME_LEN+1];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on_hand;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Part;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</a:t>
            </a:r>
            <a:r>
              <a:rPr lang="en-US" altLang="zh-CN">
                <a:ea typeface="宋体" panose="02010600030101010101" pitchFamily="2" charset="-122"/>
              </a:rPr>
              <a:t> can be used in the same way as the built-in types: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Part part1, part2;</a:t>
            </a:r>
          </a:p>
          <a:p>
            <a:pPr>
              <a:buFontTx/>
              <a:buNone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52EE8-5FF1-B7C4-83F5-FE2996A8BC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6C8EC-2FF3-7398-F990-A7234512DA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DFB0ED-C2B2-9F44-B4D6-10FAB3BB7927}" type="slidenum">
              <a:rPr lang="en-US" altLang="zh-CN" sz="1200">
                <a:latin typeface="Arial" panose="020B0604020202020204" pitchFamily="34" charset="0"/>
              </a:rPr>
              <a:pPr/>
              <a:t>24</a:t>
            </a:fld>
            <a:endParaRPr lang="en-US" altLang="zh-CN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2799AFF-D466-08B3-FC39-C9698774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Defining a Structure Type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DA66A5E3-84F3-A896-90CF-3F2C584D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it comes time to name a structure, we can usually choose either to declare a structure tag or to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However, declaring a structure tag is mandatory when the structure is to be used in a linked list (Chapter 17).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34EFE-0C09-D79C-AF0D-9DAB257F3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6882C-82BE-8541-8CAA-AEE20262A9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6A438D-BDC7-9E4C-956F-FD214D6108C7}" type="slidenum">
              <a:rPr lang="en-US" altLang="zh-CN" sz="1200">
                <a:latin typeface="Arial" panose="020B0604020202020204" pitchFamily="34" charset="0"/>
              </a:rPr>
              <a:pPr/>
              <a:t>25</a:t>
            </a:fld>
            <a:endParaRPr lang="en-US" altLang="zh-CN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873211F-FB8F-940D-F8C4-21979CDD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Structures as Arguments and Return Values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DBAC04CC-F1F9-305A-51C5-4D57FD9D6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Functions may have structures as arguments and return values.</a:t>
            </a:r>
          </a:p>
          <a:p>
            <a:r>
              <a:rPr lang="en-US" altLang="zh-CN">
                <a:ea typeface="宋体" panose="02010600030101010101" pitchFamily="2" charset="-122"/>
              </a:rPr>
              <a:t>A function with a structure argument: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print_part(struct part p)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printf("Part number: %d\n", p.number);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printf("Part name: %s\n", p.name);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printf("Quantity on hand: %d\n",</a:t>
            </a:r>
            <a:r>
              <a:rPr lang="en-US" altLang="zh-CN" sz="1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p.on_hand);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>
                <a:ea typeface="宋体" panose="02010600030101010101" pitchFamily="2" charset="-122"/>
              </a:rPr>
              <a:t>A call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print_part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print_part(part1);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06046-EB4C-7D55-30C5-0224294708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0221C-9FC5-1BD9-68DD-9E9DA5CFF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C1D8E1-F1A8-734E-A0A4-F1061C3D59C9}" type="slidenum">
              <a:rPr lang="en-US" altLang="zh-CN" sz="1200">
                <a:latin typeface="Arial" panose="020B0604020202020204" pitchFamily="34" charset="0"/>
              </a:rPr>
              <a:pPr/>
              <a:t>26</a:t>
            </a:fld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6B8341C9-4977-486E-A9CB-9F62E834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Structures as Arguments and Return Values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FD7B4699-6C1D-7DC6-0240-5ED6077E4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A function that returns a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</a:t>
            </a:r>
            <a:r>
              <a:rPr lang="en-US" altLang="zh-CN" sz="2600">
                <a:ea typeface="宋体" panose="02010600030101010101" pitchFamily="2" charset="-122"/>
              </a:rPr>
              <a:t> structure: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part build_part(int number,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       const char *name,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       int on_hand)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struct part p;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p.number = number;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strcpy(p.name, name);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p.on_hand = on_hand;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return p;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 call of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build_part</a:t>
            </a:r>
            <a:r>
              <a:rPr lang="en-US" altLang="zh-CN" sz="2600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part1 = build_part(528, "Disk drive", 10);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2BE85-123B-7BCA-CAB6-8C74517871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AA64E-D953-012F-8A6D-EE0CCDFCB4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F6DF59-118C-0847-8CB1-83EBD774ED59}" type="slidenum">
              <a:rPr lang="en-US" altLang="zh-CN" sz="1200">
                <a:latin typeface="Arial" panose="020B0604020202020204" pitchFamily="34" charset="0"/>
              </a:rPr>
              <a:pPr/>
              <a:t>27</a:t>
            </a:fld>
            <a:endParaRPr lang="en-US" altLang="zh-CN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7647A885-4766-2751-A77E-745CB5C9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Structures as Arguments and Return Values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D0860D20-9D01-B3B9-84E3-3F17BA9C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Passing a structure to a function and returning a structure from a function both require making a copy of all members in the structure.</a:t>
            </a:r>
          </a:p>
          <a:p>
            <a:r>
              <a:rPr lang="en-US" altLang="zh-CN">
                <a:ea typeface="宋体" panose="02010600030101010101" pitchFamily="2" charset="-122"/>
              </a:rPr>
              <a:t>To avoid this overhead, it’s sometimes advisable to pass a pointer to a structure or return a pointer to a structure.</a:t>
            </a:r>
          </a:p>
          <a:p>
            <a:r>
              <a:rPr lang="en-US" altLang="zh-CN">
                <a:ea typeface="宋体" panose="02010600030101010101" pitchFamily="2" charset="-122"/>
              </a:rPr>
              <a:t>Chapter 17 gives examples of functions that have a pointer to a structure as an argument and/or return a pointer to a structure.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F96D5-C266-B85E-FDF4-9241CB78E5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13132-81E7-5E16-1FE5-95E7009F8A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D344CC-1010-014E-90E7-8D7762190C26}" type="slidenum">
              <a:rPr lang="en-US" altLang="zh-CN" sz="1200">
                <a:latin typeface="Arial" panose="020B0604020202020204" pitchFamily="34" charset="0"/>
              </a:rPr>
              <a:pPr/>
              <a:t>28</a:t>
            </a:fld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11C21B9E-B64B-A6E4-8FE4-770501E7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Structures as Arguments and Return Values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26C460F5-6F30-8CF0-481F-174B85742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There are other reasons to avoid copying structures.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For example, the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&lt;stdio.h&gt;</a:t>
            </a:r>
            <a:r>
              <a:rPr lang="en-US" altLang="zh-CN" sz="2700">
                <a:ea typeface="宋体" panose="02010600030101010101" pitchFamily="2" charset="-122"/>
              </a:rPr>
              <a:t> header defines a type named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2700">
                <a:ea typeface="宋体" panose="02010600030101010101" pitchFamily="2" charset="-122"/>
              </a:rPr>
              <a:t>, which is typically a structure.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Each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2700">
                <a:ea typeface="宋体" panose="02010600030101010101" pitchFamily="2" charset="-122"/>
              </a:rPr>
              <a:t> structure stores information about the state of an open file and therefore must be unique in a program.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Every function in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&lt;stdio.h&gt;</a:t>
            </a:r>
            <a:r>
              <a:rPr lang="en-US" altLang="zh-CN" sz="2700">
                <a:ea typeface="宋体" panose="02010600030101010101" pitchFamily="2" charset="-122"/>
              </a:rPr>
              <a:t> that opens a file returns a pointer to a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2700">
                <a:ea typeface="宋体" panose="02010600030101010101" pitchFamily="2" charset="-122"/>
              </a:rPr>
              <a:t> structure.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Every function that performs an operation on an open file requires a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FILE</a:t>
            </a:r>
            <a:r>
              <a:rPr lang="en-US" altLang="zh-CN" sz="2700">
                <a:ea typeface="宋体" panose="02010600030101010101" pitchFamily="2" charset="-122"/>
              </a:rPr>
              <a:t> pointer as an argument.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3010C-E10E-8392-C438-96E7064F31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B9F62-DF98-8843-874B-06A2C3ECF7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44DC11-2501-1F4B-BA63-226762B38A91}" type="slidenum">
              <a:rPr lang="en-US" altLang="zh-CN" sz="1200">
                <a:latin typeface="Arial" panose="020B0604020202020204" pitchFamily="34" charset="0"/>
              </a:rPr>
              <a:pPr/>
              <a:t>29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A3276AD-3BC4-6E9E-41B0-B30D72FA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Declaring Structure Variables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ED22F85-E34D-F6FD-05FE-88F04851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structure is a logical choice for storing a collection of related data items.</a:t>
            </a:r>
          </a:p>
          <a:p>
            <a:r>
              <a:rPr lang="en-US" altLang="zh-CN">
                <a:ea typeface="宋体" panose="02010600030101010101" pitchFamily="2" charset="-122"/>
              </a:rPr>
              <a:t>A declaration of two structure variables that store information about parts in a warehouse: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number;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name[NAME_LEN+1];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on_hand;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part1, part2;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EB3CB-D2A4-F872-A2FE-42BA94F01C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103EF-B726-DF88-4C4E-9672130DC3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686E0B-E134-4844-A468-21FC69D38D57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51C5C56A-EBE9-0FED-4086-27662025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Structures as Arguments and Return Values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8BBB08C-D922-8865-906D-93277648F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Within a function, the initializer for a structure variable can be another structure: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f(struct part part1)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struct part part2 = part1;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r>
              <a:rPr lang="en-US" altLang="zh-CN">
                <a:ea typeface="宋体" panose="02010600030101010101" pitchFamily="2" charset="-122"/>
              </a:rPr>
              <a:t>The structure being initialized must have automatic storage duration.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A5EC5-6FBB-F2DC-7F94-F087917757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9A7F3-F6A5-894A-2F7A-23DF74691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955013-53B6-574D-8F3F-D2EBC99780CE}" type="slidenum">
              <a:rPr lang="en-US" altLang="zh-CN" sz="1200">
                <a:latin typeface="Arial" panose="020B0604020202020204" pitchFamily="34" charset="0"/>
              </a:rPr>
              <a:pPr/>
              <a:t>30</a:t>
            </a:fld>
            <a:endParaRPr lang="en-US" altLang="zh-CN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A349EF1A-3D7E-8CDE-5CA1-EEED1047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Compound Literals (C99)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D3A3B854-3F6E-6B60-F223-3260BD40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9 introduced the C99 feature known as the </a:t>
            </a:r>
            <a:r>
              <a:rPr lang="en-US" altLang="zh-CN" b="1" i="1">
                <a:ea typeface="宋体" panose="02010600030101010101" pitchFamily="2" charset="-122"/>
              </a:rPr>
              <a:t>compound literal.</a:t>
            </a:r>
          </a:p>
          <a:p>
            <a:r>
              <a:rPr lang="en-US" altLang="zh-CN">
                <a:ea typeface="宋体" panose="02010600030101010101" pitchFamily="2" charset="-122"/>
              </a:rPr>
              <a:t>A compound literal can be used to create a structure “on the fly,” without first storing it in a variable.</a:t>
            </a:r>
          </a:p>
          <a:p>
            <a:r>
              <a:rPr lang="en-US" altLang="zh-CN">
                <a:ea typeface="宋体" panose="02010600030101010101" pitchFamily="2" charset="-122"/>
              </a:rPr>
              <a:t>The resulting structure can be passed as a parameter, returned by a function, or assigned to a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FB2D-9855-E2A8-D9B2-05A3ADAECB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916E2-9BE8-D879-68AE-D815B5CED1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54CF26-9140-FF4E-B6AD-0D506E0E3AA0}" type="slidenum">
              <a:rPr lang="en-US" altLang="zh-CN" sz="1200">
                <a:latin typeface="Arial" panose="020B0604020202020204" pitchFamily="34" charset="0"/>
              </a:rPr>
              <a:pPr/>
              <a:t>31</a:t>
            </a:fld>
            <a:endParaRPr lang="en-US" altLang="zh-CN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F509D246-E16D-E47C-4E85-DA4E854B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Compound Literals (C99)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34246C29-DDFF-D338-2355-D6BA923A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A compound literal can be used to create a</a:t>
            </a:r>
            <a:br>
              <a:rPr lang="en-US" altLang="zh-CN" sz="2600">
                <a:ea typeface="宋体" panose="02010600030101010101" pitchFamily="2" charset="-122"/>
              </a:rPr>
            </a:br>
            <a:r>
              <a:rPr lang="en-US" altLang="zh-CN" sz="2600">
                <a:ea typeface="宋体" panose="02010600030101010101" pitchFamily="2" charset="-122"/>
              </a:rPr>
              <a:t>structure that will be passed to a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print_part(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(struct</a:t>
            </a:r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part)</a:t>
            </a:r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{528,</a:t>
            </a:r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"Disk</a:t>
            </a:r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drive",</a:t>
            </a:r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10}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zh-CN" sz="2600">
                <a:ea typeface="宋体" panose="02010600030101010101" pitchFamily="2" charset="-122"/>
              </a:rPr>
              <a:t>	The compound literal is shown in </a:t>
            </a:r>
            <a:r>
              <a:rPr lang="en-US" altLang="zh-CN" sz="2600" b="1">
                <a:ea typeface="宋体" panose="02010600030101010101" pitchFamily="2" charset="-122"/>
              </a:rPr>
              <a:t>bold</a:t>
            </a:r>
            <a:r>
              <a:rPr lang="en-US" altLang="zh-CN" sz="260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 compound literal can also be assigned to a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part1 = (struct part) {528, "Disk drive", 10};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 compound literal consists of a type name within parentheses, followed by a set of values in braces.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When a compound literal represents a structure, the type name can be a structure tag preceded by the word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</a:t>
            </a:r>
            <a:r>
              <a:rPr lang="en-US" altLang="zh-CN" sz="2600">
                <a:ea typeface="宋体" panose="02010600030101010101" pitchFamily="2" charset="-122"/>
              </a:rPr>
              <a:t> or a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</a:t>
            </a:r>
            <a:r>
              <a:rPr lang="en-US" altLang="zh-CN" sz="2600">
                <a:ea typeface="宋体" panose="02010600030101010101" pitchFamily="2" charset="-122"/>
              </a:rPr>
              <a:t> name.</a:t>
            </a:r>
            <a:endParaRPr lang="en-US" altLang="zh-CN" sz="26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2ACFA-0DB5-A82A-4C0C-C32B499468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13A31-E557-7833-4074-02A7A15EE9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C0088A-C81D-654A-95B3-87FA40F4583C}" type="slidenum">
              <a:rPr lang="en-US" altLang="zh-CN" sz="1200">
                <a:latin typeface="Arial" panose="020B0604020202020204" pitchFamily="34" charset="0"/>
              </a:rPr>
              <a:pPr/>
              <a:t>32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10A136B1-F9D3-23A4-722F-1F223BA2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Compound Literals (C99)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8729641F-1EDD-65FE-BE07-4957F62F7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compound literal may contain designators, just like a designated initializer: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print_part((struct part)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{.on_hand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        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.name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"Disk drive",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        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.number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1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528});</a:t>
            </a:r>
          </a:p>
          <a:p>
            <a:r>
              <a:rPr lang="en-US" altLang="zh-CN">
                <a:ea typeface="宋体" panose="02010600030101010101" pitchFamily="2" charset="-122"/>
              </a:rPr>
              <a:t>A compound literal may fail to provide full initialization, in which case any uninitialized members default to zero.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60FA4-AE69-3294-00AF-EC32127C29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64FE1-1191-298A-501F-5E2F8D989B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92EB56-0417-E24A-9678-905850B91DEB}" type="slidenum">
              <a:rPr lang="en-US" altLang="zh-CN" sz="1200">
                <a:latin typeface="Arial" panose="020B0604020202020204" pitchFamily="34" charset="0"/>
              </a:rPr>
              <a:pPr/>
              <a:t>33</a:t>
            </a:fld>
            <a:endParaRPr lang="en-US" altLang="zh-CN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6341A6D6-4BDC-BE72-AF5D-D243FFDC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Nested Arrays and Structures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E74E6E27-4615-5DA3-93E1-450E5716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Structures and arrays can be combined without restriction.</a:t>
            </a:r>
          </a:p>
          <a:p>
            <a:r>
              <a:rPr lang="en-US" altLang="zh-CN">
                <a:ea typeface="宋体" panose="02010600030101010101" pitchFamily="2" charset="-122"/>
              </a:rPr>
              <a:t>Arrays may have structures as their elements, and structures may contain arrays and structures as members.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D86A2-F1AD-791C-D93B-A25AD07F4D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41312-2308-93F9-8396-704BE97D87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ACFB58-38F7-F640-8C3A-C319F158266B}" type="slidenum">
              <a:rPr lang="en-US" altLang="zh-CN" sz="1200">
                <a:latin typeface="Arial" panose="020B0604020202020204" pitchFamily="34" charset="0"/>
              </a:rPr>
              <a:pPr/>
              <a:t>34</a:t>
            </a:fld>
            <a:endParaRPr lang="en-US" altLang="zh-CN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70A0F1DD-4773-A530-693C-C535B92A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Nested Structures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29164197-6EF2-50DF-776D-4421FB55B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Nesting one structure inside another is often useful.</a:t>
            </a:r>
          </a:p>
          <a:p>
            <a:r>
              <a:rPr lang="en-US" altLang="zh-CN">
                <a:ea typeface="宋体" panose="02010600030101010101" pitchFamily="2" charset="-122"/>
              </a:rPr>
              <a:t>Suppose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person_name</a:t>
            </a:r>
            <a:r>
              <a:rPr lang="en-US" altLang="zh-CN">
                <a:ea typeface="宋体" panose="02010600030101010101" pitchFamily="2" charset="-122"/>
              </a:rPr>
              <a:t> is the following structure: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person_name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first[FIRST_NAME_LEN+1];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middle_initial;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last[LAST_NAME_LEN+1];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F3257-12A4-4EB0-A383-571029DFB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0C55B-D415-6A88-CFB8-DF5A9DB85A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AF7F68-8C9C-E04B-9B67-B3453BF76757}" type="slidenum">
              <a:rPr lang="en-US" altLang="zh-CN" sz="1200">
                <a:latin typeface="Arial" panose="020B0604020202020204" pitchFamily="34" charset="0"/>
              </a:rPr>
              <a:pPr/>
              <a:t>35</a:t>
            </a:fld>
            <a:endParaRPr lang="en-US" altLang="zh-CN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5E17A3FE-4108-5E16-7E49-57BA28F6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Nested Structures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C147183A-C785-9A7C-217B-9D0D2A83A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 can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person_name</a:t>
            </a:r>
            <a:r>
              <a:rPr lang="en-US" altLang="zh-CN">
                <a:ea typeface="宋体" panose="02010600030101010101" pitchFamily="2" charset="-122"/>
              </a:rPr>
              <a:t> as part of a larger structure: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student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struct person_name name;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id, age;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sex;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student1, student2;</a:t>
            </a:r>
          </a:p>
          <a:p>
            <a:r>
              <a:rPr lang="en-US" altLang="zh-CN">
                <a:ea typeface="宋体" panose="02010600030101010101" pitchFamily="2" charset="-122"/>
              </a:rPr>
              <a:t>Accessing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student1</a:t>
            </a:r>
            <a:r>
              <a:rPr lang="en-US" altLang="zh-CN">
                <a:ea typeface="宋体" panose="02010600030101010101" pitchFamily="2" charset="-122"/>
              </a:rPr>
              <a:t>’s first name, middle initial, or last name requires two applications of the . operator: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strcpy(student1.name.first, "Fred");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FDCB0-A328-5E3F-211C-E59252C1A8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5B56-C27C-D03D-2F4A-BE374B4287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CA9F9E-2284-B44A-9241-84510E78F54D}" type="slidenum">
              <a:rPr lang="en-US" altLang="zh-CN" sz="1200">
                <a:latin typeface="Arial" panose="020B0604020202020204" pitchFamily="34" charset="0"/>
              </a:rPr>
              <a:pPr/>
              <a:t>36</a:t>
            </a:fld>
            <a:endParaRPr lang="en-US" altLang="zh-CN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24C0E80E-93CB-82AA-FEC8-D74C34D5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Nested Structures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AA74B033-E8ED-D229-31CB-6C9F4A553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Having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name</a:t>
            </a:r>
            <a:r>
              <a:rPr lang="en-US" altLang="zh-CN" sz="2600">
                <a:ea typeface="宋体" panose="02010600030101010101" pitchFamily="2" charset="-122"/>
              </a:rPr>
              <a:t> be a structure makes it easier to treat names as units of data.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 function that displays a name could be passed one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person_name</a:t>
            </a:r>
            <a:r>
              <a:rPr lang="en-US" altLang="zh-CN" sz="2600">
                <a:ea typeface="宋体" panose="02010600030101010101" pitchFamily="2" charset="-122"/>
              </a:rPr>
              <a:t> argument instead of three arguments: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display_name(student1.name);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Copying the information from a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person_name</a:t>
            </a:r>
            <a:r>
              <a:rPr lang="en-US" altLang="zh-CN" sz="2600">
                <a:ea typeface="宋体" panose="02010600030101010101" pitchFamily="2" charset="-122"/>
              </a:rPr>
              <a:t> structure to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name</a:t>
            </a:r>
            <a:r>
              <a:rPr lang="en-US" altLang="zh-CN" sz="2600">
                <a:ea typeface="宋体" panose="02010600030101010101" pitchFamily="2" charset="-122"/>
              </a:rPr>
              <a:t> member of a student structure would take one assignment instead of three: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person_name new_name;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student1.name = new_name;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AC607-CEC8-B2E3-70F6-DBDEDA96C3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449B2-F04A-0CE2-CA22-89E7D2D808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BF7B46-9DB3-AE4E-8D82-9D15144AA258}" type="slidenum">
              <a:rPr lang="en-US" altLang="zh-CN" sz="1200">
                <a:latin typeface="Arial" panose="020B0604020202020204" pitchFamily="34" charset="0"/>
              </a:rPr>
              <a:pPr/>
              <a:t>37</a:t>
            </a:fld>
            <a:endParaRPr lang="en-US" altLang="zh-CN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0AA38941-4430-A5AB-4974-FE38B7DC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Arrays of Structures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529A4220-ECC5-8886-9A12-EF9C599ED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One of the most common combinations of arrays and structures is an array whose elements are structures.</a:t>
            </a:r>
          </a:p>
          <a:p>
            <a:r>
              <a:rPr lang="en-US" altLang="zh-CN">
                <a:ea typeface="宋体" panose="02010600030101010101" pitchFamily="2" charset="-122"/>
              </a:rPr>
              <a:t>This kind of array can serve as a simple database.</a:t>
            </a:r>
          </a:p>
          <a:p>
            <a:r>
              <a:rPr lang="en-US" altLang="zh-CN">
                <a:ea typeface="宋体" panose="02010600030101010101" pitchFamily="2" charset="-122"/>
              </a:rPr>
              <a:t>An array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</a:t>
            </a:r>
            <a:r>
              <a:rPr lang="en-US" altLang="zh-CN">
                <a:ea typeface="宋体" panose="02010600030101010101" pitchFamily="2" charset="-122"/>
              </a:rPr>
              <a:t> structures capable of storing information about 100 parts: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part inventory[100];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43DCF-E9E8-957B-58D0-0864A8D74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1A6A0-1FD5-834E-8F6A-469FBBBDF5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1EAEED-D5A7-BC43-A708-E1F7C4C385D1}" type="slidenum">
              <a:rPr lang="en-US" altLang="zh-CN" sz="1200">
                <a:latin typeface="Arial" panose="020B0604020202020204" pitchFamily="34" charset="0"/>
              </a:rPr>
              <a:pPr/>
              <a:t>38</a:t>
            </a:fld>
            <a:endParaRPr lang="en-US" altLang="zh-CN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A4412A2F-365A-2EAA-EA69-8FE6CD19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Arrays of Structures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94607193-7B61-9A23-BD9E-9A251483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Accessing a part in the array is done by using subscripting: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print_part(inventory[i]);</a:t>
            </a:r>
            <a:endParaRPr lang="en-US" altLang="zh-CN" sz="23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r>
              <a:rPr lang="en-US" altLang="zh-CN" sz="2700">
                <a:ea typeface="宋体" panose="02010600030101010101" pitchFamily="2" charset="-122"/>
              </a:rPr>
              <a:t>Accessing a member within a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</a:t>
            </a:r>
            <a:r>
              <a:rPr lang="en-US" altLang="zh-CN" sz="2700">
                <a:ea typeface="宋体" panose="02010600030101010101" pitchFamily="2" charset="-122"/>
              </a:rPr>
              <a:t> structure requires a combination of subscripting and member selection: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inventory[i].number = 883;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Accessing a single character in a part name requires subscripting, followed by selection, followed by subscripting: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inventory[i].name[0] = '\0';</a:t>
            </a:r>
            <a:endParaRPr lang="en-US" altLang="zh-CN" sz="23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B307D-0E46-9347-D60D-2869600DED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34196-DC25-1197-543D-452F457708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FE8FC7-A8FC-8147-A977-84EF3EF482EB}" type="slidenum">
              <a:rPr lang="en-US" altLang="zh-CN" sz="1200">
                <a:latin typeface="Arial" panose="020B0604020202020204" pitchFamily="34" charset="0"/>
              </a:rPr>
              <a:pPr/>
              <a:t>39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B5C62B7-7275-5242-ED20-D388C84F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Declaring Structure Variables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F6EB9D52-2CEB-27D6-23BF-710AB1703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53340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members of a structure are stored in memory in the order in which they’re declared.</a:t>
            </a:r>
          </a:p>
          <a:p>
            <a:r>
              <a:rPr lang="en-US" altLang="zh-CN">
                <a:ea typeface="宋体" panose="02010600030101010101" pitchFamily="2" charset="-122"/>
              </a:rPr>
              <a:t>Appearance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part1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Assumptions:</a:t>
            </a:r>
          </a:p>
          <a:p>
            <a:pPr lvl="1">
              <a:lnSpc>
                <a:spcPts val="2875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part1</a:t>
            </a:r>
            <a:r>
              <a:rPr lang="en-US" altLang="zh-CN">
                <a:ea typeface="宋体" panose="02010600030101010101" pitchFamily="2" charset="-122"/>
              </a:rPr>
              <a:t> is located at address 2000.</a:t>
            </a:r>
          </a:p>
          <a:p>
            <a:pPr lvl="1">
              <a:lnSpc>
                <a:spcPts val="2875"/>
              </a:lnSpc>
            </a:pPr>
            <a:r>
              <a:rPr lang="en-US" altLang="zh-CN">
                <a:ea typeface="宋体" panose="02010600030101010101" pitchFamily="2" charset="-122"/>
              </a:rPr>
              <a:t>Integers occupy four bytes.</a:t>
            </a:r>
          </a:p>
          <a:p>
            <a:pPr lvl="1">
              <a:lnSpc>
                <a:spcPts val="2875"/>
              </a:lnSpc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NAME_LEN</a:t>
            </a:r>
            <a:r>
              <a:rPr lang="en-US" altLang="zh-CN">
                <a:ea typeface="宋体" panose="02010600030101010101" pitchFamily="2" charset="-122"/>
              </a:rPr>
              <a:t> has the value 25.</a:t>
            </a:r>
          </a:p>
          <a:p>
            <a:pPr lvl="1">
              <a:lnSpc>
                <a:spcPts val="2875"/>
              </a:lnSpc>
            </a:pPr>
            <a:r>
              <a:rPr lang="en-US" altLang="zh-CN">
                <a:ea typeface="宋体" panose="02010600030101010101" pitchFamily="2" charset="-122"/>
              </a:rPr>
              <a:t>There are no gaps between the members.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2CC10-3098-9B6B-2314-997C7E8DBE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BCA17-899C-0A0D-B3B2-214274E7AF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BFC782-4C72-0E4C-B274-59D7B77BAEB0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9F2CECC8-8FBB-6F06-2732-470CD12C3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9725"/>
            <a:ext cx="23526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16391" name="Straight Arrow Connector 7">
            <a:extLst>
              <a:ext uri="{FF2B5EF4-FFF2-40B4-BE49-F238E27FC236}">
                <a16:creationId xmlns:a16="http://schemas.microsoft.com/office/drawing/2014/main" id="{3BEFD631-45ED-12F0-F07A-6B00DFEE79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19600" y="3162300"/>
            <a:ext cx="12192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48E82EE4-6B14-2C6D-4B6E-7F07A94B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Initializing an Array of Structures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C5DC2F05-6FCA-AA2A-DBAF-120C1977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Initializing an array of structures is done in much the same way as initializing a multidimensional array.</a:t>
            </a:r>
          </a:p>
          <a:p>
            <a:r>
              <a:rPr lang="en-US" altLang="zh-CN">
                <a:ea typeface="宋体" panose="02010600030101010101" pitchFamily="2" charset="-122"/>
              </a:rPr>
              <a:t>Each structure has its own brace-enclosed initializer; the array initializer wraps another set of braces around the structure initializers.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80F3A-CDEE-26F4-94C7-AF1ED8A9B3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1DD02-FA43-F21E-F4E6-E417A1F18A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108D4E-9580-3A4D-8A33-93596E4D2959}" type="slidenum">
              <a:rPr lang="en-US" altLang="zh-CN" sz="1200">
                <a:latin typeface="Arial" panose="020B0604020202020204" pitchFamily="34" charset="0"/>
              </a:rPr>
              <a:pPr/>
              <a:t>40</a:t>
            </a:fld>
            <a:endParaRPr lang="en-US" altLang="zh-CN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99393A8E-BA01-9AD9-0D7A-2B5B86A1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Initializing an Array of Structures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43C75D5D-493A-B1FB-7EE9-DCFAB830A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One reason for initializing an array of structures is that it contains information that won’t change during program execution.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 an array that contains country codes used when making international telephone calls.</a:t>
            </a:r>
          </a:p>
          <a:p>
            <a:r>
              <a:rPr lang="en-US" altLang="zh-CN">
                <a:ea typeface="宋体" panose="02010600030101010101" pitchFamily="2" charset="-122"/>
              </a:rPr>
              <a:t>The elements of the array will be structures that store the name of a country along with its code: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dialing_code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*country;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code;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E24A7-375D-FE13-0968-D79324AD3D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21C28-4A96-760D-C5CD-EA51A4DB6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A3EDCD-0972-4B4D-8CBA-FDF0F7E56078}" type="slidenum">
              <a:rPr lang="en-US" altLang="zh-CN" sz="1200">
                <a:latin typeface="Arial" panose="020B0604020202020204" pitchFamily="34" charset="0"/>
              </a:rPr>
              <a:pPr/>
              <a:t>41</a:t>
            </a:fld>
            <a:endParaRPr lang="en-US" altLang="zh-CN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A8F95C5F-ED21-1070-ABB5-828D51C8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Initializing an Array of Structures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3F4F1412-0C45-163D-EB4B-F853053CF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const struct dialing_code country_codes[] =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{{"Argentina",            54}, {"Bangladesh",      880},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{"Brazil",               55}, {"Burma (Myanmar)",  95},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{"China",                86}, {"Colombia",         57},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{"Congo, Dem. Rep. of", 243}, {"Egypt",            20},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{"Ethiopia",            251}, {"France",           33},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{"Germany",              49}, {"India",            91},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{"Indonesia",            62}, {"Iran",             98},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{"Italy",                39}, {"Japan",            81},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{"Mexico",               52}, {"Nigeria",         234},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{"Pakistan",             92}, {"Philippines",      63},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{"Poland",               48}, {"Russia",            7},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{"South Africa",         27}, {"South Korea",      82},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{"Spain",                34}, {"Sudan",           249},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{"Thailand",             66}, {"Turkey",           90},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{"Ukraine",             380}, {"United Kingdom",   44},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{"United States",         1}, {"Vietnam",          84}};</a:t>
            </a:r>
          </a:p>
          <a:p>
            <a:r>
              <a:rPr lang="en-US" altLang="zh-CN" sz="2200">
                <a:ea typeface="宋体" panose="02010600030101010101" pitchFamily="2" charset="-122"/>
              </a:rPr>
              <a:t>The inner braces around each structure value are optional.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A2119-664D-663F-6BBB-363115F07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20A89-889E-2722-186D-FBF5F37A92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F8028C-F691-ED4E-8945-9A20D8A9D5C0}" type="slidenum">
              <a:rPr lang="en-US" altLang="zh-CN" sz="1200">
                <a:latin typeface="Arial" panose="020B0604020202020204" pitchFamily="34" charset="0"/>
              </a:rPr>
              <a:pPr/>
              <a:t>42</a:t>
            </a:fld>
            <a:endParaRPr lang="en-US" altLang="zh-CN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93634091-4C3E-0CE3-88E3-743671F7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Initializing an Array of Structures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FECF71AF-CF1B-964F-3973-60C05318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C99’s designated initializers allow an item to have more than one designator.</a:t>
            </a:r>
          </a:p>
          <a:p>
            <a:r>
              <a:rPr lang="en-US" altLang="zh-CN">
                <a:ea typeface="宋体" panose="02010600030101010101" pitchFamily="2" charset="-122"/>
              </a:rPr>
              <a:t>A declaration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inventory</a:t>
            </a:r>
            <a:r>
              <a:rPr lang="en-US" altLang="zh-CN">
                <a:ea typeface="宋体" panose="02010600030101010101" pitchFamily="2" charset="-122"/>
              </a:rPr>
              <a:t> array that uses a designated initializer to create a single part: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part inventory[100] =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{[0].number = 528, [0].on_hand = 10,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[0].name[0] = '\0'};</a:t>
            </a:r>
          </a:p>
          <a:p>
            <a:pPr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The first two items in the initializer use two designators; the last item uses three.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4FCB8-0580-4292-E648-07D2DE3429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0339F-92C4-64D6-2408-A06082CC4E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313516-DE03-2446-BF4B-6669DA2F371B}" type="slidenum">
              <a:rPr lang="en-US" altLang="zh-CN" sz="1200">
                <a:latin typeface="Arial" panose="020B0604020202020204" pitchFamily="34" charset="0"/>
              </a:rPr>
              <a:pPr/>
              <a:t>43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C93DB4EA-1DF7-D9B1-D6A5-278EF1C5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Maintaining a Parts Database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D1778312-F266-A492-62FA-79F80E95B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inventory.c</a:t>
            </a:r>
            <a:r>
              <a:rPr lang="en-US" altLang="zh-CN">
                <a:ea typeface="宋体" panose="02010600030101010101" pitchFamily="2" charset="-122"/>
              </a:rPr>
              <a:t> program illustrates how nested arrays and structures are used in practice.</a:t>
            </a:r>
          </a:p>
          <a:p>
            <a:r>
              <a:rPr lang="en-US" altLang="zh-CN">
                <a:ea typeface="宋体" panose="02010600030101010101" pitchFamily="2" charset="-122"/>
              </a:rPr>
              <a:t>The program tracks parts stored in a warehouse.</a:t>
            </a:r>
          </a:p>
          <a:p>
            <a:r>
              <a:rPr lang="en-US" altLang="zh-CN">
                <a:ea typeface="宋体" panose="02010600030101010101" pitchFamily="2" charset="-122"/>
              </a:rPr>
              <a:t>Information about the parts is stored in an array of structures.</a:t>
            </a:r>
          </a:p>
          <a:p>
            <a:r>
              <a:rPr lang="en-US" altLang="zh-CN">
                <a:ea typeface="宋体" panose="02010600030101010101" pitchFamily="2" charset="-122"/>
              </a:rPr>
              <a:t>Contents of each structure: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Part number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Name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Quantity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25096-71DD-4FFB-D822-C156FB18BA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8700B-B40E-082A-B914-9AD4BF4112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DFFDDD-F69F-8045-A209-FA2E3C206E0C}" type="slidenum">
              <a:rPr lang="en-US" altLang="zh-CN" sz="1200">
                <a:latin typeface="Arial" panose="020B0604020202020204" pitchFamily="34" charset="0"/>
              </a:rPr>
              <a:pPr/>
              <a:t>44</a:t>
            </a:fld>
            <a:endParaRPr lang="en-US" altLang="zh-CN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A17D9EF4-2B35-7C0B-2F95-20713955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Maintaining a Parts Database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8888E5AC-1EF6-E2DF-941F-40C909BBA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Operations supported by the program: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Add a new part number, part name, and initial quantity on hand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Given a part number, print the name of the part and the current quantity on hand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Given a part number, change the quantity on hand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Print a table showing all information in the database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Terminate program 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43AC6-65B4-B599-8A8D-4D53A93B88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85B4A-7AF9-1555-516C-05AD777D2E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F5777C-4EB4-C943-8D51-F1170BF110CA}" type="slidenum">
              <a:rPr lang="en-US" altLang="zh-CN" sz="1200">
                <a:latin typeface="Arial" panose="020B0604020202020204" pitchFamily="34" charset="0"/>
              </a:rPr>
              <a:pPr/>
              <a:t>45</a:t>
            </a:fld>
            <a:endParaRPr lang="en-US" altLang="zh-CN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ADCABC9E-45D0-BC15-A004-C63197C2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Maintaining a Parts Database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FBC151D4-1BE0-B49F-E346-623D88BB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The codes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2600">
                <a:ea typeface="宋体" panose="02010600030101010101" pitchFamily="2" charset="-122"/>
              </a:rPr>
              <a:t> (insert),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 sz="2600">
                <a:ea typeface="宋体" panose="02010600030101010101" pitchFamily="2" charset="-122"/>
              </a:rPr>
              <a:t> (search),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en-US" altLang="zh-CN" sz="2600">
                <a:ea typeface="宋体" panose="02010600030101010101" pitchFamily="2" charset="-122"/>
              </a:rPr>
              <a:t> (update),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en-US" altLang="zh-CN" sz="2600">
                <a:ea typeface="宋体" panose="02010600030101010101" pitchFamily="2" charset="-122"/>
              </a:rPr>
              <a:t> (print), and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</a:t>
            </a:r>
            <a:r>
              <a:rPr lang="en-US" altLang="zh-CN" sz="2600">
                <a:ea typeface="宋体" panose="02010600030101010101" pitchFamily="2" charset="-122"/>
              </a:rPr>
              <a:t> (quit) will be used to represent these operations.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 session with the program: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operation code: </a:t>
            </a:r>
            <a:r>
              <a:rPr lang="en-US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part number: </a:t>
            </a:r>
            <a:r>
              <a:rPr lang="en-US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528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part name: </a:t>
            </a:r>
            <a:r>
              <a:rPr lang="en-US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Disk drive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quantity on hand: </a:t>
            </a:r>
            <a:r>
              <a:rPr lang="en-US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operation code: </a:t>
            </a:r>
            <a:r>
              <a:rPr lang="en-US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part number: </a:t>
            </a:r>
            <a:r>
              <a:rPr lang="en-US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528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Part name: Disk drive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Quantity on hand: 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DF80F-B9F0-BAC6-1A3A-76D109FBF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5CF5A-6678-B5E2-AA95-EAB958F2E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45F38E-5447-3646-A6F8-882BE6533A24}" type="slidenum">
              <a:rPr lang="en-US" altLang="zh-CN" sz="1200">
                <a:latin typeface="Arial" panose="020B0604020202020204" pitchFamily="34" charset="0"/>
              </a:rPr>
              <a:pPr/>
              <a:t>46</a:t>
            </a:fld>
            <a:endParaRPr lang="en-US" altLang="zh-CN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3E417924-0AD9-3B06-A7A0-A2C14CCC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Maintaining a Parts Database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4D57F0D1-5450-D605-C1FE-3CEF39323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operation code: </a:t>
            </a:r>
            <a:r>
              <a:rPr lang="en-US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part number: </a:t>
            </a:r>
            <a:r>
              <a:rPr lang="en-US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914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Part not found.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operation code: </a:t>
            </a:r>
            <a:r>
              <a:rPr lang="en-US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part number: </a:t>
            </a:r>
            <a:r>
              <a:rPr lang="en-US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914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part name: </a:t>
            </a:r>
            <a:r>
              <a:rPr lang="en-US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Printer cable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quantity on hand: </a:t>
            </a:r>
            <a:r>
              <a:rPr lang="en-US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operation code: </a:t>
            </a:r>
            <a:r>
              <a:rPr lang="en-US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part number: </a:t>
            </a:r>
            <a:r>
              <a:rPr lang="en-US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528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change in quantity on hand: </a:t>
            </a:r>
            <a:r>
              <a:rPr lang="en-US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D0245-1A21-BE21-7C69-53D9E325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70BD6-5177-5EB5-BBD2-684337A169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C2E9CC-EB44-9A41-9308-2251EB0F7689}" type="slidenum">
              <a:rPr lang="en-US" altLang="zh-CN" sz="1200">
                <a:latin typeface="Arial" panose="020B0604020202020204" pitchFamily="34" charset="0"/>
              </a:rPr>
              <a:pPr/>
              <a:t>47</a:t>
            </a:fld>
            <a:endParaRPr lang="en-US" altLang="zh-CN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AAC31297-803A-93E7-165B-DF55D816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Maintaining a Parts Database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88CC108C-67EC-0047-3F56-96B6D11EA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operation code: </a:t>
            </a:r>
            <a:r>
              <a:rPr lang="en-US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part number: </a:t>
            </a:r>
            <a:r>
              <a:rPr lang="en-US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528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Part name: Disk drive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Quantity on hand: 8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operation code: </a:t>
            </a:r>
            <a:r>
              <a:rPr lang="en-US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Part Number   Part Name             Quantity on Hand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528       Disk drive                    8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914       Printer cable                 5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operation code: </a:t>
            </a:r>
            <a:r>
              <a:rPr lang="en-US" altLang="zh-CN" sz="19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q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6B96C-B582-F5FA-9FE2-9E38542C1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09D22-8742-7191-1F2A-A483C0765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BC031F-877B-3A4F-8993-C59AB6E54726}" type="slidenum">
              <a:rPr lang="en-US" altLang="zh-CN" sz="1200">
                <a:latin typeface="Arial" panose="020B0604020202020204" pitchFamily="34" charset="0"/>
              </a:rPr>
              <a:pPr/>
              <a:t>48</a:t>
            </a:fld>
            <a:endParaRPr lang="en-US" altLang="zh-CN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62AF2AF4-3DFB-A076-6AA1-5D7A027A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Maintaining a Parts Database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203D24C1-CE3A-9051-1F21-1BE673D1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program will store information about each part in a structure.</a:t>
            </a:r>
          </a:p>
          <a:p>
            <a:r>
              <a:rPr lang="en-US" altLang="zh-CN">
                <a:ea typeface="宋体" panose="02010600030101010101" pitchFamily="2" charset="-122"/>
              </a:rPr>
              <a:t>The structures will be stored in an array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inventory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A variable named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num_parts</a:t>
            </a:r>
            <a:r>
              <a:rPr lang="en-US" altLang="zh-CN">
                <a:ea typeface="宋体" panose="02010600030101010101" pitchFamily="2" charset="-122"/>
              </a:rPr>
              <a:t> will keep track of the number of parts currently stored in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24A68-57F1-97AD-F175-0BB566F97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F5F06-A576-FD38-70BA-DF7C5634C8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72A80D-787C-164B-AB87-323F21B37C80}" type="slidenum">
              <a:rPr lang="en-US" altLang="zh-CN" sz="1200">
                <a:latin typeface="Arial" panose="020B0604020202020204" pitchFamily="34" charset="0"/>
              </a:rPr>
              <a:pPr/>
              <a:t>49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8048347-530D-813C-E460-2CC02C50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Declaring Structure Variables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2381B0C9-145C-709E-ECAA-1AFF5BE2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Abstract representations of a structure: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Member values will go in the boxes later.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674F7-8993-A500-5F95-69B4EF0030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A2D25-D7AB-F4A3-B0BC-58FBFEE28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4BBD30-39C9-B44F-8703-D4F6AF06F9DA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  <p:pic>
        <p:nvPicPr>
          <p:cNvPr id="17414" name="Picture 6">
            <a:extLst>
              <a:ext uri="{FF2B5EF4-FFF2-40B4-BE49-F238E27FC236}">
                <a16:creationId xmlns:a16="http://schemas.microsoft.com/office/drawing/2014/main" id="{301E24DE-1B2C-85CC-15C5-E6CBA0981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176463"/>
            <a:ext cx="2319337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7415" name="Picture 7">
            <a:extLst>
              <a:ext uri="{FF2B5EF4-FFF2-40B4-BE49-F238E27FC236}">
                <a16:creationId xmlns:a16="http://schemas.microsoft.com/office/drawing/2014/main" id="{2225C799-2F17-3A8F-1A9B-403175D54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73288"/>
            <a:ext cx="2557463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19A9F507-64FF-5F5E-58A3-8D6236B3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Maintaining a Parts Database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1BFFB4AE-2E94-215D-20FD-2B20B52B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outline of the program’s main loop: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for (;;)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400" i="1">
                <a:ea typeface="宋体" panose="02010600030101010101" pitchFamily="2" charset="-122"/>
              </a:rPr>
              <a:t>prompt user to enter operation code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</a:t>
            </a:r>
            <a:r>
              <a:rPr lang="en-US" altLang="zh-CN" sz="2400" i="1">
                <a:ea typeface="宋体" panose="02010600030101010101" pitchFamily="2" charset="-122"/>
              </a:rPr>
              <a:t>read </a:t>
            </a:r>
            <a:r>
              <a:rPr lang="en-US" altLang="zh-CN" sz="2400" i="1">
                <a:ea typeface="宋体" panose="02010600030101010101" pitchFamily="2" charset="-122"/>
                <a:cs typeface="Courier New" panose="02070309020205020404" pitchFamily="49" charset="0"/>
              </a:rPr>
              <a:t>code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switch (</a:t>
            </a:r>
            <a:r>
              <a:rPr lang="en-US" altLang="zh-CN" sz="2400" i="1">
                <a:ea typeface="宋体" panose="02010600030101010101" pitchFamily="2" charset="-122"/>
                <a:cs typeface="Courier New" panose="02070309020205020404" pitchFamily="49" charset="0"/>
              </a:rPr>
              <a:t>code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case 'i': </a:t>
            </a:r>
            <a:r>
              <a:rPr lang="en-US" altLang="zh-CN" sz="2400" i="1">
                <a:ea typeface="宋体" panose="02010600030101010101" pitchFamily="2" charset="-122"/>
              </a:rPr>
              <a:t>perform insert operation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case 's': </a:t>
            </a:r>
            <a:r>
              <a:rPr lang="en-US" altLang="zh-CN" sz="2400" i="1">
                <a:ea typeface="宋体" panose="02010600030101010101" pitchFamily="2" charset="-122"/>
              </a:rPr>
              <a:t>perform search operation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case 'u': </a:t>
            </a:r>
            <a:r>
              <a:rPr lang="en-US" altLang="zh-CN" sz="2400" i="1">
                <a:ea typeface="宋体" panose="02010600030101010101" pitchFamily="2" charset="-122"/>
              </a:rPr>
              <a:t>perform update operation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case 'p': </a:t>
            </a:r>
            <a:r>
              <a:rPr lang="en-US" altLang="zh-CN" sz="2400" i="1">
                <a:ea typeface="宋体" panose="02010600030101010101" pitchFamily="2" charset="-122"/>
              </a:rPr>
              <a:t>perform print operation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case 'q': </a:t>
            </a:r>
            <a:r>
              <a:rPr lang="en-US" altLang="zh-CN" sz="2400" i="1">
                <a:ea typeface="宋体" panose="02010600030101010101" pitchFamily="2" charset="-122"/>
              </a:rPr>
              <a:t>terminate program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default:  </a:t>
            </a:r>
            <a:r>
              <a:rPr lang="en-US" altLang="zh-CN" sz="2400" i="1">
                <a:ea typeface="宋体" panose="02010600030101010101" pitchFamily="2" charset="-122"/>
              </a:rPr>
              <a:t>print error message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6BE4A-D901-8901-453A-25A10ED92B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91C9F-6DC5-B2EB-7DEA-568FA549D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4C8A20-67B2-3D4B-9545-211630181A70}" type="slidenum">
              <a:rPr lang="en-US" altLang="zh-CN" sz="1200">
                <a:latin typeface="Arial" panose="020B0604020202020204" pitchFamily="34" charset="0"/>
              </a:rPr>
              <a:pPr/>
              <a:t>50</a:t>
            </a:fld>
            <a:endParaRPr lang="en-US" altLang="zh-CN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F8B519B9-339E-D471-D9A0-D78AA6DC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Maintaining a Parts Database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BD6694D5-A710-45E3-CE24-170B6D7F8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Separate functions will perform the insert, search, update, and print operations.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Since the functions will all need access to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inventory</a:t>
            </a:r>
            <a:r>
              <a:rPr lang="en-US" altLang="zh-CN" sz="2700">
                <a:ea typeface="宋体" panose="02010600030101010101" pitchFamily="2" charset="-122"/>
              </a:rPr>
              <a:t> and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num_parts</a:t>
            </a:r>
            <a:r>
              <a:rPr lang="en-US" altLang="zh-CN" sz="2700">
                <a:ea typeface="宋体" panose="02010600030101010101" pitchFamily="2" charset="-122"/>
              </a:rPr>
              <a:t>, these variables will be external.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The program is split into three files:</a:t>
            </a:r>
          </a:p>
          <a:p>
            <a:pPr lvl="1"/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inventory.c</a:t>
            </a:r>
            <a:r>
              <a:rPr lang="en-US" altLang="zh-CN" sz="2300">
                <a:ea typeface="宋体" panose="02010600030101010101" pitchFamily="2" charset="-122"/>
              </a:rPr>
              <a:t> (the bulk of the program)</a:t>
            </a:r>
          </a:p>
          <a:p>
            <a:pPr lvl="1"/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readline.h</a:t>
            </a:r>
            <a:r>
              <a:rPr lang="en-US" altLang="zh-CN" sz="2300">
                <a:ea typeface="宋体" panose="02010600030101010101" pitchFamily="2" charset="-122"/>
                <a:cs typeface="Courier New" panose="02070309020205020404" pitchFamily="49" charset="0"/>
              </a:rPr>
              <a:t> (contains </a:t>
            </a:r>
            <a:r>
              <a:rPr lang="en-US" altLang="zh-CN" sz="2300">
                <a:ea typeface="宋体" panose="02010600030101010101" pitchFamily="2" charset="-122"/>
              </a:rPr>
              <a:t>the prototype for the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read_line</a:t>
            </a:r>
            <a:r>
              <a:rPr lang="en-US" altLang="zh-CN" sz="2300">
                <a:ea typeface="宋体" panose="02010600030101010101" pitchFamily="2" charset="-122"/>
              </a:rPr>
              <a:t> function)</a:t>
            </a:r>
          </a:p>
          <a:p>
            <a:pPr lvl="1"/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readline.c</a:t>
            </a:r>
            <a:r>
              <a:rPr lang="en-US" altLang="zh-CN" sz="2300">
                <a:ea typeface="宋体" panose="02010600030101010101" pitchFamily="2" charset="-122"/>
              </a:rPr>
              <a:t> (contains the definition of </a:t>
            </a: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read_line</a:t>
            </a:r>
            <a:r>
              <a:rPr lang="en-US" altLang="zh-CN" sz="230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F744C-CFBC-77F2-8DAC-1E4B49B3E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DA5FA-9089-E442-C8C9-1B537A65B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D87F3F-5139-5541-B425-730B980FD2B0}" type="slidenum">
              <a:rPr lang="en-US" altLang="zh-CN" sz="1200">
                <a:latin typeface="Arial" panose="020B0604020202020204" pitchFamily="34" charset="0"/>
              </a:rPr>
              <a:pPr/>
              <a:t>51</a:t>
            </a:fld>
            <a:endParaRPr lang="en-US" altLang="zh-CN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DC55F0FB-7585-92C8-DF20-364F271DC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inventory.c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altLang="zh-CN" sz="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 Maintains a parts database (array version) */ 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"readline.h"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NAME_LEN 25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MAX_PARTS 100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part 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number;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char name[NAME_LEN+1];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on_hand;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 inventory[MAX_PARTS];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num_parts = 0;   /* number of parts currently stored 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find_part(int number);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insert(void);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search(void);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update(void);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print(void);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CF431-1178-E621-CAF3-E50BF93081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07364-7B50-59E7-27E8-ED6E4F8A5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ED6567-9B62-6742-8A76-CAD63635DD7C}" type="slidenum">
              <a:rPr lang="en-US" altLang="zh-CN" sz="1200">
                <a:latin typeface="Arial" panose="020B0604020202020204" pitchFamily="34" charset="0"/>
              </a:rPr>
              <a:pPr/>
              <a:t>52</a:t>
            </a:fld>
            <a:endParaRPr lang="en-US" altLang="zh-CN"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BC55C85B-FADB-7B44-83DE-C9532F58D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main: Prompts the user to enter an operation code,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then calls a function to perform the requested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action. Repeats until the user enters the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command 'q'. Prints an error message if the user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enters an illegal code.        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char code;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(;;)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printf("Enter operation code: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scanf(" %c", &amp;code);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while (getchar() != '\n')   /* skips to end of line 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631D2-066C-453A-B05D-AF9FDBCE2B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4A0B3-8A23-3801-0D9F-5E0FB7BFE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7CF4E9-2D4D-A145-AF76-A041D59A6574}" type="slidenum">
              <a:rPr lang="en-US" altLang="zh-CN" sz="1200">
                <a:latin typeface="Arial" panose="020B0604020202020204" pitchFamily="34" charset="0"/>
              </a:rPr>
              <a:pPr/>
              <a:t>53</a:t>
            </a:fld>
            <a:endParaRPr lang="en-US" altLang="zh-CN"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D010FE3E-13DF-0794-76D2-5C0AC0B21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switch (code)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'i': insert();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's': search();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'u': update();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'p': print();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    break;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case 'q':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default:  printf("Illegal code\n");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83B44-62F0-0B54-FF82-A312AEFE90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5D174-34D9-309B-0911-8B9A7FDA1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7F7588-7BE3-B945-B473-96F307A1285D}" type="slidenum">
              <a:rPr lang="en-US" altLang="zh-CN" sz="1200">
                <a:latin typeface="Arial" panose="020B0604020202020204" pitchFamily="34" charset="0"/>
              </a:rPr>
              <a:pPr/>
              <a:t>54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DE69FD42-C0D6-38F8-F34A-522B8E5EF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find_part: Looks up a part number in the inventory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array. Returns the array index if the part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number is found; otherwise, returns -1.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find_part(int number)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i;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(i = 0; i &lt; num_parts; i++)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(inventory[i].number == number)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return i;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-1;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6573D-B91B-BE8B-3011-B8B1CB3C17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22904-1232-CA9C-9FFA-12D895C7D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A69AC7-4391-6243-BA58-0AFEDB256CF1}" type="slidenum">
              <a:rPr lang="en-US" altLang="zh-CN" sz="1200">
                <a:latin typeface="Arial" panose="020B0604020202020204" pitchFamily="34" charset="0"/>
              </a:rPr>
              <a:pPr/>
              <a:t>55</a:t>
            </a:fld>
            <a:endParaRPr lang="en-US" altLang="zh-CN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CDEBB4B0-E245-11A5-4DE6-9AC4F8558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insert: Prompts the user for information about a new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part and then inserts the part into the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database. Prints an error message and returns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prematurely if the part already exists or the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database is full.            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insert(void)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part_number;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(num_parts == MAX_PARTS)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printf("Database is full; can't add more parts.\n");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return;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54FEC-F2F5-D899-B0CC-842629C2FE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EE887-FD34-2431-2F3D-8BE3AED5F7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86814E-328D-CB40-98D8-EC23449F00A8}" type="slidenum">
              <a:rPr lang="en-US" altLang="zh-CN" sz="1200">
                <a:latin typeface="Arial" panose="020B0604020202020204" pitchFamily="34" charset="0"/>
              </a:rPr>
              <a:pPr/>
              <a:t>56</a:t>
            </a:fld>
            <a:endParaRPr lang="en-US" altLang="zh-CN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F7898896-46BE-9EE0-E08A-AACF0AD4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part number: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scanf("%d", &amp;part_number);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(find_part(part_number) &gt;=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printf("Part already exists.\n");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return;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inventory[num_parts].number = part_number;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part name: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read_line(inventory[num_parts].name, NAME_LEN);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quantity on hand: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scanf("%d", &amp;inventory[num_parts].on_hand);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num_parts++;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863F2-A038-472B-7A64-C9B43D7E99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320CF-8CF6-3471-F678-920F80A592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ABBF42-1B9D-354F-92B2-240757C5FAF5}" type="slidenum">
              <a:rPr lang="en-US" altLang="zh-CN" sz="1200">
                <a:latin typeface="Arial" panose="020B0604020202020204" pitchFamily="34" charset="0"/>
              </a:rPr>
              <a:pPr/>
              <a:t>57</a:t>
            </a:fld>
            <a:endParaRPr lang="en-US" altLang="zh-CN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9B76A6D2-19BF-84C1-60B8-B6B80A370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search: Prompts the user to enter a part number, then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looks up the part in the database. If the part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exists, prints the name and quantity on hand;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if not, prints an error message.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search(void)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i, number;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part number: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scanf("%d", &amp;number);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 = find_part(number);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(i &gt;=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printf("Part name: %s\n", inventory[i].name);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printf("Quantity on hand: %d\n", inventory[i].on_hand);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 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printf("Part not found.\n");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319FF-EEDD-A432-0799-5F44EC7881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16C28-E13F-16B1-A9F9-355F4DEAA4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86DE56-21F6-5C4B-B9DF-70FB306A3BF1}" type="slidenum">
              <a:rPr lang="en-US" altLang="zh-CN" sz="1200">
                <a:latin typeface="Arial" panose="020B0604020202020204" pitchFamily="34" charset="0"/>
              </a:rPr>
              <a:pPr/>
              <a:t>58</a:t>
            </a:fld>
            <a:endParaRPr lang="en-US" altLang="zh-CN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6B111E6F-A26E-FD93-CC7A-FBD1C565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update: Prompts the user to enter a part number.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Prints an error message if the part doesn't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exist; otherwise, prompts the user to enter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change in quantity on hand and updates the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database.                    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update(void)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i, number, change;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printf("Enter part number: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scanf("%d", &amp;number);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 = find_part(number);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if (i &gt;= 0)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printf("Enter change in quantity on hand: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scanf("%d", &amp;change);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inventory[i].on_hand += change;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 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printf("Part not found.\n");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ADAF4-E3ED-DC32-ACA7-A14455C1C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2C2CA-7D5E-2485-37D7-79D8F967D5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73F21F2-1C79-D947-B558-BE53DA8CCA29}" type="slidenum">
              <a:rPr lang="en-US" altLang="zh-CN" sz="1200">
                <a:latin typeface="Arial" panose="020B0604020202020204" pitchFamily="34" charset="0"/>
              </a:rPr>
              <a:pPr/>
              <a:t>59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3DD6B45-54FF-5BAA-E1D2-8E5093C7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Declaring Structure Variables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4EDA6C53-7A97-FEFE-1067-E4C4E6451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Each structure represents a new scope.</a:t>
            </a:r>
          </a:p>
          <a:p>
            <a:r>
              <a:rPr lang="en-US" altLang="zh-CN">
                <a:ea typeface="宋体" panose="02010600030101010101" pitchFamily="2" charset="-122"/>
              </a:rPr>
              <a:t>Any names declared in that scope won’t conflict with other names in a program.</a:t>
            </a:r>
          </a:p>
          <a:p>
            <a:r>
              <a:rPr lang="en-US" altLang="zh-CN">
                <a:ea typeface="宋体" panose="02010600030101010101" pitchFamily="2" charset="-122"/>
              </a:rPr>
              <a:t>In C terminology, each structure has a separate </a:t>
            </a:r>
            <a:r>
              <a:rPr lang="en-US" altLang="zh-CN" b="1" i="1">
                <a:ea typeface="宋体" panose="02010600030101010101" pitchFamily="2" charset="-122"/>
              </a:rPr>
              <a:t>name space</a:t>
            </a:r>
            <a:r>
              <a:rPr lang="en-US" altLang="zh-CN">
                <a:ea typeface="宋体" panose="02010600030101010101" pitchFamily="2" charset="-122"/>
              </a:rPr>
              <a:t> for its members.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C7DD4-D3A6-2FD2-02C2-F2D1241D94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90354-4653-2001-79FD-F4508365D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A71C52-2A6B-C242-82EC-670D75C598EC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B87356F2-74A3-5D0C-5727-F59520C1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print: Prints a listing of all parts in the database,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showing the part number, part name, and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quantity on hand. Parts are printed in the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order in which they were entered into the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database.                                       *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 print(void)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i;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printf("Part Number   Part Name                  "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"Quantity on Hand\n");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for (i = 0; i &lt; num_parts; i++)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printf("%7d       %-25s%11d\n", inventory[i].number,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inventory[i].name, inventory[i].on_hand);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4F340-07DA-8A36-4DDC-62CA1F968C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AB54E-AB34-C519-0DBB-0693E47828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31B54F-31A1-DE4D-801F-76BADD754ABB}" type="slidenum">
              <a:rPr lang="en-US" altLang="zh-CN" sz="1200">
                <a:latin typeface="Arial" panose="020B0604020202020204" pitchFamily="34" charset="0"/>
              </a:rPr>
              <a:pPr/>
              <a:t>60</a:t>
            </a:fld>
            <a:endParaRPr lang="en-US" altLang="zh-CN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BE41A7AA-7B20-D982-0E59-58A45E83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Maintaining a Parts Database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D205285B-F7E6-7E77-4A39-06065A74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The version of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read_line</a:t>
            </a:r>
            <a:r>
              <a:rPr lang="en-US" altLang="zh-CN" sz="2700">
                <a:ea typeface="宋体" panose="02010600030101010101" pitchFamily="2" charset="-122"/>
              </a:rPr>
              <a:t> in Chapter 13 won’t work properly in the current program.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Consider what happens when the user inserts a part: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part number: </a:t>
            </a:r>
            <a:r>
              <a:rPr lang="en-US" altLang="zh-CN" sz="23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528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Enter part name: </a:t>
            </a:r>
            <a:r>
              <a:rPr lang="en-US" altLang="zh-CN" sz="2300" u="sng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Disk drive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The user presses the Enter key after entering the part number, leaving an invisible new-line character that the program must read.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When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sz="2700">
                <a:ea typeface="宋体" panose="02010600030101010101" pitchFamily="2" charset="-122"/>
              </a:rPr>
              <a:t> reads the part number, it consumes the 5, 2, and 8, but leaves the new-line character unread.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EF3CD-C1F9-572C-59AF-8513AD6A8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21565-E6EC-6D14-CB91-E14E987A5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CFE9F8-F9B3-3A43-9AE6-271D230FEF4A}" type="slidenum">
              <a:rPr lang="en-US" altLang="zh-CN" sz="1200">
                <a:latin typeface="Arial" panose="020B0604020202020204" pitchFamily="34" charset="0"/>
              </a:rPr>
              <a:pPr/>
              <a:t>61</a:t>
            </a:fld>
            <a:endParaRPr lang="en-US" altLang="zh-CN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0444529B-FF90-8E02-6817-20D96510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Program: Maintaining a Parts Database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A69240FC-8A9C-E7F7-964C-EE55E2121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If we try to read the part name using the original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read_line</a:t>
            </a:r>
            <a:r>
              <a:rPr lang="en-US" altLang="zh-CN" sz="2700">
                <a:ea typeface="宋体" panose="02010600030101010101" pitchFamily="2" charset="-122"/>
              </a:rPr>
              <a:t> function, it will encounter the new-line character immediately and stop reading.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This problem is common when numerical input is followed by character input.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One solution is to write a version of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read_line</a:t>
            </a:r>
            <a:r>
              <a:rPr lang="en-US" altLang="zh-CN" sz="2700">
                <a:ea typeface="宋体" panose="02010600030101010101" pitchFamily="2" charset="-122"/>
              </a:rPr>
              <a:t> that skips white-space characters before it begins storing characters.</a:t>
            </a:r>
          </a:p>
          <a:p>
            <a:r>
              <a:rPr lang="en-US" altLang="zh-CN" sz="2700">
                <a:ea typeface="宋体" panose="02010600030101010101" pitchFamily="2" charset="-122"/>
              </a:rPr>
              <a:t>This solves the new-line problem and also allows us to avoid storing blanks that precede the part name.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3BA41-372D-2F7F-526C-BEA7EA104A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6966A-3254-17B4-975D-1A188E482E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ED1ED4-E150-304D-9655-1797F1EE1860}" type="slidenum">
              <a:rPr lang="en-US" altLang="zh-CN" sz="1200">
                <a:latin typeface="Arial" panose="020B0604020202020204" pitchFamily="34" charset="0"/>
              </a:rPr>
              <a:pPr/>
              <a:t>62</a:t>
            </a:fld>
            <a:endParaRPr lang="en-US" altLang="zh-CN" sz="18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>
            <a:extLst>
              <a:ext uri="{FF2B5EF4-FFF2-40B4-BE49-F238E27FC236}">
                <a16:creationId xmlns:a16="http://schemas.microsoft.com/office/drawing/2014/main" id="{B3451E48-AA3B-9DCF-1307-529C64ED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readline.h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altLang="zh-CN" sz="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#ifndef READLINE_H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 READLINE_H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/**********************************************************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read_line: Skips leading white-space characters, then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reads the remainder of the input line and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stores it in str. Truncates the line if its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length exceeds n. Returns the number of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            characters stored.                          *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**********************************************************/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read_line(char str[], int n);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#endif</a:t>
            </a:r>
            <a:r>
              <a:rPr lang="en-US" altLang="zh-CN" sz="1800"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94491-D75A-3D2F-005B-B3F3241089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32129-4B2A-EF6E-1157-CD6721367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40BE7E-4FA3-CE40-9341-F7E5099E8210}" type="slidenum">
              <a:rPr lang="en-US" altLang="zh-CN" sz="1200">
                <a:latin typeface="Arial" panose="020B0604020202020204" pitchFamily="34" charset="0"/>
              </a:rPr>
              <a:pPr/>
              <a:t>63</a:t>
            </a:fld>
            <a:endParaRPr lang="en-US" altLang="zh-CN" sz="1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7BDEF464-7222-1448-458C-A31714C79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readline.c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altLang="zh-CN" sz="8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&lt;ctype.h&gt;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"readline.h"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read_line(char str[], int n)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ch, i =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(isspace(ch = getchar()))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while (ch != '\n' &amp;&amp; ch != EOF)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if (i &lt; n)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str[i++] = ch;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ch = getchar();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str[i] = '\0';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i;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8ADA5-088D-7F54-90E5-EC67661FAB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7B5AD-E36C-0FC5-3BAC-FA6123F35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4C939F-40DF-1C4E-99CC-4FF51A5E1C54}" type="slidenum">
              <a:rPr lang="en-US" altLang="zh-CN" sz="1200">
                <a:latin typeface="Arial" panose="020B0604020202020204" pitchFamily="34" charset="0"/>
              </a:rPr>
              <a:pPr/>
              <a:t>64</a:t>
            </a:fld>
            <a:endParaRPr lang="en-US" altLang="zh-CN"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226E6D55-348B-4B51-40CF-FC630D61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Unions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8D4B7E94-A44F-CB41-5A29-3BA7FD94D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 i="1">
                <a:ea typeface="宋体" panose="02010600030101010101" pitchFamily="2" charset="-122"/>
              </a:rPr>
              <a:t>union,</a:t>
            </a:r>
            <a:r>
              <a:rPr lang="en-US" altLang="zh-CN">
                <a:ea typeface="宋体" panose="02010600030101010101" pitchFamily="2" charset="-122"/>
              </a:rPr>
              <a:t> like a structure, consists of one or more members, possibly of different types.</a:t>
            </a:r>
          </a:p>
          <a:p>
            <a:r>
              <a:rPr lang="en-US" altLang="zh-CN">
                <a:ea typeface="宋体" panose="02010600030101010101" pitchFamily="2" charset="-122"/>
              </a:rPr>
              <a:t>The compiler allocates only enough space for the largest of the members, which overlay each other within this space.</a:t>
            </a:r>
          </a:p>
          <a:p>
            <a:r>
              <a:rPr lang="en-US" altLang="zh-CN">
                <a:ea typeface="宋体" panose="02010600030101010101" pitchFamily="2" charset="-122"/>
              </a:rPr>
              <a:t>Assigning a new value to one member alters the values of the other members as well.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EB2F5-7A3E-D11C-EB0C-E6DAA94BDC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E783F-B2DE-209C-393F-6E7AE6A21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C794D6-88B6-B847-87D3-81AA17ACFCB3}" type="slidenum">
              <a:rPr lang="en-US" altLang="zh-CN" sz="1200">
                <a:latin typeface="Arial" panose="020B0604020202020204" pitchFamily="34" charset="0"/>
              </a:rPr>
              <a:pPr/>
              <a:t>65</a:t>
            </a:fld>
            <a:endParaRPr lang="en-US" altLang="zh-CN"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1AE546B0-96D7-8D4A-60E3-96467673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Unions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CE1E7979-03CA-4115-284B-B6151E7C0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example of a union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union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double d;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u;</a:t>
            </a:r>
            <a:endParaRPr lang="en-US" altLang="zh-CN" sz="240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declaration of a union closely resembles a structure declaration: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double d;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s;</a:t>
            </a:r>
          </a:p>
          <a:p>
            <a:pPr>
              <a:spcBef>
                <a:spcPts val="675"/>
              </a:spcBef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zh-CN" sz="2400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8A3ED-51B3-0CA1-1DBC-19AD9D57A5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766F7-A819-0382-03BB-4F5A502ABB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32EB85-6B4C-CD48-8D04-246393904B08}" type="slidenum">
              <a:rPr lang="en-US" altLang="zh-CN" sz="1200">
                <a:latin typeface="Arial" panose="020B0604020202020204" pitchFamily="34" charset="0"/>
              </a:rPr>
              <a:pPr/>
              <a:t>66</a:t>
            </a:fld>
            <a:endParaRPr lang="en-US" altLang="zh-CN" sz="18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96449861-4FFF-C9B6-1036-EEB5976D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Unions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8DE0C851-E61F-9D91-7CFA-A22631342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4343400" cy="48006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structure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and the union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en-US" altLang="zh-CN">
                <a:ea typeface="宋体" panose="02010600030101010101" pitchFamily="2" charset="-122"/>
              </a:rPr>
              <a:t> differ in just one way.</a:t>
            </a:r>
          </a:p>
          <a:p>
            <a:r>
              <a:rPr lang="en-US" altLang="zh-CN">
                <a:ea typeface="宋体" panose="02010600030101010101" pitchFamily="2" charset="-122"/>
              </a:rPr>
              <a:t>The members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are stored at different addresses in memory.</a:t>
            </a:r>
          </a:p>
          <a:p>
            <a:r>
              <a:rPr lang="en-US" altLang="zh-CN">
                <a:ea typeface="宋体" panose="02010600030101010101" pitchFamily="2" charset="-122"/>
              </a:rPr>
              <a:t>The members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en-US" altLang="zh-CN">
                <a:ea typeface="宋体" panose="02010600030101010101" pitchFamily="2" charset="-122"/>
              </a:rPr>
              <a:t> are stored at the same address.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05C40-9431-1BEE-FA34-1308A5E38B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C18F3-9CC1-4501-CBF2-7D4FD871E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7F76AE-6EEC-4C48-B86D-D87BBB4A3DBC}" type="slidenum">
              <a:rPr lang="en-US" altLang="zh-CN" sz="1200">
                <a:latin typeface="Arial" panose="020B0604020202020204" pitchFamily="34" charset="0"/>
              </a:rPr>
              <a:pPr/>
              <a:t>67</a:t>
            </a:fld>
            <a:endParaRPr lang="en-US" altLang="zh-CN" sz="1800"/>
          </a:p>
        </p:txBody>
      </p:sp>
      <p:pic>
        <p:nvPicPr>
          <p:cNvPr id="80902" name="Picture 7">
            <a:extLst>
              <a:ext uri="{FF2B5EF4-FFF2-40B4-BE49-F238E27FC236}">
                <a16:creationId xmlns:a16="http://schemas.microsoft.com/office/drawing/2014/main" id="{E0B702B6-547E-E631-5148-F34D59EB6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550" y="1639888"/>
            <a:ext cx="3422650" cy="46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37233BF0-EA39-314F-6D0B-E5D80732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Unions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1374B511-4F64-1447-1EF4-95A5BFFF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Members of a union are accessed in the same way as members of a structure: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u.i = 82;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u.d = 74.8;</a:t>
            </a:r>
          </a:p>
          <a:p>
            <a:r>
              <a:rPr lang="en-US" altLang="zh-CN">
                <a:ea typeface="宋体" panose="02010600030101010101" pitchFamily="2" charset="-122"/>
              </a:rPr>
              <a:t>Changing one member of a union alters any value previously stored in any of the other members.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Storing a value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u.d</a:t>
            </a:r>
            <a:r>
              <a:rPr lang="en-US" altLang="zh-CN">
                <a:ea typeface="宋体" panose="02010600030101010101" pitchFamily="2" charset="-122"/>
              </a:rPr>
              <a:t> causes any value previously stored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u.i</a:t>
            </a:r>
            <a:r>
              <a:rPr lang="en-US" altLang="zh-CN">
                <a:ea typeface="宋体" panose="02010600030101010101" pitchFamily="2" charset="-122"/>
              </a:rPr>
              <a:t> to be lost.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Changing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u.i</a:t>
            </a:r>
            <a:r>
              <a:rPr lang="en-US" altLang="zh-CN">
                <a:ea typeface="宋体" panose="02010600030101010101" pitchFamily="2" charset="-122"/>
              </a:rPr>
              <a:t> corrupts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u.d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89A8C-31BC-8D3F-0B76-87D3114C2B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1F24B-A749-ABF1-46FF-5F716D1D01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8CCEBD-0DD4-3B4F-8567-3AB279C461D8}" type="slidenum">
              <a:rPr lang="en-US" altLang="zh-CN" sz="1200">
                <a:latin typeface="Arial" panose="020B0604020202020204" pitchFamily="34" charset="0"/>
              </a:rPr>
              <a:pPr/>
              <a:t>68</a:t>
            </a:fld>
            <a:endParaRPr lang="en-US" altLang="zh-CN"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162C75AA-6DD0-2629-96C9-E0D5F0E6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Unions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0B6EA90E-3E9F-D6DA-DEE1-79E5473F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properties of unions are almost identical to the properties of structures.</a:t>
            </a:r>
          </a:p>
          <a:p>
            <a:r>
              <a:rPr lang="en-US" altLang="zh-CN">
                <a:ea typeface="宋体" panose="02010600030101010101" pitchFamily="2" charset="-122"/>
              </a:rPr>
              <a:t>We can declare union tags and union types in the same way we declare structure tags and types.</a:t>
            </a:r>
          </a:p>
          <a:p>
            <a:r>
              <a:rPr lang="en-US" altLang="zh-CN">
                <a:ea typeface="宋体" panose="02010600030101010101" pitchFamily="2" charset="-122"/>
              </a:rPr>
              <a:t>Like structures, unions can be copied using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>
                <a:ea typeface="宋体" panose="02010600030101010101" pitchFamily="2" charset="-122"/>
              </a:rPr>
              <a:t> operator, passed to functions, and returned by functions.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032CE-1E8E-FC27-6535-59896EC779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D14D7-B476-2AF7-E14E-FF9CAE5BB5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81CD32-09AE-2B48-9846-219A64AE4C03}" type="slidenum">
              <a:rPr lang="en-US" altLang="zh-CN" sz="1200">
                <a:latin typeface="Arial" panose="020B0604020202020204" pitchFamily="34" charset="0"/>
              </a:rPr>
              <a:pPr/>
              <a:t>69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C8A26E1-F91C-8566-C374-A43CF6DC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Declaring Structure Variables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5B8AE49-D686-AB0A-479E-3A8F3C53E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example, the following declarations can appear in the same program: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number;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name[NAME_LEN+1];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on_hand;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part1, part2;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name[NAME_LEN+1];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number;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sex;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employee1, employee2;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A2A6D-C7C5-1D1F-8A25-259FECC3D5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5FC2F-537F-148D-7696-176944E501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0B2626-B62C-B64F-BD15-0D52ADF57304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73DC311D-B2F4-4A8C-277D-EBED9626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Unions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EA4BFF1F-4EC3-E216-0F15-AD98E1CE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Only the first member of a union can be given an initial value.</a:t>
            </a:r>
          </a:p>
          <a:p>
            <a:r>
              <a:rPr lang="en-US" altLang="zh-CN">
                <a:ea typeface="宋体" panose="02010600030101010101" pitchFamily="2" charset="-122"/>
              </a:rPr>
              <a:t>How to initialize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member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en-US" altLang="zh-CN">
                <a:ea typeface="宋体" panose="02010600030101010101" pitchFamily="2" charset="-122"/>
              </a:rPr>
              <a:t> to 0: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union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double d;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u = {0};</a:t>
            </a:r>
          </a:p>
          <a:p>
            <a:r>
              <a:rPr lang="en-US" altLang="zh-CN">
                <a:ea typeface="宋体" panose="02010600030101010101" pitchFamily="2" charset="-122"/>
              </a:rPr>
              <a:t>The expression inside the braces must be constant. (The rules are slightly different in C99.)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181AF-ADD0-C97D-F42F-CA2D268C28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41E09-C138-598C-C681-5E3E93D1F7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BAAE6B-BDBE-F445-B7D0-79691D5269F7}" type="slidenum">
              <a:rPr lang="en-US" altLang="zh-CN" sz="1200">
                <a:latin typeface="Arial" panose="020B0604020202020204" pitchFamily="34" charset="0"/>
              </a:rPr>
              <a:pPr/>
              <a:t>70</a:t>
            </a:fld>
            <a:endParaRPr lang="en-US" altLang="zh-CN" sz="1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46B225A9-1D91-883C-5D50-9ACEBA68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Unions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63564DBD-5C6B-6139-7363-B6A005E6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Designated initializers can also be used with unions.</a:t>
            </a:r>
          </a:p>
          <a:p>
            <a:r>
              <a:rPr lang="en-US" altLang="zh-CN">
                <a:ea typeface="宋体" panose="02010600030101010101" pitchFamily="2" charset="-122"/>
              </a:rPr>
              <a:t>A designated initializer allows us to specify which member of a union should be initialized: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union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double d;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u = {.d = 10.0}</a:t>
            </a:r>
            <a:r>
              <a:rPr lang="en-US" altLang="zh-CN" sz="2400">
                <a:ea typeface="宋体" panose="02010600030101010101" pitchFamily="2" charset="-122"/>
              </a:rPr>
              <a:t>;</a:t>
            </a:r>
          </a:p>
          <a:p>
            <a:r>
              <a:rPr lang="en-US" altLang="zh-CN">
                <a:ea typeface="宋体" panose="02010600030101010101" pitchFamily="2" charset="-122"/>
              </a:rPr>
              <a:t>Only one member can be initialized, but it doesn’t have to be the first one.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0985A-7089-F289-01B0-DBAADA371D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D42B0-1B4A-837A-F9BC-9C935DC51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902F3D-E4F9-794A-975A-2F19BD9F5B5E}" type="slidenum">
              <a:rPr lang="en-US" altLang="zh-CN" sz="1200">
                <a:latin typeface="Arial" panose="020B0604020202020204" pitchFamily="34" charset="0"/>
              </a:rPr>
              <a:pPr/>
              <a:t>71</a:t>
            </a:fld>
            <a:endParaRPr lang="en-US" altLang="zh-CN" sz="1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41BA304D-5433-1B42-F958-B4A79A95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Unions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A5CBA405-5C79-85A5-794B-75E36A3AE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Applications for unions: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Saving space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Building mixed data structures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Viewing storage in different ways (discussed in Chapter 20)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87E61-3A66-1BDE-05B3-62C669A7CE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F8BCA-1367-ECAB-A13F-4A0A3D75C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11F563-1E92-0249-8561-3C55C60E32AC}" type="slidenum">
              <a:rPr lang="en-US" altLang="zh-CN" sz="1200">
                <a:latin typeface="Arial" panose="020B0604020202020204" pitchFamily="34" charset="0"/>
              </a:rPr>
              <a:pPr/>
              <a:t>72</a:t>
            </a:fld>
            <a:endParaRPr lang="en-US" altLang="zh-CN" sz="18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60B368C4-9625-AA03-C07D-1CC00060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Unions to Save Space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682329A4-656B-8C2E-8D8C-AF7BD2281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Unions can be used to save space in structures.</a:t>
            </a:r>
          </a:p>
          <a:p>
            <a:r>
              <a:rPr lang="en-US" altLang="zh-CN">
                <a:ea typeface="宋体" panose="02010600030101010101" pitchFamily="2" charset="-122"/>
              </a:rPr>
              <a:t>Suppose that we’re designing a structure that will contain information about an item that’s sold through a gift catalog.</a:t>
            </a:r>
          </a:p>
          <a:p>
            <a:r>
              <a:rPr lang="en-US" altLang="zh-CN">
                <a:ea typeface="宋体" panose="02010600030101010101" pitchFamily="2" charset="-122"/>
              </a:rPr>
              <a:t>Each item has a stock number and a price, as well as other information that depends on the type of the item:</a:t>
            </a:r>
          </a:p>
          <a:p>
            <a:pPr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	Books:</a:t>
            </a:r>
            <a:r>
              <a:rPr lang="en-US" altLang="zh-CN" sz="2400">
                <a:ea typeface="宋体" panose="02010600030101010101" pitchFamily="2" charset="-122"/>
              </a:rPr>
              <a:t> Title, author, number of pages</a:t>
            </a:r>
          </a:p>
          <a:p>
            <a:pPr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	Mugs:</a:t>
            </a:r>
            <a:r>
              <a:rPr lang="en-US" altLang="zh-CN" sz="2400">
                <a:ea typeface="宋体" panose="02010600030101010101" pitchFamily="2" charset="-122"/>
              </a:rPr>
              <a:t> Design</a:t>
            </a:r>
          </a:p>
          <a:p>
            <a:pPr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	Shirts:</a:t>
            </a:r>
            <a:r>
              <a:rPr lang="en-US" altLang="zh-CN" sz="2400">
                <a:ea typeface="宋体" panose="02010600030101010101" pitchFamily="2" charset="-122"/>
              </a:rPr>
              <a:t> Design, colors available, sizes available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9D6B3-CA3C-6962-CAC9-8BB7CD59FD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B5A59-D9EC-1164-2F9C-595A47199F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31D450-4613-FE46-BAA5-07075869A998}" type="slidenum">
              <a:rPr lang="en-US" altLang="zh-CN" sz="1200">
                <a:latin typeface="Arial" panose="020B0604020202020204" pitchFamily="34" charset="0"/>
              </a:rPr>
              <a:pPr/>
              <a:t>73</a:t>
            </a:fld>
            <a:endParaRPr lang="en-US" altLang="zh-CN" sz="18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841FEA15-2C1D-0F46-87D3-35B8C669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Unions to Save Space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301E6016-75B1-AEDD-C715-A2E2F44B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A first attempt at designing the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catalog_item</a:t>
            </a:r>
            <a:r>
              <a:rPr lang="en-US" altLang="zh-CN" sz="2700">
                <a:ea typeface="宋体" panose="02010600030101010101" pitchFamily="2" charset="-122"/>
              </a:rPr>
              <a:t> structure: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catalog_item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stock_number;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double price;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item_type;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title[TITLE_LEN+1];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author[AUTHOR_LEN+1];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num_pages;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design[DESIGN_LEN+1];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colors;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sizes;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3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95FE-B593-B1EE-3ED1-0E74F8B9FC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CBEAE-B055-E4CB-6D1D-107BBC2CF0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C86B25-B0ED-084A-BAF8-876C575C4F28}" type="slidenum">
              <a:rPr lang="en-US" altLang="zh-CN" sz="1200">
                <a:latin typeface="Arial" panose="020B0604020202020204" pitchFamily="34" charset="0"/>
              </a:rPr>
              <a:pPr/>
              <a:t>74</a:t>
            </a:fld>
            <a:endParaRPr lang="en-US" altLang="zh-CN" sz="18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6E72BF9B-3430-3139-A164-896824AF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Unions to Save Space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3D3D6AE1-0ACC-9E67-4E0E-C78B7E1D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item_type</a:t>
            </a:r>
            <a:r>
              <a:rPr lang="en-US" altLang="zh-CN">
                <a:ea typeface="宋体" panose="02010600030101010101" pitchFamily="2" charset="-122"/>
              </a:rPr>
              <a:t> member would have one of the values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BOOK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MUG</a:t>
            </a:r>
            <a:r>
              <a:rPr lang="en-US" altLang="zh-CN">
                <a:ea typeface="宋体" panose="02010600030101010101" pitchFamily="2" charset="-122"/>
              </a:rPr>
              <a:t>, or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SHIRT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colors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sizes</a:t>
            </a:r>
            <a:r>
              <a:rPr lang="en-US" altLang="zh-CN">
                <a:ea typeface="宋体" panose="02010600030101010101" pitchFamily="2" charset="-122"/>
              </a:rPr>
              <a:t> members would store encoded combinations of colors and sizes.</a:t>
            </a:r>
          </a:p>
          <a:p>
            <a:r>
              <a:rPr lang="en-US" altLang="zh-CN">
                <a:ea typeface="宋体" panose="02010600030101010101" pitchFamily="2" charset="-122"/>
              </a:rPr>
              <a:t>This structure wastes space, since only part of the information in the structure is common to all items in the catalog.</a:t>
            </a:r>
          </a:p>
          <a:p>
            <a:r>
              <a:rPr lang="en-US" altLang="zh-CN">
                <a:ea typeface="宋体" panose="02010600030101010101" pitchFamily="2" charset="-122"/>
              </a:rPr>
              <a:t>By putting a union inside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catalog_item</a:t>
            </a:r>
            <a:r>
              <a:rPr lang="en-US" altLang="zh-CN">
                <a:ea typeface="宋体" panose="02010600030101010101" pitchFamily="2" charset="-122"/>
              </a:rPr>
              <a:t> structure, we can reduce the space required by the structure.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56642-4CAA-5D69-53E5-C1188D59C9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CF4DE-C68B-C2D1-4420-A4A0536C93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01D7E0-33AC-A14B-962D-AC4D5C06E3B5}" type="slidenum">
              <a:rPr lang="en-US" altLang="zh-CN" sz="1200">
                <a:latin typeface="Arial" panose="020B0604020202020204" pitchFamily="34" charset="0"/>
              </a:rPr>
              <a:pPr/>
              <a:t>75</a:t>
            </a:fld>
            <a:endParaRPr lang="en-US" altLang="zh-CN" sz="18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483E6EBD-D510-F423-CF51-3687F71E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Unions to Save Space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800454AC-1EAC-8533-EE8E-1205F8E0C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60000"/>
              </a:lnSpc>
              <a:spcBef>
                <a:spcPts val="12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struct catalog_item {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stock_number;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double price;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int item_type;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union {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struct {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char title[TITLE_LEN+1];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char author[AUTHOR_LEN+1];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int num_pages;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 book;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struct {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char design[DESIGN_LEN+1];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 mug;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struct {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char design[DESIGN_LEN+1];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int colors;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int sizes;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 shirt;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} item;</a:t>
            </a:r>
          </a:p>
          <a:p>
            <a:pPr>
              <a:lnSpc>
                <a:spcPct val="60000"/>
              </a:lnSpc>
              <a:spcBef>
                <a:spcPts val="600"/>
              </a:spcBef>
              <a:buFontTx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CC8FF-52C4-88CA-2569-99CA1EA845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DF8C3-F7BC-F380-F68E-9EE5A8AEA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A3797F-AC75-CF42-8BDA-49B620209674}" type="slidenum">
              <a:rPr lang="en-US" altLang="zh-CN" sz="1200">
                <a:latin typeface="Arial" panose="020B0604020202020204" pitchFamily="34" charset="0"/>
              </a:rPr>
              <a:pPr/>
              <a:t>76</a:t>
            </a:fld>
            <a:endParaRPr lang="en-US" altLang="zh-CN" sz="1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7FAE663C-5C59-1408-0723-FD0922EA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Unions to Save Space</a:t>
            </a:r>
          </a:p>
        </p:txBody>
      </p:sp>
      <p:sp>
        <p:nvSpPr>
          <p:cNvPr id="91139" name="Content Placeholder 2">
            <a:extLst>
              <a:ext uri="{FF2B5EF4-FFF2-40B4-BE49-F238E27FC236}">
                <a16:creationId xmlns:a16="http://schemas.microsoft.com/office/drawing/2014/main" id="{A7E7C59F-DC2D-19D5-1A49-83A4C917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</a:t>
            </a:r>
            <a:r>
              <a:rPr lang="en-US" altLang="zh-CN">
                <a:ea typeface="宋体" panose="02010600030101010101" pitchFamily="2" charset="-122"/>
              </a:rPr>
              <a:t> is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catalog_item</a:t>
            </a:r>
            <a:r>
              <a:rPr lang="en-US" altLang="zh-CN">
                <a:ea typeface="宋体" panose="02010600030101010101" pitchFamily="2" charset="-122"/>
              </a:rPr>
              <a:t> structure that represents a book, we can print the book’s title in the following way: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printf("%s", c.item.book.title);</a:t>
            </a:r>
          </a:p>
          <a:p>
            <a:r>
              <a:rPr lang="en-US" altLang="zh-CN">
                <a:ea typeface="宋体" panose="02010600030101010101" pitchFamily="2" charset="-122"/>
              </a:rPr>
              <a:t>As this example shows, accessing a union that’s nested inside a structure can be awkward.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50F5A-E9E5-5EBE-0C32-240A147137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D20DC-59D3-3511-7862-4B2396A81B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10BB1E-43C8-6344-8E20-9752AA76D080}" type="slidenum">
              <a:rPr lang="en-US" altLang="zh-CN" sz="1200">
                <a:latin typeface="Arial" panose="020B0604020202020204" pitchFamily="34" charset="0"/>
              </a:rPr>
              <a:pPr/>
              <a:t>77</a:t>
            </a:fld>
            <a:endParaRPr lang="en-US" altLang="zh-CN" sz="18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CAC898D1-7BBD-138B-8720-C128E8E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Unions to Save Space</a:t>
            </a:r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B14F0B25-9383-24F4-4258-646FC9786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catalog_item</a:t>
            </a:r>
            <a:r>
              <a:rPr lang="en-US" altLang="zh-CN" sz="2600">
                <a:ea typeface="宋体" panose="02010600030101010101" pitchFamily="2" charset="-122"/>
              </a:rPr>
              <a:t> structure can be used to illustrate an interesting aspect of unions.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Normally, it’s not a good idea to store a value into one member of a union and then access the data through a different member.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However, there is a special case: two or more of the members of the union are structures, and the structures begin with one or more matching members.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If one of the structures is currently valid, then the matching members in the other structures will also be valid.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94EEB-BACD-A75A-D8CE-7DF0508646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FF973-3476-66A7-4877-06BFF7F3C9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6B4871-63E3-0743-91CF-7C65E9A7235B}" type="slidenum">
              <a:rPr lang="en-US" altLang="zh-CN" sz="1200">
                <a:latin typeface="Arial" panose="020B0604020202020204" pitchFamily="34" charset="0"/>
              </a:rPr>
              <a:pPr/>
              <a:t>78</a:t>
            </a:fld>
            <a:endParaRPr lang="en-US" altLang="zh-CN" sz="18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70F5B6BE-8AE8-1BB4-FFA2-ECBD8F8F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Unions to Save Space</a:t>
            </a:r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002BED08-C845-7FB3-5EDE-8D7954A65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The union embedded in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catalog_item</a:t>
            </a:r>
            <a:r>
              <a:rPr lang="en-US" altLang="zh-CN" sz="2600">
                <a:ea typeface="宋体" panose="02010600030101010101" pitchFamily="2" charset="-122"/>
              </a:rPr>
              <a:t> structure contains three structures as members.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Two of these (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mug</a:t>
            </a:r>
            <a:r>
              <a:rPr lang="en-US" altLang="zh-CN" sz="2600">
                <a:ea typeface="宋体" panose="02010600030101010101" pitchFamily="2" charset="-122"/>
              </a:rPr>
              <a:t> and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shirt</a:t>
            </a:r>
            <a:r>
              <a:rPr lang="en-US" altLang="zh-CN" sz="2600">
                <a:ea typeface="宋体" panose="02010600030101010101" pitchFamily="2" charset="-122"/>
              </a:rPr>
              <a:t>) begin with a matching member (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design</a:t>
            </a:r>
            <a:r>
              <a:rPr lang="en-US" altLang="zh-CN" sz="2600">
                <a:ea typeface="宋体" panose="02010600030101010101" pitchFamily="2" charset="-122"/>
              </a:rPr>
              <a:t>).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Now, suppose that we assign a value to one of 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design</a:t>
            </a:r>
            <a:r>
              <a:rPr lang="en-US" altLang="zh-CN" sz="2600">
                <a:ea typeface="宋体" panose="02010600030101010101" pitchFamily="2" charset="-122"/>
              </a:rPr>
              <a:t> members: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strcpy(c.item.mug.design, "Cats")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The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design</a:t>
            </a:r>
            <a:r>
              <a:rPr lang="en-US" altLang="zh-CN" sz="2600">
                <a:ea typeface="宋体" panose="02010600030101010101" pitchFamily="2" charset="-122"/>
              </a:rPr>
              <a:t> member in the other structure will be defined and have the same value: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printf("%s", c.item.shirt.design);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/* prints "Cats" */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008CA-1778-021B-51C4-C7B46D6CDB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F7AD2-1AD2-999F-DDB5-B2CF53192D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D64ED4-0406-524B-AB56-DA1CD2ABFA52}" type="slidenum">
              <a:rPr lang="en-US" altLang="zh-CN" sz="1200">
                <a:latin typeface="Arial" panose="020B0604020202020204" pitchFamily="34" charset="0"/>
              </a:rPr>
              <a:pPr/>
              <a:t>79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5318BCC-1A08-B724-A528-24331B9A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Initializing Structure Variables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B1D5E1AF-D3AC-C2BE-CB41-D25091BA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>
                <a:ea typeface="宋体" panose="02010600030101010101" pitchFamily="2" charset="-122"/>
              </a:rPr>
              <a:t>A structure declaration may include an initializer: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struct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number;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char name[NAME_LEN+1];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on_hand;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part1 = {528, "Disk drive", 10},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part2 = {914, "Printer cable", 5};</a:t>
            </a:r>
          </a:p>
          <a:p>
            <a:r>
              <a:rPr lang="en-US" altLang="zh-CN" sz="2600">
                <a:ea typeface="宋体" panose="02010600030101010101" pitchFamily="2" charset="-122"/>
              </a:rPr>
              <a:t>Appearance of </a:t>
            </a:r>
            <a:r>
              <a:rPr lang="en-US" altLang="zh-CN" sz="26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part1</a:t>
            </a:r>
            <a:r>
              <a:rPr lang="en-US" altLang="zh-CN" sz="2600">
                <a:ea typeface="宋体" panose="02010600030101010101" pitchFamily="2" charset="-122"/>
              </a:rPr>
              <a:t> after initialization: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F77B0-1B3F-670C-ACB0-0F38FC1DD4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07C5D-4409-A4ED-70C5-E41D43E2FF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5954D6-1FBD-874D-A2BD-8C976078327F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  <p:pic>
        <p:nvPicPr>
          <p:cNvPr id="20486" name="Picture 6">
            <a:extLst>
              <a:ext uri="{FF2B5EF4-FFF2-40B4-BE49-F238E27FC236}">
                <a16:creationId xmlns:a16="http://schemas.microsoft.com/office/drawing/2014/main" id="{D450C504-3937-A0D1-69C6-513FFE543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494213"/>
            <a:ext cx="28924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3A6FAA79-D448-5195-4802-90E39BCD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Unions to Build Mixed Data Structures</a:t>
            </a:r>
          </a:p>
        </p:txBody>
      </p:sp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6B94D860-391C-700A-74B8-35D9ECD8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Unions can be used to create data structures that contain a mixture of data of different types.</a:t>
            </a:r>
          </a:p>
          <a:p>
            <a:r>
              <a:rPr lang="en-US" altLang="zh-CN">
                <a:ea typeface="宋体" panose="02010600030101010101" pitchFamily="2" charset="-122"/>
              </a:rPr>
              <a:t>Suppose that we need an array whose elements are a mixture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>
                <a:ea typeface="宋体" panose="02010600030101010101" pitchFamily="2" charset="-122"/>
              </a:rPr>
              <a:t> values.</a:t>
            </a:r>
          </a:p>
          <a:p>
            <a:r>
              <a:rPr lang="en-US" altLang="zh-CN">
                <a:ea typeface="宋体" panose="02010600030101010101" pitchFamily="2" charset="-122"/>
              </a:rPr>
              <a:t>First, we define a union type whose members represent the different kinds of data to be stored in the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typedef union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double d;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Number;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CD26B-7D17-576E-7BBF-904677614D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5C52D-9DA9-2752-CAA0-19F78A939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E2E2BC-CC11-E341-9865-F32CF65A1FB5}" type="slidenum">
              <a:rPr lang="en-US" altLang="zh-CN" sz="1200">
                <a:latin typeface="Arial" panose="020B0604020202020204" pitchFamily="34" charset="0"/>
              </a:rPr>
              <a:pPr/>
              <a:t>80</a:t>
            </a:fld>
            <a:endParaRPr lang="en-US" altLang="zh-CN" sz="18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2043A83C-D28E-DC2F-30D1-30593F7F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Unions to Build Mixed Data Structures</a:t>
            </a:r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2AD6ADB1-D911-90C0-C38E-A87D8E25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Next, we create an array whose elements are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Number</a:t>
            </a:r>
            <a:r>
              <a:rPr lang="en-US" altLang="zh-CN">
                <a:ea typeface="宋体" panose="02010600030101010101" pitchFamily="2" charset="-122"/>
              </a:rPr>
              <a:t> values: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Number number_array[1000];</a:t>
            </a:r>
          </a:p>
          <a:p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Number</a:t>
            </a:r>
            <a:r>
              <a:rPr lang="en-US" altLang="zh-CN">
                <a:ea typeface="宋体" panose="02010600030101010101" pitchFamily="2" charset="-122"/>
              </a:rPr>
              <a:t> union can store either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value or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>
                <a:ea typeface="宋体" panose="02010600030101010101" pitchFamily="2" charset="-122"/>
              </a:rPr>
              <a:t> value.</a:t>
            </a:r>
          </a:p>
          <a:p>
            <a:r>
              <a:rPr lang="en-US" altLang="zh-CN">
                <a:ea typeface="宋体" panose="02010600030101010101" pitchFamily="2" charset="-122"/>
              </a:rPr>
              <a:t>This makes it possible to store a mixture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zh-CN">
                <a:ea typeface="宋体" panose="02010600030101010101" pitchFamily="2" charset="-122"/>
              </a:rPr>
              <a:t> values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number_array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number_array[0].i = 5;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number_array[1].d = 8.395;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E63B0-A959-11D8-A891-38168BD252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E808A-C11C-2FA9-9981-A1C02CB942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645709-7526-8E4D-8705-EE52CD2CE677}" type="slidenum">
              <a:rPr lang="en-US" altLang="zh-CN" sz="1200">
                <a:latin typeface="Arial" panose="020B0604020202020204" pitchFamily="34" charset="0"/>
              </a:rPr>
              <a:pPr/>
              <a:t>81</a:t>
            </a:fld>
            <a:endParaRPr lang="en-US" altLang="zh-CN" sz="18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4A5002F8-DBE1-1232-8F6C-EEE8FCC3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Adding a “Tag Field” to a Union</a:t>
            </a:r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CA84B277-8E3E-4E9D-D4ED-6A4D7B8B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There’s no easy way to tell which member of a union was last changed and therefore contains a meaningful value.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Consider the problem of writing a function that displays the value stored in a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Number</a:t>
            </a:r>
            <a:r>
              <a:rPr lang="en-US" altLang="zh-CN" sz="2400">
                <a:ea typeface="宋体" panose="02010600030101010101" pitchFamily="2" charset="-122"/>
              </a:rPr>
              <a:t> union: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print_number(Number n) 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(n</a:t>
            </a:r>
            <a:r>
              <a:rPr lang="en-US" altLang="zh-CN" sz="200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i="1">
                <a:ea typeface="宋体" panose="02010600030101010101" pitchFamily="2" charset="-122"/>
                <a:cs typeface="Courier New" panose="02070309020205020404" pitchFamily="49" charset="0"/>
              </a:rPr>
              <a:t>contains</a:t>
            </a:r>
            <a:r>
              <a:rPr lang="en-US" altLang="zh-CN" sz="200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i="1">
                <a:ea typeface="宋体" panose="02010600030101010101" pitchFamily="2" charset="-122"/>
                <a:cs typeface="Courier New" panose="02070309020205020404" pitchFamily="49" charset="0"/>
              </a:rPr>
              <a:t>an</a:t>
            </a:r>
            <a:r>
              <a:rPr lang="en-US" altLang="zh-CN" sz="200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i="1">
                <a:ea typeface="宋体" panose="02010600030101010101" pitchFamily="2" charset="-122"/>
                <a:cs typeface="Courier New" panose="02070309020205020404" pitchFamily="49" charset="0"/>
              </a:rPr>
              <a:t>integer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printf("%d", n.i);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else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printf("%g", n.d);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	There’s no way for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print_number</a:t>
            </a:r>
            <a:r>
              <a:rPr lang="en-US" altLang="zh-CN" sz="2400">
                <a:ea typeface="宋体" panose="02010600030101010101" pitchFamily="2" charset="-122"/>
              </a:rPr>
              <a:t> to determine whether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</a:t>
            </a:r>
            <a:r>
              <a:rPr lang="en-US" altLang="zh-CN" sz="2400">
                <a:ea typeface="宋体" panose="02010600030101010101" pitchFamily="2" charset="-122"/>
              </a:rPr>
              <a:t> contains an integer or a floating-point number.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7B935-025F-E9C0-4E0A-46596D67BC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D33EE-FBB0-A230-86F2-A4BE8CF535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94BFBE-9C65-5D47-BA80-A3F4886F44C9}" type="slidenum">
              <a:rPr lang="en-US" altLang="zh-CN" sz="1200">
                <a:latin typeface="Arial" panose="020B0604020202020204" pitchFamily="34" charset="0"/>
              </a:rPr>
              <a:pPr/>
              <a:t>82</a:t>
            </a:fld>
            <a:endParaRPr lang="en-US" altLang="zh-CN" sz="18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1088FA12-6EF8-C57B-8FE1-F487A5E4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Adding a “Tag Field” to a Union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0EA620D8-4333-000C-4B80-CC36A975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order to keep track of this information, we can embed the union within a structure that has one other member: a “tag field” or “discriminant.” </a:t>
            </a:r>
          </a:p>
          <a:p>
            <a:r>
              <a:rPr lang="en-US" altLang="zh-CN">
                <a:ea typeface="宋体" panose="02010600030101010101" pitchFamily="2" charset="-122"/>
              </a:rPr>
              <a:t>The purpose of a tag field is to remind us what’s currently stored in the union.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item_type</a:t>
            </a:r>
            <a:r>
              <a:rPr lang="en-US" altLang="zh-CN">
                <a:ea typeface="宋体" panose="02010600030101010101" pitchFamily="2" charset="-122"/>
              </a:rPr>
              <a:t> served this purpose in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catalog_item</a:t>
            </a:r>
            <a:r>
              <a:rPr lang="en-US" altLang="zh-CN">
                <a:ea typeface="宋体" panose="02010600030101010101" pitchFamily="2" charset="-122"/>
              </a:rPr>
              <a:t> structure.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1645A-C023-AD66-D79B-3CFFF27F04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1524D-068B-9AE4-FD11-CC1B73843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E2E3C5-C2DD-ED42-BDA1-3CD1B5FF3C82}" type="slidenum">
              <a:rPr lang="en-US" altLang="zh-CN" sz="1200">
                <a:latin typeface="Arial" panose="020B0604020202020204" pitchFamily="34" charset="0"/>
              </a:rPr>
              <a:pPr/>
              <a:t>83</a:t>
            </a:fld>
            <a:endParaRPr lang="en-US" altLang="zh-CN" sz="18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45E4E301-D43A-4483-4F68-6DB69F4D0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Adding a “Tag Field” to a Union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416D3BF1-26E9-9F5C-61B5-360C053B8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500">
                <a:ea typeface="宋体" panose="02010600030101010101" pitchFamily="2" charset="-122"/>
              </a:rPr>
              <a:t>The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Number</a:t>
            </a:r>
            <a:r>
              <a:rPr lang="en-US" altLang="zh-CN" sz="2500">
                <a:ea typeface="宋体" panose="02010600030101010101" pitchFamily="2" charset="-122"/>
              </a:rPr>
              <a:t> type as a structure with an embedded union: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INT_KIND 0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DOUBLE_KIND 1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typedef struct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int kind;   /* tag field 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union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int i;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double d;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} u;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 Number;</a:t>
            </a:r>
          </a:p>
          <a:p>
            <a:r>
              <a:rPr lang="en-US" altLang="zh-CN" sz="2500">
                <a:ea typeface="宋体" panose="02010600030101010101" pitchFamily="2" charset="-122"/>
              </a:rPr>
              <a:t>The value of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kind</a:t>
            </a:r>
            <a:r>
              <a:rPr lang="en-US" altLang="zh-CN" sz="2500">
                <a:ea typeface="宋体" panose="02010600030101010101" pitchFamily="2" charset="-122"/>
              </a:rPr>
              <a:t> will be either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INT_KIND</a:t>
            </a:r>
            <a:r>
              <a:rPr lang="en-US" altLang="zh-CN" sz="2500">
                <a:ea typeface="宋体" panose="02010600030101010101" pitchFamily="2" charset="-122"/>
              </a:rPr>
              <a:t> or </a:t>
            </a:r>
            <a:r>
              <a:rPr lang="en-US" altLang="zh-CN" sz="25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DOUBLE_KIND</a:t>
            </a:r>
            <a:r>
              <a:rPr lang="en-US" altLang="zh-CN" sz="250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22609-7BF4-9082-B1C2-5713563A13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98666-FDF3-2A3F-1442-3904A651BA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5792CA-452D-D849-A479-012785CFD67B}" type="slidenum">
              <a:rPr lang="en-US" altLang="zh-CN" sz="1200">
                <a:latin typeface="Arial" panose="020B0604020202020204" pitchFamily="34" charset="0"/>
              </a:rPr>
              <a:pPr/>
              <a:t>84</a:t>
            </a:fld>
            <a:endParaRPr lang="en-US" altLang="zh-CN" sz="18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5EE6A559-1444-A4AC-6495-E4796242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Adding a “Tag Field” to a Union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9364F1AB-F381-8405-A05C-BDAFC2C7D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Each time we assign a value to a member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en-US" altLang="zh-CN">
                <a:ea typeface="宋体" panose="02010600030101010101" pitchFamily="2" charset="-122"/>
              </a:rPr>
              <a:t>, we’ll also change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kind</a:t>
            </a:r>
            <a:r>
              <a:rPr lang="en-US" altLang="zh-CN">
                <a:ea typeface="宋体" panose="02010600030101010101" pitchFamily="2" charset="-122"/>
              </a:rPr>
              <a:t> to remind us which member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en-US" altLang="zh-CN">
                <a:ea typeface="宋体" panose="02010600030101010101" pitchFamily="2" charset="-122"/>
              </a:rPr>
              <a:t> we modified.</a:t>
            </a:r>
          </a:p>
          <a:p>
            <a:r>
              <a:rPr lang="en-US" altLang="zh-CN">
                <a:ea typeface="宋体" panose="02010600030101010101" pitchFamily="2" charset="-122"/>
              </a:rPr>
              <a:t>An example that assigns a value to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member of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u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n.kind = INT_KIND;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n.u.i = 82;</a:t>
            </a:r>
          </a:p>
          <a:p>
            <a:pPr>
              <a:spcBef>
                <a:spcPts val="675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is assumed to be a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Number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variable.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en-US" altLang="zh-CN"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F278A-1A12-79A0-BBAD-C6B95791E1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E8DD7-C52F-DE73-5FCA-CE78E00D7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1A94EF-A3FB-104D-A818-6B595853ECB8}" type="slidenum">
              <a:rPr lang="en-US" altLang="zh-CN" sz="1200">
                <a:latin typeface="Arial" panose="020B0604020202020204" pitchFamily="34" charset="0"/>
              </a:rPr>
              <a:pPr/>
              <a:t>85</a:t>
            </a:fld>
            <a:endParaRPr lang="en-US" altLang="zh-CN" sz="18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82015E93-0D7C-E321-D1E1-78EDDFD3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Adding a “Tag Field” to a Union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8D841DD0-6F20-80A6-D3A6-0BAF5BA7D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the number stored in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Number</a:t>
            </a:r>
            <a:r>
              <a:rPr lang="en-US" altLang="zh-CN">
                <a:ea typeface="宋体" panose="02010600030101010101" pitchFamily="2" charset="-122"/>
              </a:rPr>
              <a:t> variable is retrieved,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kind</a:t>
            </a:r>
            <a:r>
              <a:rPr lang="en-US" altLang="zh-CN">
                <a:ea typeface="宋体" panose="02010600030101010101" pitchFamily="2" charset="-122"/>
              </a:rPr>
              <a:t> will tell us which member of the union was the last to be assigned a value.</a:t>
            </a:r>
          </a:p>
          <a:p>
            <a:r>
              <a:rPr lang="en-US" altLang="zh-CN">
                <a:ea typeface="宋体" panose="02010600030101010101" pitchFamily="2" charset="-122"/>
              </a:rPr>
              <a:t>A function that takes advantage of this capability: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void print_number(Number n)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if (n.kind == INT_KIND)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printf("%d", n.u.i);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else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printf("%g", n.u.d);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6C9CD-BFFF-ED34-9731-D35B66D51D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9CCAE-C3C3-4AD4-D8C6-2F99C7304E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DFB1E25-B966-2545-869A-DED640F56D7D}" type="slidenum">
              <a:rPr lang="en-US" altLang="zh-CN" sz="1200">
                <a:latin typeface="Arial" panose="020B0604020202020204" pitchFamily="34" charset="0"/>
              </a:rPr>
              <a:pPr/>
              <a:t>86</a:t>
            </a:fld>
            <a:endParaRPr lang="en-US" altLang="zh-CN" sz="18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8A70A2BA-AAFF-B1DB-B825-639E3374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Enumerations</a:t>
            </a: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8548F407-C468-FAF0-8661-B1DCF6A5F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 many programs, we’ll need variables that have only a small set of meaningful values.</a:t>
            </a:r>
          </a:p>
          <a:p>
            <a:r>
              <a:rPr lang="en-US" altLang="zh-CN">
                <a:ea typeface="宋体" panose="02010600030101010101" pitchFamily="2" charset="-122"/>
              </a:rPr>
              <a:t>A variable that stores the suit of a playing card should have only four potential values: “clubs,” “diamonds,” “hearts,” and “spades.”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7DFC0-BE77-52C4-4564-D25058BE4D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C3622-1BE8-605B-0D42-5470B841D7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15ACB3-0730-8D48-9E89-8CA4C9898F8E}" type="slidenum">
              <a:rPr lang="en-US" altLang="zh-CN" sz="1200">
                <a:latin typeface="Arial" panose="020B0604020202020204" pitchFamily="34" charset="0"/>
              </a:rPr>
              <a:pPr/>
              <a:t>87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63C745CA-5E22-36D0-BD4C-5F2256CA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Enumerations</a:t>
            </a:r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33E7A439-5B02-A388-8F31-9ECC2C0F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“suit” variable can be declared as an integer, with a set of codes that represent the possible values of the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s;   /* s will store a suit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 = 2;   /* 2 represents "hearts" */</a:t>
            </a:r>
          </a:p>
          <a:p>
            <a:r>
              <a:rPr lang="en-US" altLang="zh-CN">
                <a:ea typeface="宋体" panose="02010600030101010101" pitchFamily="2" charset="-122"/>
              </a:rPr>
              <a:t>Problems with this technique: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We can’t tell that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has only four possible values.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significance of 2 isn’t apparent.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9060D-69BA-85FB-46CB-36F39AA5F4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52CA5-0339-6B39-3B8E-F650C0F842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AA6EAE-5F3F-8A4F-BF31-8FFA558E4311}" type="slidenum">
              <a:rPr lang="en-US" altLang="zh-CN" sz="1200">
                <a:latin typeface="Arial" panose="020B0604020202020204" pitchFamily="34" charset="0"/>
              </a:rPr>
              <a:pPr/>
              <a:t>88</a:t>
            </a:fld>
            <a:endParaRPr lang="en-US" altLang="zh-CN" sz="18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BAD00B88-CBEA-3408-92BB-5B4239E8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Enumerations</a:t>
            </a:r>
          </a:p>
        </p:txBody>
      </p:sp>
      <p:sp>
        <p:nvSpPr>
          <p:cNvPr id="103427" name="Content Placeholder 2">
            <a:extLst>
              <a:ext uri="{FF2B5EF4-FFF2-40B4-BE49-F238E27FC236}">
                <a16:creationId xmlns:a16="http://schemas.microsoft.com/office/drawing/2014/main" id="{2B9600B8-1F93-5CC6-186A-0A391A714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Using macros to define a suit “type” and names for the various suits is a step in the right direction: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SUIT     int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CLUBS    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DIAMONDS 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HEARTS   2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#define SPADES   3</a:t>
            </a:r>
          </a:p>
          <a:p>
            <a:r>
              <a:rPr lang="en-US" altLang="zh-CN">
                <a:ea typeface="宋体" panose="02010600030101010101" pitchFamily="2" charset="-122"/>
              </a:rPr>
              <a:t>An updated version of the previous 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SUIT s;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 = HEARTS;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E3640-9F4F-4788-B776-A328E7F1A0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D730B-98AC-7F00-658C-89D077DFF8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606EA6-E097-A44E-AEA6-E4678017B7E8}" type="slidenum">
              <a:rPr lang="en-US" altLang="zh-CN" sz="1200">
                <a:latin typeface="Arial" panose="020B0604020202020204" pitchFamily="34" charset="0"/>
              </a:rPr>
              <a:pPr/>
              <a:t>89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8B323B7-8290-729A-4790-89C5413F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Initializing Structure Variables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92DDEB18-70D0-6C48-08AE-FBEAE782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Structure initializers follow rules similar to those for array initializers.</a:t>
            </a:r>
          </a:p>
          <a:p>
            <a:r>
              <a:rPr lang="en-US" altLang="zh-CN">
                <a:ea typeface="宋体" panose="02010600030101010101" pitchFamily="2" charset="-122"/>
              </a:rPr>
              <a:t>Expressions used in a structure initializer must be constant. (This restriction is relaxed in C99.)</a:t>
            </a:r>
          </a:p>
          <a:p>
            <a:r>
              <a:rPr lang="en-US" altLang="zh-CN">
                <a:ea typeface="宋体" panose="02010600030101010101" pitchFamily="2" charset="-122"/>
              </a:rPr>
              <a:t>An initializer can have fewer members than the structure it’s initializing.</a:t>
            </a:r>
          </a:p>
          <a:p>
            <a:r>
              <a:rPr lang="en-US" altLang="zh-CN">
                <a:ea typeface="宋体" panose="02010600030101010101" pitchFamily="2" charset="-122"/>
              </a:rPr>
              <a:t>Any “leftover” members are given 0 as their initial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2653-709D-4980-7E12-AFCE5D5126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3A1D6-9553-3F06-717A-1EA6CF1564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E51EA6-8BA6-E84A-8973-5DC43D16F0CD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DE6CC12E-EAAC-8894-B9F8-C8DADAE3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Enumerations</a:t>
            </a:r>
          </a:p>
        </p:txBody>
      </p:sp>
      <p:sp>
        <p:nvSpPr>
          <p:cNvPr id="104451" name="Content Placeholder 2">
            <a:extLst>
              <a:ext uri="{FF2B5EF4-FFF2-40B4-BE49-F238E27FC236}">
                <a16:creationId xmlns:a16="http://schemas.microsoft.com/office/drawing/2014/main" id="{3A195D75-A109-BED5-BB58-519E613BD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Problems with this technique: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There’s no indication to someone reading the program that the macros represent values of the same “type.”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the number of possible values is more than a few, defining a separate macro for each will be tedious.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names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CLUBS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DIAMONDS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HEARTS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SPADES</a:t>
            </a:r>
            <a:r>
              <a:rPr lang="en-US" altLang="zh-CN">
                <a:ea typeface="宋体" panose="02010600030101010101" pitchFamily="2" charset="-122"/>
              </a:rPr>
              <a:t> will be removed by the preprocessor, so they won’t be available during debugging.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8FAA1-94D8-4B5D-070E-2568B10569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84B8D-A719-27F8-B946-304CD0BBCE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926A6A-9C83-7E49-969C-BF31E33B87C8}" type="slidenum">
              <a:rPr lang="en-US" altLang="zh-CN" sz="1200">
                <a:latin typeface="Arial" panose="020B0604020202020204" pitchFamily="34" charset="0"/>
              </a:rPr>
              <a:pPr/>
              <a:t>90</a:t>
            </a:fld>
            <a:endParaRPr lang="en-US" altLang="zh-CN" sz="18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31257F20-A5B8-8E86-9A03-98F415BA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Enumerations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A33F241A-C505-E121-0497-EAC270711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provides a special kind of type designed specifically for variables that have a small number of possible values.</a:t>
            </a:r>
          </a:p>
          <a:p>
            <a:r>
              <a:rPr lang="en-US" altLang="zh-CN">
                <a:ea typeface="宋体" panose="02010600030101010101" pitchFamily="2" charset="-122"/>
              </a:rPr>
              <a:t>An </a:t>
            </a:r>
            <a:r>
              <a:rPr lang="en-US" altLang="zh-CN" b="1" i="1">
                <a:ea typeface="宋体" panose="02010600030101010101" pitchFamily="2" charset="-122"/>
              </a:rPr>
              <a:t>enumerated type</a:t>
            </a:r>
            <a:r>
              <a:rPr lang="en-US" altLang="zh-CN">
                <a:ea typeface="宋体" panose="02010600030101010101" pitchFamily="2" charset="-122"/>
              </a:rPr>
              <a:t> is a type whose values are listed (“enumerated”) by the programmer.</a:t>
            </a:r>
          </a:p>
          <a:p>
            <a:r>
              <a:rPr lang="en-US" altLang="zh-CN">
                <a:ea typeface="宋体" panose="02010600030101010101" pitchFamily="2" charset="-122"/>
              </a:rPr>
              <a:t>Each value must have a name (an </a:t>
            </a:r>
            <a:r>
              <a:rPr lang="en-US" altLang="zh-CN" b="1" i="1">
                <a:ea typeface="宋体" panose="02010600030101010101" pitchFamily="2" charset="-122"/>
              </a:rPr>
              <a:t>enumeration constant</a:t>
            </a:r>
            <a:r>
              <a:rPr lang="en-US" altLang="zh-CN">
                <a:ea typeface="宋体" panose="02010600030101010101" pitchFamily="2" charset="-122"/>
              </a:rPr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9B27-A1C7-3476-196F-306D9C7FB5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58D87-9BB8-327D-FCBF-F7AB716AD9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8F670E-728F-C646-939F-D078066D4338}" type="slidenum">
              <a:rPr lang="en-US" altLang="zh-CN" sz="1200">
                <a:latin typeface="Arial" panose="020B0604020202020204" pitchFamily="34" charset="0"/>
              </a:rPr>
              <a:pPr/>
              <a:t>91</a:t>
            </a:fld>
            <a:endParaRPr lang="en-US" altLang="zh-CN" sz="18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E1F6A1EC-B034-BCB4-F72D-AEDC05A7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Enumerations</a:t>
            </a:r>
          </a:p>
        </p:txBody>
      </p:sp>
      <p:sp>
        <p:nvSpPr>
          <p:cNvPr id="106499" name="Content Placeholder 2">
            <a:extLst>
              <a:ext uri="{FF2B5EF4-FFF2-40B4-BE49-F238E27FC236}">
                <a16:creationId xmlns:a16="http://schemas.microsoft.com/office/drawing/2014/main" id="{35A3FBED-7307-45C0-24E0-8526CD7F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Although enumerations have little in common with structures and unions, they’re declared in a similar way: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enum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{CLUBS,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DIAMONDS,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HEARTS,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SPADES}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s1,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s2;</a:t>
            </a:r>
            <a:endParaRPr lang="en-US" altLang="zh-CN" sz="21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names of enumeration constants must be different from other identifiers declared in the enclosing scope.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7FF8D-E09F-6771-9770-5814036391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316B7-30D9-D2F2-C5A9-0B8398A059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076187-7DF0-D84B-A242-2FD1EAD3D0FD}" type="slidenum">
              <a:rPr lang="en-US" altLang="zh-CN" sz="1200">
                <a:latin typeface="Arial" panose="020B0604020202020204" pitchFamily="34" charset="0"/>
              </a:rPr>
              <a:pPr/>
              <a:t>92</a:t>
            </a:fld>
            <a:endParaRPr lang="en-US" altLang="zh-CN" sz="18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04B51EA7-1FE6-A7E9-61CB-07365AAC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Enumerations</a:t>
            </a:r>
          </a:p>
        </p:txBody>
      </p:sp>
      <p:sp>
        <p:nvSpPr>
          <p:cNvPr id="107523" name="Content Placeholder 2">
            <a:extLst>
              <a:ext uri="{FF2B5EF4-FFF2-40B4-BE49-F238E27FC236}">
                <a16:creationId xmlns:a16="http://schemas.microsoft.com/office/drawing/2014/main" id="{B09E6ECF-417E-C482-125E-B4AF7771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Enumeration constants are similar to constants created with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#define</a:t>
            </a:r>
            <a:r>
              <a:rPr lang="en-US" altLang="zh-CN">
                <a:ea typeface="宋体" panose="02010600030101010101" pitchFamily="2" charset="-122"/>
              </a:rPr>
              <a:t> directive, but they’re not equivalent.</a:t>
            </a:r>
          </a:p>
          <a:p>
            <a:r>
              <a:rPr lang="en-US" altLang="zh-CN">
                <a:ea typeface="宋体" panose="02010600030101010101" pitchFamily="2" charset="-122"/>
              </a:rPr>
              <a:t>If an enumeration is declared inside a function, its constants won’t be visible outside the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B2500-9EB7-5C75-0865-7425C4B0A9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85423-0065-A3AE-ECAB-8BF2D67DAE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62499E-D178-4241-AE8C-F89AF9D920C5}" type="slidenum">
              <a:rPr lang="en-US" altLang="zh-CN" sz="1200">
                <a:latin typeface="Arial" panose="020B0604020202020204" pitchFamily="34" charset="0"/>
              </a:rPr>
              <a:pPr/>
              <a:t>93</a:t>
            </a:fld>
            <a:endParaRPr lang="en-US" altLang="zh-CN" sz="18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576DBD7D-20EA-18F9-87BB-C652844D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Enumeration Tags and Type Names</a:t>
            </a:r>
          </a:p>
        </p:txBody>
      </p:sp>
      <p:sp>
        <p:nvSpPr>
          <p:cNvPr id="108547" name="Content Placeholder 2">
            <a:extLst>
              <a:ext uri="{FF2B5EF4-FFF2-40B4-BE49-F238E27FC236}">
                <a16:creationId xmlns:a16="http://schemas.microsoft.com/office/drawing/2014/main" id="{9239D2C1-2681-A83C-91D8-B14E8170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 with structures and unions, there are two ways to name an enumeration: by declaring a tag or by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</a:t>
            </a:r>
            <a:r>
              <a:rPr lang="en-US" altLang="zh-CN">
                <a:ea typeface="宋体" panose="02010600030101010101" pitchFamily="2" charset="-122"/>
              </a:rPr>
              <a:t> to create a genuine type name.</a:t>
            </a:r>
          </a:p>
          <a:p>
            <a:r>
              <a:rPr lang="en-US" altLang="zh-CN">
                <a:ea typeface="宋体" panose="02010600030101010101" pitchFamily="2" charset="-122"/>
              </a:rPr>
              <a:t>Enumeration tags resemble structure and union tags: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enum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suit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{CLUBS,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DIAMONDS,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HEARTS,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SPADES};</a:t>
            </a:r>
          </a:p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suit</a:t>
            </a:r>
            <a:r>
              <a:rPr lang="en-US" altLang="zh-CN">
                <a:ea typeface="宋体" panose="02010600030101010101" pitchFamily="2" charset="-122"/>
              </a:rPr>
              <a:t> variables would be declared in the following way: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enum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suit</a:t>
            </a:r>
            <a:r>
              <a:rPr lang="en-US" altLang="zh-CN" sz="21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s1,</a:t>
            </a:r>
            <a:r>
              <a:rPr lang="en-US" altLang="zh-CN" sz="1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32A6E-E989-F472-3A1E-3DDDDF2778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5FAB7-21E5-B203-A354-50AC681DFC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C2C454-5FD9-6940-B2CE-7D12B4BDEE4F}" type="slidenum">
              <a:rPr lang="en-US" altLang="zh-CN" sz="1200">
                <a:latin typeface="Arial" panose="020B0604020202020204" pitchFamily="34" charset="0"/>
              </a:rPr>
              <a:pPr/>
              <a:t>94</a:t>
            </a:fld>
            <a:endParaRPr lang="en-US" altLang="zh-CN" sz="18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C219EE5C-B866-9975-B6C7-F691FD83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Enumeration Tags and Type Names</a:t>
            </a:r>
          </a:p>
        </p:txBody>
      </p:sp>
      <p:sp>
        <p:nvSpPr>
          <p:cNvPr id="109571" name="Content Placeholder 2">
            <a:extLst>
              <a:ext uri="{FF2B5EF4-FFF2-40B4-BE49-F238E27FC236}">
                <a16:creationId xmlns:a16="http://schemas.microsoft.com/office/drawing/2014/main" id="{4042EB6E-1F47-B73C-7CF9-081755A68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 an alternative, we could use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</a:t>
            </a:r>
            <a:r>
              <a:rPr lang="en-US" altLang="zh-CN">
                <a:ea typeface="宋体" panose="02010600030101010101" pitchFamily="2" charset="-122"/>
              </a:rPr>
              <a:t> to make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Suit</a:t>
            </a:r>
            <a:r>
              <a:rPr lang="en-US" altLang="zh-CN">
                <a:ea typeface="宋体" panose="02010600030101010101" pitchFamily="2" charset="-122"/>
              </a:rPr>
              <a:t> a type name: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typedef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enum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{CLUBS,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DIAMONDS,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HEARTS,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SPADES}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Suit;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Suit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s1,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s2;</a:t>
            </a:r>
          </a:p>
          <a:p>
            <a:r>
              <a:rPr lang="en-US" altLang="zh-CN">
                <a:ea typeface="宋体" panose="02010600030101010101" pitchFamily="2" charset="-122"/>
              </a:rPr>
              <a:t>In C89, using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typedef</a:t>
            </a:r>
            <a:r>
              <a:rPr lang="en-US" altLang="zh-CN">
                <a:ea typeface="宋体" panose="02010600030101010101" pitchFamily="2" charset="-122"/>
              </a:rPr>
              <a:t> to name an enumeration is an excellent way to create a Boolean 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typedef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enum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{FALSE,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TRUE}</a:t>
            </a:r>
            <a:r>
              <a:rPr lang="en-US" altLang="zh-CN" sz="1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Bool;</a:t>
            </a:r>
            <a:endParaRPr lang="en-US" altLang="zh-CN" sz="19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zh-CN" sz="19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5244D-AF2A-6D8D-0008-0AA957B4F1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19895-6995-F33D-E426-B866D00D3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02C1A0-FE6C-1A4A-953C-A472CF911CBB}" type="slidenum">
              <a:rPr lang="en-US" altLang="zh-CN" sz="1200">
                <a:latin typeface="Arial" panose="020B0604020202020204" pitchFamily="34" charset="0"/>
              </a:rPr>
              <a:pPr/>
              <a:t>95</a:t>
            </a:fld>
            <a:endParaRPr lang="en-US" altLang="zh-CN" sz="18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12AADDB4-F1D2-3603-DD5D-13ED251B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Enumerations as Integers</a:t>
            </a:r>
          </a:p>
        </p:txBody>
      </p:sp>
      <p:sp>
        <p:nvSpPr>
          <p:cNvPr id="110595" name="Content Placeholder 2">
            <a:extLst>
              <a:ext uri="{FF2B5EF4-FFF2-40B4-BE49-F238E27FC236}">
                <a16:creationId xmlns:a16="http://schemas.microsoft.com/office/drawing/2014/main" id="{C717AD99-8A14-2784-BBDF-7665311A9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Behind the scenes, C treats enumeration variables and constants as integers.</a:t>
            </a:r>
          </a:p>
          <a:p>
            <a:r>
              <a:rPr lang="en-US" altLang="zh-CN">
                <a:ea typeface="宋体" panose="02010600030101010101" pitchFamily="2" charset="-122"/>
              </a:rPr>
              <a:t>By default, the compiler assigns the integers 0, 1, 2, … to the constants in a particular enumeration.</a:t>
            </a:r>
          </a:p>
          <a:p>
            <a:r>
              <a:rPr lang="en-US" altLang="zh-CN">
                <a:ea typeface="宋体" panose="02010600030101010101" pitchFamily="2" charset="-122"/>
              </a:rPr>
              <a:t>In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suit</a:t>
            </a:r>
            <a:r>
              <a:rPr lang="en-US" altLang="zh-CN">
                <a:ea typeface="宋体" panose="02010600030101010101" pitchFamily="2" charset="-122"/>
              </a:rPr>
              <a:t> enumeration,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CLUBS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DIAMONDS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HEARTS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SPADES</a:t>
            </a:r>
            <a:r>
              <a:rPr lang="en-US" altLang="zh-CN">
                <a:ea typeface="宋体" panose="02010600030101010101" pitchFamily="2" charset="-122"/>
              </a:rPr>
              <a:t> represent 0, 1, 2, and 3, respectively.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E8B52-64CE-8527-72E7-7C916D788F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75203-0B23-7F48-073A-F33C7D4E4F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685E47-F7CC-D74E-A3C6-6FDB332694A9}" type="slidenum">
              <a:rPr lang="en-US" altLang="zh-CN" sz="1200">
                <a:latin typeface="Arial" panose="020B0604020202020204" pitchFamily="34" charset="0"/>
              </a:rPr>
              <a:pPr/>
              <a:t>96</a:t>
            </a:fld>
            <a:endParaRPr lang="en-US" altLang="zh-CN" sz="18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13EEA164-2851-929D-7F1F-352255C4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Enumerations as Integers</a:t>
            </a:r>
          </a:p>
        </p:txBody>
      </p:sp>
      <p:sp>
        <p:nvSpPr>
          <p:cNvPr id="111619" name="Content Placeholder 2">
            <a:extLst>
              <a:ext uri="{FF2B5EF4-FFF2-40B4-BE49-F238E27FC236}">
                <a16:creationId xmlns:a16="http://schemas.microsoft.com/office/drawing/2014/main" id="{FD347E19-41A8-5A56-73EC-45FF669EE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programmer can choose different values for enumeration constants: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enum suit {CLUBS = 1, DIAMONDS = 2,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HEARTS = 3, SPADES = 4};</a:t>
            </a:r>
          </a:p>
          <a:p>
            <a:r>
              <a:rPr lang="en-US" altLang="zh-CN">
                <a:ea typeface="宋体" panose="02010600030101010101" pitchFamily="2" charset="-122"/>
              </a:rPr>
              <a:t>The values of enumeration constants may be arbitrary integers, listed in no particular order: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enum dept {RESEARCH = 20,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PRODUCTION =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10,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SALES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25};</a:t>
            </a:r>
          </a:p>
          <a:p>
            <a:r>
              <a:rPr lang="en-US" altLang="zh-CN">
                <a:ea typeface="宋体" panose="02010600030101010101" pitchFamily="2" charset="-122"/>
              </a:rPr>
              <a:t>It’s even legal for two or more enumeration constants to have the same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D6DBB-9953-74EA-4DEE-91A15746D3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9F041-57A7-B1C2-561C-01DE1E67B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5115BA-CDEC-AC41-9196-9E72DEAD4D78}" type="slidenum">
              <a:rPr lang="en-US" altLang="zh-CN" sz="1200">
                <a:latin typeface="Arial" panose="020B0604020202020204" pitchFamily="34" charset="0"/>
              </a:rPr>
              <a:pPr/>
              <a:t>97</a:t>
            </a:fld>
            <a:endParaRPr lang="en-US" altLang="zh-CN" sz="18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78A9D036-0A8E-D470-D7E9-7849ABCB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Enumerations as Integers</a:t>
            </a:r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C75ABDFA-55F0-7656-5BAB-55AA6359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no value is specified for an enumeration constant, its value is one greater than the value of the previous constant.</a:t>
            </a:r>
          </a:p>
          <a:p>
            <a:r>
              <a:rPr lang="en-US" altLang="zh-CN">
                <a:ea typeface="宋体" panose="02010600030101010101" pitchFamily="2" charset="-122"/>
              </a:rPr>
              <a:t>The first enumeration constant has the value 0 by default.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enum EGA_colors {BLACK, LT_GRAY = 7,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                 DK_GRAY, WHITE = 15};</a:t>
            </a:r>
          </a:p>
          <a:p>
            <a:pPr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BLACK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has the value 0,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LT_GRAY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is 7,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DK_GRAY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is 8, and </a:t>
            </a:r>
            <a:r>
              <a:rPr lang="en-US" altLang="zh-CN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WHITE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t> is 15.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BB81E-1A5A-D8CC-C1F0-B2A42DB8C0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C56F3-E6B5-E9F6-B48A-0D703412E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45918B-848E-B144-A975-8B3D3388B7A3}" type="slidenum">
              <a:rPr lang="en-US" altLang="zh-CN" sz="1200">
                <a:latin typeface="Arial" panose="020B0604020202020204" pitchFamily="34" charset="0"/>
              </a:rPr>
              <a:pPr/>
              <a:t>98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32B15C76-6D5A-55FA-3A1F-E1287D0F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Enumerations as Integers</a:t>
            </a:r>
          </a:p>
        </p:txBody>
      </p:sp>
      <p:sp>
        <p:nvSpPr>
          <p:cNvPr id="113667" name="Content Placeholder 2">
            <a:extLst>
              <a:ext uri="{FF2B5EF4-FFF2-40B4-BE49-F238E27FC236}">
                <a16:creationId xmlns:a16="http://schemas.microsoft.com/office/drawing/2014/main" id="{BA5FEBFE-C6DD-0D34-7C1B-A50F88A0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700">
                <a:ea typeface="宋体" panose="02010600030101010101" pitchFamily="2" charset="-122"/>
              </a:rPr>
              <a:t>Enumeration values can be mixed with ordinary integers: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int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enum {CLUBS, DIAMONDS, HEARTS, SPADES} s;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DIAMONDS;   /* i is now 1          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 = 0;          /* s is now 0 (CLUBS)  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s++;            /* s is now 1 (DIAMONDS)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i = s + 2;      /* i is now 3            */</a:t>
            </a:r>
          </a:p>
          <a:p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</a:t>
            </a:r>
            <a:r>
              <a:rPr lang="en-US" altLang="zh-CN" sz="2700">
                <a:ea typeface="宋体" panose="02010600030101010101" pitchFamily="2" charset="-122"/>
              </a:rPr>
              <a:t> is treated as a variable of some integer type.</a:t>
            </a:r>
          </a:p>
          <a:p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CLUBS</a:t>
            </a:r>
            <a:r>
              <a:rPr lang="en-US" altLang="zh-CN" sz="2700">
                <a:ea typeface="宋体" panose="02010600030101010101" pitchFamily="2" charset="-122"/>
              </a:rPr>
              <a:t>,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DIAMONDS</a:t>
            </a:r>
            <a:r>
              <a:rPr lang="en-US" altLang="zh-CN" sz="2700">
                <a:ea typeface="宋体" panose="02010600030101010101" pitchFamily="2" charset="-122"/>
              </a:rPr>
              <a:t>,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HEARTS</a:t>
            </a:r>
            <a:r>
              <a:rPr lang="en-US" altLang="zh-CN" sz="2700">
                <a:ea typeface="宋体" panose="02010600030101010101" pitchFamily="2" charset="-122"/>
              </a:rPr>
              <a:t>, and </a:t>
            </a:r>
            <a:r>
              <a:rPr lang="en-US" altLang="zh-CN" sz="27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SPADES</a:t>
            </a:r>
            <a:r>
              <a:rPr lang="en-US" altLang="zh-CN" sz="2700">
                <a:ea typeface="宋体" panose="02010600030101010101" pitchFamily="2" charset="-122"/>
              </a:rPr>
              <a:t> are names for the integers 0, 1, 2, and 3.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802B0-3C51-5A81-1EA6-EE7B4372A3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B45C4-8BBB-60ED-E737-3931488C8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577625D-7E51-BF4C-A199-A1F5F5F83F20}" type="slidenum">
              <a:rPr lang="en-US" altLang="zh-CN" sz="1200">
                <a:latin typeface="Arial" panose="020B0604020202020204" pitchFamily="34" charset="0"/>
              </a:rPr>
              <a:pPr/>
              <a:t>99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4335</TotalTime>
  <Words>9432</Words>
  <Application>Microsoft Macintosh PowerPoint</Application>
  <PresentationFormat>全屏显示(4:3)</PresentationFormat>
  <Paragraphs>1157</Paragraphs>
  <Slides>102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06" baseType="lpstr">
      <vt:lpstr>Times New Roman</vt:lpstr>
      <vt:lpstr>Arial</vt:lpstr>
      <vt:lpstr>Courier New</vt:lpstr>
      <vt:lpstr>tm2</vt:lpstr>
      <vt:lpstr>Chapter 16</vt:lpstr>
      <vt:lpstr>Structure Variables</vt:lpstr>
      <vt:lpstr>Declaring Structure Variables</vt:lpstr>
      <vt:lpstr>Declaring Structure Variables</vt:lpstr>
      <vt:lpstr>Declaring Structure Variables</vt:lpstr>
      <vt:lpstr>Declaring Structure Variables</vt:lpstr>
      <vt:lpstr>Declaring Structure Variables</vt:lpstr>
      <vt:lpstr>Initializing Structure Variables</vt:lpstr>
      <vt:lpstr>Initializing Structure Variables</vt:lpstr>
      <vt:lpstr>Designated Initializers (C99)</vt:lpstr>
      <vt:lpstr>Designated Initializers (C99)</vt:lpstr>
      <vt:lpstr>Designated Initializers (C99)</vt:lpstr>
      <vt:lpstr>Operations on Structures</vt:lpstr>
      <vt:lpstr>Operations on Structures</vt:lpstr>
      <vt:lpstr>Operations on Structures</vt:lpstr>
      <vt:lpstr>Operations on Structures</vt:lpstr>
      <vt:lpstr>Operations on Structures</vt:lpstr>
      <vt:lpstr>Operations on Structures</vt:lpstr>
      <vt:lpstr>Structure Types</vt:lpstr>
      <vt:lpstr>Declaring a Structure Tag</vt:lpstr>
      <vt:lpstr>Declaring a Structure Tag</vt:lpstr>
      <vt:lpstr>Declaring a Structure Tag</vt:lpstr>
      <vt:lpstr>Declaring a Structure Tag</vt:lpstr>
      <vt:lpstr>Defining a Structure Type</vt:lpstr>
      <vt:lpstr>Defining a Structure Type</vt:lpstr>
      <vt:lpstr>Structures as Arguments and Return Values</vt:lpstr>
      <vt:lpstr>Structures as Arguments and Return Values</vt:lpstr>
      <vt:lpstr>Structures as Arguments and Return Values</vt:lpstr>
      <vt:lpstr>Structures as Arguments and Return Values</vt:lpstr>
      <vt:lpstr>Structures as Arguments and Return Values</vt:lpstr>
      <vt:lpstr>Compound Literals (C99)</vt:lpstr>
      <vt:lpstr>Compound Literals (C99)</vt:lpstr>
      <vt:lpstr>Compound Literals (C99)</vt:lpstr>
      <vt:lpstr>Nested Arrays and Structures</vt:lpstr>
      <vt:lpstr>Nested Structures</vt:lpstr>
      <vt:lpstr>Nested Structures</vt:lpstr>
      <vt:lpstr>Nested Structures</vt:lpstr>
      <vt:lpstr>Arrays of Structures</vt:lpstr>
      <vt:lpstr>Arrays of Structures</vt:lpstr>
      <vt:lpstr>Initializing an Array of Structures</vt:lpstr>
      <vt:lpstr>Initializing an Array of Structures</vt:lpstr>
      <vt:lpstr>Initializing an Array of Structures</vt:lpstr>
      <vt:lpstr>Initializing an Array of Structures</vt:lpstr>
      <vt:lpstr>Program: Maintaining a Parts Database</vt:lpstr>
      <vt:lpstr>Program: Maintaining a Parts Database</vt:lpstr>
      <vt:lpstr>Program: Maintaining a Parts Database</vt:lpstr>
      <vt:lpstr>Program: Maintaining a Parts Database</vt:lpstr>
      <vt:lpstr>Program: Maintaining a Parts Database</vt:lpstr>
      <vt:lpstr>Program: Maintaining a Parts Database</vt:lpstr>
      <vt:lpstr>Program: Maintaining a Parts Database</vt:lpstr>
      <vt:lpstr>Program: Maintaining a Parts Database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Program: Maintaining a Parts Database</vt:lpstr>
      <vt:lpstr>Program: Maintaining a Parts Database</vt:lpstr>
      <vt:lpstr>PowerPoint 演示文稿</vt:lpstr>
      <vt:lpstr>PowerPoint 演示文稿</vt:lpstr>
      <vt:lpstr>Unions</vt:lpstr>
      <vt:lpstr>Unions</vt:lpstr>
      <vt:lpstr>Unions</vt:lpstr>
      <vt:lpstr>Unions</vt:lpstr>
      <vt:lpstr>Unions</vt:lpstr>
      <vt:lpstr>Unions</vt:lpstr>
      <vt:lpstr>Unions</vt:lpstr>
      <vt:lpstr>Unions</vt:lpstr>
      <vt:lpstr>Using Unions to Save Space</vt:lpstr>
      <vt:lpstr>Using Unions to Save Space</vt:lpstr>
      <vt:lpstr>Using Unions to Save Space</vt:lpstr>
      <vt:lpstr>Using Unions to Save Space</vt:lpstr>
      <vt:lpstr>Using Unions to Save Space</vt:lpstr>
      <vt:lpstr>Using Unions to Save Space</vt:lpstr>
      <vt:lpstr>Using Unions to Save Space</vt:lpstr>
      <vt:lpstr>Using Unions to Build Mixed Data Structures</vt:lpstr>
      <vt:lpstr>Using Unions to Build Mixed Data Structures</vt:lpstr>
      <vt:lpstr>Adding a “Tag Field” to a Union</vt:lpstr>
      <vt:lpstr>Adding a “Tag Field” to a Union</vt:lpstr>
      <vt:lpstr>Adding a “Tag Field” to a Union</vt:lpstr>
      <vt:lpstr>Adding a “Tag Field” to a Union</vt:lpstr>
      <vt:lpstr>Adding a “Tag Field” to a Union</vt:lpstr>
      <vt:lpstr>Enumerations</vt:lpstr>
      <vt:lpstr>Enumerations</vt:lpstr>
      <vt:lpstr>Enumerations</vt:lpstr>
      <vt:lpstr>Enumerations</vt:lpstr>
      <vt:lpstr>Enumerations</vt:lpstr>
      <vt:lpstr>Enumerations</vt:lpstr>
      <vt:lpstr>Enumerations</vt:lpstr>
      <vt:lpstr>Enumeration Tags and Type Names</vt:lpstr>
      <vt:lpstr>Enumeration Tags and Type Names</vt:lpstr>
      <vt:lpstr>Enumerations as Integers</vt:lpstr>
      <vt:lpstr>Enumerations as Integers</vt:lpstr>
      <vt:lpstr>Enumerations as Integers</vt:lpstr>
      <vt:lpstr>Enumerations as Integers</vt:lpstr>
      <vt:lpstr>Enumerations as Integers</vt:lpstr>
      <vt:lpstr>Using Enumerations to Declare “Tag Fields”</vt:lpstr>
      <vt:lpstr>Using Enumerations to Declare “Tag Fields”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890</cp:revision>
  <cp:lastPrinted>1999-11-08T20:52:53Z</cp:lastPrinted>
  <dcterms:created xsi:type="dcterms:W3CDTF">1999-08-24T18:39:05Z</dcterms:created>
  <dcterms:modified xsi:type="dcterms:W3CDTF">2022-09-26T10:51:53Z</dcterms:modified>
</cp:coreProperties>
</file>