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126"/>
  </p:notesMasterIdLst>
  <p:sldIdLst>
    <p:sldId id="282" r:id="rId2"/>
    <p:sldId id="349" r:id="rId3"/>
    <p:sldId id="351" r:id="rId4"/>
    <p:sldId id="352" r:id="rId5"/>
    <p:sldId id="354" r:id="rId6"/>
    <p:sldId id="356" r:id="rId7"/>
    <p:sldId id="358" r:id="rId8"/>
    <p:sldId id="359" r:id="rId9"/>
    <p:sldId id="360" r:id="rId10"/>
    <p:sldId id="49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485" r:id="rId20"/>
    <p:sldId id="486" r:id="rId21"/>
    <p:sldId id="487" r:id="rId22"/>
    <p:sldId id="371" r:id="rId23"/>
    <p:sldId id="372" r:id="rId24"/>
    <p:sldId id="374" r:id="rId25"/>
    <p:sldId id="376" r:id="rId26"/>
    <p:sldId id="377" r:id="rId27"/>
    <p:sldId id="378" r:id="rId28"/>
    <p:sldId id="379" r:id="rId29"/>
    <p:sldId id="381" r:id="rId30"/>
    <p:sldId id="382" r:id="rId31"/>
    <p:sldId id="384" r:id="rId32"/>
    <p:sldId id="385" r:id="rId33"/>
    <p:sldId id="386" r:id="rId34"/>
    <p:sldId id="387" r:id="rId35"/>
    <p:sldId id="388" r:id="rId36"/>
    <p:sldId id="390" r:id="rId37"/>
    <p:sldId id="392" r:id="rId38"/>
    <p:sldId id="394" r:id="rId39"/>
    <p:sldId id="395" r:id="rId40"/>
    <p:sldId id="397" r:id="rId41"/>
    <p:sldId id="399" r:id="rId42"/>
    <p:sldId id="400" r:id="rId43"/>
    <p:sldId id="401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4" r:id="rId65"/>
    <p:sldId id="425" r:id="rId66"/>
    <p:sldId id="426" r:id="rId67"/>
    <p:sldId id="427" r:id="rId68"/>
    <p:sldId id="495" r:id="rId69"/>
    <p:sldId id="428" r:id="rId70"/>
    <p:sldId id="429" r:id="rId71"/>
    <p:sldId id="430" r:id="rId72"/>
    <p:sldId id="449" r:id="rId73"/>
    <p:sldId id="450" r:id="rId74"/>
    <p:sldId id="494" r:id="rId75"/>
    <p:sldId id="452" r:id="rId76"/>
    <p:sldId id="496" r:id="rId77"/>
    <p:sldId id="453" r:id="rId78"/>
    <p:sldId id="455" r:id="rId79"/>
    <p:sldId id="497" r:id="rId80"/>
    <p:sldId id="456" r:id="rId81"/>
    <p:sldId id="457" r:id="rId82"/>
    <p:sldId id="458" r:id="rId83"/>
    <p:sldId id="459" r:id="rId84"/>
    <p:sldId id="460" r:id="rId85"/>
    <p:sldId id="461" r:id="rId86"/>
    <p:sldId id="462" r:id="rId87"/>
    <p:sldId id="463" r:id="rId88"/>
    <p:sldId id="464" r:id="rId89"/>
    <p:sldId id="465" r:id="rId90"/>
    <p:sldId id="466" r:id="rId91"/>
    <p:sldId id="467" r:id="rId92"/>
    <p:sldId id="468" r:id="rId93"/>
    <p:sldId id="469" r:id="rId94"/>
    <p:sldId id="470" r:id="rId95"/>
    <p:sldId id="472" r:id="rId96"/>
    <p:sldId id="473" r:id="rId97"/>
    <p:sldId id="474" r:id="rId98"/>
    <p:sldId id="475" r:id="rId99"/>
    <p:sldId id="492" r:id="rId100"/>
    <p:sldId id="476" r:id="rId101"/>
    <p:sldId id="477" r:id="rId102"/>
    <p:sldId id="478" r:id="rId103"/>
    <p:sldId id="479" r:id="rId104"/>
    <p:sldId id="480" r:id="rId105"/>
    <p:sldId id="431" r:id="rId106"/>
    <p:sldId id="493" r:id="rId107"/>
    <p:sldId id="432" r:id="rId108"/>
    <p:sldId id="433" r:id="rId109"/>
    <p:sldId id="490" r:id="rId110"/>
    <p:sldId id="435" r:id="rId111"/>
    <p:sldId id="488" r:id="rId112"/>
    <p:sldId id="434" r:id="rId113"/>
    <p:sldId id="436" r:id="rId114"/>
    <p:sldId id="437" r:id="rId115"/>
    <p:sldId id="440" r:id="rId116"/>
    <p:sldId id="489" r:id="rId117"/>
    <p:sldId id="441" r:id="rId118"/>
    <p:sldId id="442" r:id="rId119"/>
    <p:sldId id="444" r:id="rId120"/>
    <p:sldId id="445" r:id="rId121"/>
    <p:sldId id="446" r:id="rId122"/>
    <p:sldId id="447" r:id="rId123"/>
    <p:sldId id="448" r:id="rId124"/>
    <p:sldId id="481" r:id="rId125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2EC7999-8ECE-99C9-272D-CCAF3F71F4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0A5564-3AB6-CDAD-B40A-A0FC0AFD92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857164A3-C34A-CC81-6779-D240EDBCA0A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19F3168-B79C-8F49-E2F3-0DBD6AB37E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144C1E8D-9E38-6AA9-1871-E202B19CE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FBF128C-FE2F-F61E-FBA2-C6F6181DB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81262C5-2AF7-C443-9C8B-9BDB07E438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AF165-D9DF-1A2C-328B-A09899E79B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FF359-2643-521A-4D2D-24B614E63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8D7F45-38D0-4848-9C75-5D8EE6F2AF2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4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C8E75-FD1D-D836-6FC0-7B7C5DF986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EE9C-BF0B-0E2D-95C9-E55B928267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411926-A094-EF46-830A-E534E46996A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D6AF-7E9C-63CC-52F4-D1622753C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C8132-11E3-8365-EF31-7CFD0FCA1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3CC2A3-7738-3E41-9085-4157970873D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C45C0-831D-8F61-3DB7-9FDC01FFE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2C102-D4C5-9186-9935-474B0BD66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A5A558-7016-A446-B5B9-F715F1C7FB2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B6102-524C-F80F-D1A8-97EA09539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D2C32-1EDA-C8F9-4448-D29173818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9565E-0053-A143-811D-7D7C71E359D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2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4631-DEB7-FEEA-9837-4DB92C4AC5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1984-5511-B4E6-A5F8-8F6321FA8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5F9E0D-A476-6B47-AD25-52ED46E556A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608D86-54C2-C639-3A02-D2B5F2AA4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63745-27C3-5C41-8587-CB3FFE078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5B381B-6400-6544-B86E-E0720AB0381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7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DAF35-3CBF-517C-F988-AC84A67E9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0790E-0E3A-8ADD-6457-223DD8562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DAAFA-B4FF-F845-BACE-3481DF78DF0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4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4A335-A17C-510B-0524-86F591E477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0EF61-015A-39A1-1C73-50469293E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D3D7C1-3713-524B-9A00-F181603F61C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E48E-7089-C384-5B18-464E797BBA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2DE1-D4FD-8EE5-C040-78EAFB7D3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CFCDD9-7D64-1840-BECE-73DF2E1D912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6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F6B9-11CC-BFA9-85DA-7AA157DEEF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29D4-08E5-176D-6697-C52F966AD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1B8D79-5E83-1145-BF75-F29159B674F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1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1EA9B2-E798-A273-6587-7CD34A09E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3D837E9-93BC-DBB4-F680-860096EDC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2953580-0AE2-E3C7-0692-64943C159F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1063D6A-17AA-5F0F-2677-4EA1ABA3D6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E2FE7AD-7602-5C4D-B661-ECC24025A96E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8F1FBB8-0401-BA4B-B2BE-7AEEDFC85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17: Advanced Uses of Pointers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AB8D7C13-F85E-A25E-0BBA-1461899D1D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C5FE2-AF57-6211-B9C4-4587DEDDA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AF77-16BD-0ED3-3C5B-1C4AD18BE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862A21-E670-C445-B269-F3938A029BDD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118CDE05-2B47-EE7A-8705-221072AAD7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17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8D790949-4204-43B0-7337-85443BF683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Advanced Uses of Pointers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8D09316-3E8A-E1C6-1210-252DCADB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</a:t>
            </a:r>
            <a:r>
              <a:rPr lang="en-US" altLang="zh-CN" sz="3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3000">
                <a:ea typeface="宋体" panose="02010600030101010101" pitchFamily="2" charset="-122"/>
              </a:rPr>
              <a:t> to Allocate Memory for a String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1BB6544-E0FA-DB7B-544C-60D73EF3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that allocates memory for a string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malloc(n + 1);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Each character requires one byte of memory; adding 1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leaves room for the null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Some programmers prefer to cast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’s return value, although the cast is not required: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(char *) malloc(n + 1);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8E953-8ABD-123A-7975-0E42515806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EBDAE-6AF2-50AC-1833-E655E4132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25B465-EF72-934C-BF1E-3102D203A5EB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30DEC5E2-DA57-0830-1195-F69FCB69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E9715A52-1080-1DC4-24CF-5A62B397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compare_parts</a:t>
            </a:r>
            <a:r>
              <a:rPr lang="en-US" altLang="zh-CN">
                <a:ea typeface="宋体" panose="02010600030101010101" pitchFamily="2" charset="-122"/>
              </a:rPr>
              <a:t> that can be used to sort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>
                <a:ea typeface="宋体" panose="02010600030101010101" pitchFamily="2" charset="-122"/>
              </a:rPr>
              <a:t> array into ascending order by part number: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compare_parts(const void *p, const void *q)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const struct part *p1 = p;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const struct part *q1 = q;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(p1-&gt;number &lt; q1-&gt;number)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-1;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 if (p1-&gt;number == q1-&gt;number)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9AC8F-1C15-14BE-5A45-0D3DB1AE72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535B4-FE51-F9DE-2901-DD7C39DD4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BAB4C-E5A1-C14F-A364-CD7AFBAF351E}" type="slidenum">
              <a:rPr lang="en-US" altLang="zh-CN" sz="1200">
                <a:latin typeface="Arial" panose="020B0604020202020204" pitchFamily="34" charset="0"/>
              </a:rPr>
              <a:pPr/>
              <a:t>100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9851317C-C7C2-E5AF-8A9B-A805FFD0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1D0DEBA1-86F8-30A1-29DB-34C6D589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 programmers would write the function more concisely: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compare_parts(const void *p, const void *q)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(((struct part *) p)-&gt;number &lt;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((struct part *) q)-&gt;number)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-1;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 if (((struct part *) p)-&gt;number ==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((struct part *) q)-&gt;number)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BAED-7C42-2E0F-A155-FA2D75468F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2302F-19CC-EC53-3C0F-CEF9FF53B6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A87CD5-09C3-D044-AF94-6F546ADD6E95}" type="slidenum">
              <a:rPr lang="en-US" altLang="zh-CN" sz="1200">
                <a:latin typeface="Arial" panose="020B0604020202020204" pitchFamily="34" charset="0"/>
              </a:rPr>
              <a:pPr/>
              <a:t>101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0A18B78B-2150-AEB9-98D0-3E1BAD71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93DA34C1-DE10-694B-A36A-A6D992BA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compare_parts</a:t>
            </a:r>
            <a:r>
              <a:rPr lang="en-US" altLang="zh-CN">
                <a:ea typeface="宋体" panose="02010600030101010101" pitchFamily="2" charset="-122"/>
              </a:rPr>
              <a:t> can be made even shorter by removing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compare_parts(const void *p, const void *q)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((struct part *) p)-&gt;number -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((struct part *) q)-&gt;number;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90F39-3B51-8966-151F-EEF9236AA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480C-D640-F226-21C5-C22C4741C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D34193-B4FB-3A43-9E2C-446CA2BD8517}" type="slidenum">
              <a:rPr lang="en-US" altLang="zh-CN" sz="1200">
                <a:latin typeface="Arial" panose="020B0604020202020204" pitchFamily="34" charset="0"/>
              </a:rPr>
              <a:pPr/>
              <a:t>102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553E0A3D-C33F-D5A8-F590-728A1A8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A4D5B23C-AD06-7B66-C8C2-00339D05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compare_parts</a:t>
            </a:r>
            <a:r>
              <a:rPr lang="en-US" altLang="zh-CN">
                <a:ea typeface="宋体" panose="02010600030101010101" pitchFamily="2" charset="-122"/>
              </a:rPr>
              <a:t> that can be used to sort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>
                <a:ea typeface="宋体" panose="02010600030101010101" pitchFamily="2" charset="-122"/>
              </a:rPr>
              <a:t> array by part name instead of part number: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compare_parts(const void *p, const void *q)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strcmp(((struct part *) p)-&gt;name,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((struct part *) q)-&gt;name);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94EB5-9849-06E9-D178-8E659523D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FD159-4C91-BEDA-2B38-C6BD12B30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9ADF08-BE58-AC4E-9FBC-6F879DF5C1BE}" type="slidenum">
              <a:rPr lang="en-US" altLang="zh-CN" sz="1200">
                <a:latin typeface="Arial" panose="020B0604020202020204" pitchFamily="34" charset="0"/>
              </a:rPr>
              <a:pPr/>
              <a:t>103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D2302DFA-0A51-EE47-B3DD-32EAC05A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Uses of Function Pointers</a:t>
            </a:r>
          </a:p>
        </p:txBody>
      </p:sp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id="{2A17EAB8-F606-C05A-5F4A-CB146B46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function pointers are often used as arguments, that’s not all they’re good for.</a:t>
            </a:r>
          </a:p>
          <a:p>
            <a:r>
              <a:rPr lang="en-US" altLang="zh-CN">
                <a:ea typeface="宋体" panose="02010600030101010101" pitchFamily="2" charset="-122"/>
              </a:rPr>
              <a:t>C treats pointers to functions just like pointers to data.</a:t>
            </a:r>
          </a:p>
          <a:p>
            <a:r>
              <a:rPr lang="en-US" altLang="zh-CN">
                <a:ea typeface="宋体" panose="02010600030101010101" pitchFamily="2" charset="-122"/>
              </a:rPr>
              <a:t>They can be stored in variables or used as elements of an array or as members of a structure or union.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even possible for functions to return function pointers.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E405E-789C-A9B8-8958-C90ABED6B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9965B-4D3D-F650-99E7-1FD63D760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A95EA-E776-A04F-88C4-676D8CA9C86C}" type="slidenum">
              <a:rPr lang="en-US" altLang="zh-CN" sz="1200">
                <a:latin typeface="Arial" panose="020B0604020202020204" pitchFamily="34" charset="0"/>
              </a:rPr>
              <a:pPr/>
              <a:t>104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96745314-997A-B82B-45CF-9D538A37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Uses of Function Pointers</a:t>
            </a:r>
          </a:p>
        </p:txBody>
      </p: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4A33BFBC-892F-416D-8E22-190D1E59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variable that can store a pointer to a function with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parameter and a return type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(*pf)(int);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is such a function, we can make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pf</a:t>
            </a:r>
            <a:r>
              <a:rPr lang="en-US" altLang="zh-CN">
                <a:ea typeface="宋体" panose="02010600030101010101" pitchFamily="2" charset="-122"/>
              </a:rPr>
              <a:t> point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pf = f;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now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by writing either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(*pf)(i);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or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pf(i);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819A5-22EA-63DD-A790-C5887B06A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033E8-A48F-651D-FD8E-828C6E3A9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2F4A6F-00F9-7E4D-AB05-30C4FF3F1D89}" type="slidenum">
              <a:rPr lang="en-US" altLang="zh-CN" sz="1200">
                <a:latin typeface="Arial" panose="020B0604020202020204" pitchFamily="34" charset="0"/>
              </a:rPr>
              <a:pPr/>
              <a:t>105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8BA339B1-1094-9BAD-32F0-860A3558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Uses of Function Pointers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35C6DC69-7F42-A82D-9DB1-62CD6247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array whose elements are function pointers: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(*file_cmd[])(void) = {new_cmd,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open_cmd,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close_cmd,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close_all_cmd,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save_cmd,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save_as_cmd,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save_all_cmd,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print_cmd,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 exit_cmd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  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AA71A-207E-2195-37A2-E89EEA8A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7B015-7E3A-56C0-F508-C1D881991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BD1DFD-42FE-1541-8B3F-D6E542440009}" type="slidenum">
              <a:rPr lang="en-US" altLang="zh-CN" sz="1200">
                <a:latin typeface="Arial" panose="020B0604020202020204" pitchFamily="34" charset="0"/>
              </a:rPr>
              <a:pPr/>
              <a:t>106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FBE10B78-3B0E-1A85-FA75-45A887F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Uses of Function Pointers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9CC62CC8-2AF4-5313-3708-53270843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the function stored in position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file_cmd</a:t>
            </a:r>
            <a:r>
              <a:rPr lang="en-US" altLang="zh-CN">
                <a:ea typeface="宋体" panose="02010600030101010101" pitchFamily="2" charset="-122"/>
              </a:rPr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(*file_cmd[n])();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file_cmd[n]();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ea typeface="宋体" panose="02010600030101010101" pitchFamily="2" charset="-122"/>
              </a:rPr>
              <a:t>We could get a similar effect with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statement, but using an array of function pointers provides more flexibility.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FDAA4-89B6-95A2-97AB-D803EA3AA4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15FD5-9A0D-3324-A6EC-8EAF67FDA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C992C3-819E-CE49-AFE9-330B87998B3A}" type="slidenum">
              <a:rPr lang="en-US" altLang="zh-CN" sz="1200">
                <a:latin typeface="Arial" panose="020B0604020202020204" pitchFamily="34" charset="0"/>
              </a:rPr>
              <a:pPr/>
              <a:t>107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F651EAB1-2FF6-3125-712A-F23D353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382000" cy="685800"/>
          </a:xfrm>
        </p:spPr>
        <p:txBody>
          <a:bodyPr/>
          <a:lstStyle/>
          <a:p>
            <a:r>
              <a:rPr lang="en-US" altLang="zh-CN" sz="2900">
                <a:ea typeface="宋体" panose="02010600030101010101" pitchFamily="2" charset="-122"/>
              </a:rPr>
              <a:t>Program: Tabulating the Trigonometric Functions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E288A55E-BEDC-5575-B780-687D1BF3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tabulate.c</a:t>
            </a:r>
            <a:r>
              <a:rPr lang="en-US" altLang="zh-CN">
                <a:ea typeface="宋体" panose="02010600030101010101" pitchFamily="2" charset="-122"/>
              </a:rPr>
              <a:t> program prints tables showing the values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sin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tan</a:t>
            </a:r>
            <a:r>
              <a:rPr lang="en-US" altLang="zh-CN">
                <a:ea typeface="宋体" panose="02010600030101010101" pitchFamily="2" charset="-122"/>
              </a:rPr>
              <a:t> 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is built around a function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tabulate</a:t>
            </a:r>
            <a:r>
              <a:rPr lang="en-US" altLang="zh-CN">
                <a:ea typeface="宋体" panose="02010600030101010101" pitchFamily="2" charset="-122"/>
              </a:rPr>
              <a:t> that, when passed a function pointer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, prints a table showing the values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.  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tabulate</a:t>
            </a:r>
            <a:r>
              <a:rPr lang="en-US" altLang="zh-CN">
                <a:ea typeface="宋体" panose="02010600030101010101" pitchFamily="2" charset="-122"/>
              </a:rPr>
              <a:t> uses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ceil</a:t>
            </a:r>
            <a:r>
              <a:rPr lang="en-US" altLang="zh-CN">
                <a:ea typeface="宋体" panose="02010600030101010101" pitchFamily="2" charset="-122"/>
              </a:rPr>
              <a:t>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When given an argument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 type,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ceil</a:t>
            </a:r>
            <a:r>
              <a:rPr lang="en-US" altLang="zh-CN">
                <a:ea typeface="宋体" panose="02010600030101010101" pitchFamily="2" charset="-122"/>
              </a:rPr>
              <a:t> returns the smallest integer that’s greater than or equal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8570F-2E84-C009-3FBD-0D2F8F252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80DDA-633A-3755-D14D-C35D06696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AA8E7A-1881-D849-9D37-2F8C81ED84B6}" type="slidenum">
              <a:rPr lang="en-US" altLang="zh-CN" sz="1200">
                <a:latin typeface="Arial" panose="020B0604020202020204" pitchFamily="34" charset="0"/>
              </a:rPr>
              <a:pPr/>
              <a:t>108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DD8633B8-A575-06D9-7B07-39A82FA0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385175" cy="685800"/>
          </a:xfrm>
        </p:spPr>
        <p:txBody>
          <a:bodyPr/>
          <a:lstStyle/>
          <a:p>
            <a:r>
              <a:rPr lang="en-US" altLang="zh-CN" sz="2900">
                <a:ea typeface="宋体" panose="02010600030101010101" pitchFamily="2" charset="-122"/>
              </a:rPr>
              <a:t>Program: Tabulating the Trigonometric Functions</a:t>
            </a: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140B5386-936D-AF13-CE90-46DFACDD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session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tabulate.c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7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initial value: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final value: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increment: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.1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x        cos(x)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-------    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0.00000    1.00000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0.10000    0.99500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0.20000    0.98007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0.30000    0.95534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0.40000    0.92106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0.50000    0.87758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9350-61A3-CE08-037C-3A7518D776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DDAF5-B5DC-BA0C-A62C-DFD99974F5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A6A27E-5D01-9A4F-9DF5-ACC257E56A81}" type="slidenum">
              <a:rPr lang="en-US" altLang="zh-CN" sz="1200">
                <a:latin typeface="Arial" panose="020B0604020202020204" pitchFamily="34" charset="0"/>
              </a:rPr>
              <a:pPr/>
              <a:t>109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F9FF90C-BA43-11A5-66CC-E6AC7C92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</a:t>
            </a:r>
            <a:r>
              <a:rPr lang="en-US" altLang="zh-CN" sz="3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3000">
                <a:ea typeface="宋体" panose="02010600030101010101" pitchFamily="2" charset="-122"/>
              </a:rPr>
              <a:t> to Allocate Memory for a String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99FE9EC-5BD5-7D8A-4283-FB5D5860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allocated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isn’t cleared, so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will point to an uninitialized array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+ 1 characters: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696C6-DBC2-A1A4-63A1-A6C1FA224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7666C-F351-EE91-649A-FC1A4E14F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79B10D-8A00-B741-952D-C26FE7C5CC53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  <p:pic>
        <p:nvPicPr>
          <p:cNvPr id="23558" name="Picture 7">
            <a:extLst>
              <a:ext uri="{FF2B5EF4-FFF2-40B4-BE49-F238E27FC236}">
                <a16:creationId xmlns:a16="http://schemas.microsoft.com/office/drawing/2014/main" id="{C8EE1C1F-65BF-C00A-98DF-753E337EE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986088"/>
            <a:ext cx="424338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1CEFE9BE-EFFB-BD68-986C-9A6544FC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385175" cy="685800"/>
          </a:xfrm>
        </p:spPr>
        <p:txBody>
          <a:bodyPr/>
          <a:lstStyle/>
          <a:p>
            <a:r>
              <a:rPr lang="en-US" altLang="zh-CN" sz="2900">
                <a:ea typeface="宋体" panose="02010600030101010101" pitchFamily="2" charset="-122"/>
              </a:rPr>
              <a:t>Program: Tabulating the Trigonometric Functions</a:t>
            </a:r>
          </a:p>
        </p:txBody>
      </p:sp>
      <p:sp>
        <p:nvSpPr>
          <p:cNvPr id="124931" name="Content Placeholder 2">
            <a:extLst>
              <a:ext uri="{FF2B5EF4-FFF2-40B4-BE49-F238E27FC236}">
                <a16:creationId xmlns:a16="http://schemas.microsoft.com/office/drawing/2014/main" id="{2ACF0DFD-B1A6-0BCF-6C15-8B496001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x        sin(x)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-------    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0.00000    0.00000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0.10000    0.09983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0.20000    0.19867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0.30000    0.29552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0.40000    0.38942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0.50000    0.47943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x        tan(x)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-------    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0.00000    0.00000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0.10000    0.10033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0.20000    0.20271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0.30000    0.30934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0.40000    0.42279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0.50000    0.54630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706A-4EEE-5932-F910-4142745A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31EA0-7C44-BCE7-8CFF-E44A34F6B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B070B7-5DB5-674A-88B9-52D6F49B4819}" type="slidenum">
              <a:rPr lang="en-US" altLang="zh-CN" sz="1200">
                <a:latin typeface="Arial" panose="020B0604020202020204" pitchFamily="34" charset="0"/>
              </a:rPr>
              <a:pPr/>
              <a:t>110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>
            <a:extLst>
              <a:ext uri="{FF2B5EF4-FFF2-40B4-BE49-F238E27FC236}">
                <a16:creationId xmlns:a16="http://schemas.microsoft.com/office/drawing/2014/main" id="{ACA74613-CD52-2363-D946-5AA1D6C8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tabulate.c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Tabulates values of trigonometric functions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&lt;math.h&gt;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tabulate(double (*f)(double), double first,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double last, double incr);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double final, increment, initial;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initial value: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scanf("%lf", &amp;initial);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final value: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scanf("%lf", &amp;final);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increment: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scanf("%lf", &amp;increment);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069AD-347C-E624-C5EE-35B6476C5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34546-8050-F2B5-2D5B-D45BFD19B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3F11B7-77C6-CB4A-BEB2-320CE01471DA}" type="slidenum">
              <a:rPr lang="en-US" altLang="zh-CN" sz="1200">
                <a:latin typeface="Arial" panose="020B0604020202020204" pitchFamily="34" charset="0"/>
              </a:rPr>
              <a:pPr/>
              <a:t>111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2">
            <a:extLst>
              <a:ext uri="{FF2B5EF4-FFF2-40B4-BE49-F238E27FC236}">
                <a16:creationId xmlns:a16="http://schemas.microsoft.com/office/drawing/2014/main" id="{4275ADAE-5321-3987-A60F-B0256B35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      x        cos(x)"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"\n   -------    -------\n");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tabulate(cos, initial, final, increment);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      x        sin(x)"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"\n   -------    -------\n");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tabulate(sin, initial, final, increment);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      x        tan(x)"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"\n   -------    -------\n");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tabulate(tan, initial, final, increment);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tabulate(double (*f)(double), double first,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double last, double incr)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double x;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num_intervals;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num_intervals = ceil((last - first) / incr);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&lt;= num_intervals; i++)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x = first + i * incr;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printf("%10.5f %10.5f\n", x, (*f)(x));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4D736-E3F8-1D1A-15B6-4C76D9786C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ED27B-CF38-043B-F367-F474334ED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03F6B2-4039-CA46-ADBC-7A31EDCF126F}" type="slidenum">
              <a:rPr lang="en-US" altLang="zh-CN" sz="1200">
                <a:latin typeface="Arial" panose="020B0604020202020204" pitchFamily="34" charset="0"/>
              </a:rPr>
              <a:pPr/>
              <a:t>112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62699BFF-2B96-EB87-73A7-7C8D8D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Restricted Pointers (C99)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61FB58C6-4095-42C2-F43D-C85F57D6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C99, the keyword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may appear in the declaration of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 restrict p;</a:t>
            </a:r>
          </a:p>
          <a:p>
            <a:pPr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</a:t>
            </a:r>
            <a:r>
              <a:rPr lang="en-US" altLang="zh-CN">
                <a:ea typeface="宋体" panose="02010600030101010101" pitchFamily="2" charset="-122"/>
              </a:rPr>
              <a:t> is said to be a </a:t>
            </a:r>
            <a:r>
              <a:rPr lang="en-US" altLang="zh-CN" b="1" i="1">
                <a:ea typeface="宋体" panose="02010600030101010101" pitchFamily="2" charset="-122"/>
              </a:rPr>
              <a:t>restricted pointer.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intent is that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 an object that is later modified, then that object is not accessed in any way other than through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Having more than one way to access an object is often called </a:t>
            </a:r>
            <a:r>
              <a:rPr lang="en-US" altLang="zh-CN" b="1" i="1">
                <a:ea typeface="宋体" panose="02010600030101010101" pitchFamily="2" charset="-122"/>
              </a:rPr>
              <a:t>aliasing.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46710-68E4-B212-F4FF-3084487566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6F27C-F09E-802F-ADD5-B56E7A8A7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37B39C-71E2-2D45-B1B1-E1F9F7166C06}" type="slidenum">
              <a:rPr lang="en-US" altLang="zh-CN" sz="1200">
                <a:latin typeface="Arial" panose="020B0604020202020204" pitchFamily="34" charset="0"/>
              </a:rPr>
              <a:pPr/>
              <a:t>113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C7CE4681-8AD3-7644-C480-3AEBD5D6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Restricted Pointers (C99)</a:t>
            </a:r>
          </a:p>
        </p:txBody>
      </p:sp>
      <p:sp>
        <p:nvSpPr>
          <p:cNvPr id="129027" name="Content Placeholder 2">
            <a:extLst>
              <a:ext uri="{FF2B5EF4-FFF2-40B4-BE49-F238E27FC236}">
                <a16:creationId xmlns:a16="http://schemas.microsoft.com/office/drawing/2014/main" id="{01C22985-0EB4-780E-3230-09BCCA9A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following code: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 restrict 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 restrict q;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malloc(sizeof(int));</a:t>
            </a:r>
          </a:p>
          <a:p>
            <a:r>
              <a:rPr lang="en-US" altLang="zh-CN">
                <a:ea typeface="宋体" panose="02010600030101010101" pitchFamily="2" charset="-122"/>
              </a:rPr>
              <a:t>Normally it would be legal to copy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and then modify the integer through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*q = 0;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causes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undefined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behavior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ea typeface="宋体" panose="02010600030101010101" pitchFamily="2" charset="-122"/>
              </a:rPr>
              <a:t>Because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a restricted pointer, the effect of executing the statement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  <a:r>
              <a:rPr lang="en-US" altLang="zh-CN">
                <a:ea typeface="宋体" panose="02010600030101010101" pitchFamily="2" charset="-122"/>
              </a:rPr>
              <a:t> is undefined.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6F57B-067A-465E-19B1-5876094FB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8EE45-D6D0-D39A-77FE-BC460BBCB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B57B81-F4E4-B847-AADC-22AFBBC77964}" type="slidenum">
              <a:rPr lang="en-US" altLang="zh-CN" sz="1200">
                <a:latin typeface="Arial" panose="020B0604020202020204" pitchFamily="34" charset="0"/>
              </a:rPr>
              <a:pPr/>
              <a:t>114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3F7AFE9F-7C1B-1A60-E563-E5EFA79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Restricted Pointers (C99)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9AF0F30B-3645-5C5F-CC2C-AE35463B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illustrate the use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, consider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memcpy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memmove</a:t>
            </a:r>
            <a:r>
              <a:rPr lang="en-US" altLang="zh-CN">
                <a:ea typeface="宋体" panose="02010600030101010101" pitchFamily="2" charset="-122"/>
              </a:rPr>
              <a:t> 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C99 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memcpy</a:t>
            </a:r>
            <a:r>
              <a:rPr lang="en-US" altLang="zh-CN">
                <a:ea typeface="宋体" panose="02010600030101010101" pitchFamily="2" charset="-122"/>
              </a:rPr>
              <a:t>, which copies bytes from one object (pointed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) to another (pointed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*memcpy(void * restrict s1,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const void * restrict s2,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size_t n);</a:t>
            </a:r>
          </a:p>
          <a:p>
            <a:r>
              <a:rPr lang="en-US" altLang="zh-CN">
                <a:ea typeface="宋体" panose="02010600030101010101" pitchFamily="2" charset="-122"/>
              </a:rPr>
              <a:t>The use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with 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indicates that the objects to which they point shouldn’t overlap.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F0054-E088-7376-0F6E-D88C4EF053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93172-2621-9C16-E435-CB91F4DB8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34C9D7-B882-744C-928B-50C562CF3506}" type="slidenum">
              <a:rPr lang="en-US" altLang="zh-CN" sz="1200">
                <a:latin typeface="Arial" panose="020B0604020202020204" pitchFamily="34" charset="0"/>
              </a:rPr>
              <a:pPr/>
              <a:t>115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>
            <a:extLst>
              <a:ext uri="{FF2B5EF4-FFF2-40B4-BE49-F238E27FC236}">
                <a16:creationId xmlns:a16="http://schemas.microsoft.com/office/drawing/2014/main" id="{F89EDC95-F6F0-D0E9-E4A4-48C71A8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Restricted Pointers (C99)</a:t>
            </a:r>
          </a:p>
        </p:txBody>
      </p:sp>
      <p:sp>
        <p:nvSpPr>
          <p:cNvPr id="131075" name="Content Placeholder 2">
            <a:extLst>
              <a:ext uri="{FF2B5EF4-FFF2-40B4-BE49-F238E27FC236}">
                <a16:creationId xmlns:a16="http://schemas.microsoft.com/office/drawing/2014/main" id="{B43870E9-A25E-3682-914C-1D40CEAF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contrast,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doesn’t appear in the 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memmove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*memmove(void *s1, const void *s2,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size_t n);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memmove</a:t>
            </a:r>
            <a:r>
              <a:rPr lang="en-US" altLang="zh-CN">
                <a:ea typeface="宋体" panose="02010600030101010101" pitchFamily="2" charset="-122"/>
              </a:rPr>
              <a:t> is similar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memcpy</a:t>
            </a:r>
            <a:r>
              <a:rPr lang="en-US" altLang="zh-CN">
                <a:ea typeface="宋体" panose="02010600030101010101" pitchFamily="2" charset="-122"/>
              </a:rPr>
              <a:t>, but is guaranteed to work even if the source and destination overlap.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 of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memmove</a:t>
            </a:r>
            <a:r>
              <a:rPr lang="en-US" altLang="zh-CN">
                <a:ea typeface="宋体" panose="02010600030101010101" pitchFamily="2" charset="-122"/>
              </a:rPr>
              <a:t> to shift the elements of an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a[100];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memmove(&amp;a[0], &amp;a[1], 99 * sizeof(int));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BB7E1-C08C-5301-FF6A-1B17C4FD06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350A4-259F-8F18-08D1-00144D3B5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F6433D-6A67-D846-8CBE-580B54492873}" type="slidenum">
              <a:rPr lang="en-US" altLang="zh-CN" sz="1200">
                <a:latin typeface="Arial" panose="020B0604020202020204" pitchFamily="34" charset="0"/>
              </a:rPr>
              <a:pPr/>
              <a:t>116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6C0F9D50-B317-168C-F3AD-4780C891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Restricted Pointers (C99)</a:t>
            </a: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B98E1CF2-BEDE-23CD-2D9F-2CDA8FAA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Prior to C99, there was no way to document the difference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memcpy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memmove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prototypes for the two functions were nearly identical: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*memcpy(void *s1, const void *s2,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size_t 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*memmove(void *s1, const void *s2,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size_t n);</a:t>
            </a:r>
          </a:p>
          <a:p>
            <a:r>
              <a:rPr lang="en-US" altLang="zh-CN">
                <a:ea typeface="宋体" panose="02010600030101010101" pitchFamily="2" charset="-122"/>
              </a:rPr>
              <a:t>The use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in the C99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memcpy</a:t>
            </a:r>
            <a:r>
              <a:rPr lang="en-US" altLang="zh-CN">
                <a:ea typeface="宋体" panose="02010600030101010101" pitchFamily="2" charset="-122"/>
              </a:rPr>
              <a:t>’s prototype is a warning that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objects should not overlap.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EA66F-C67A-B1D4-AA4E-2CBE8B984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502C-FC7B-5348-489E-C6C5D6223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A4D806-E75D-3846-AFFA-3CFF88B4A2B9}" type="slidenum">
              <a:rPr lang="en-US" altLang="zh-CN" sz="1200">
                <a:latin typeface="Arial" panose="020B0604020202020204" pitchFamily="34" charset="0"/>
              </a:rPr>
              <a:pPr/>
              <a:t>117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D91E1903-0C59-6813-7DA2-03CE8E7F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Restricted Pointers (C99)</a:t>
            </a:r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FC1F444A-82A0-DCFD-526A-52A36183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provides information to the compiler that may enable it to produce more efficient code—a process known as </a:t>
            </a:r>
            <a:r>
              <a:rPr lang="en-US" altLang="zh-CN" b="1" i="1">
                <a:ea typeface="宋体" panose="02010600030101010101" pitchFamily="2" charset="-122"/>
              </a:rPr>
              <a:t>optimization.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C99 standard guarantees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has no effect on the behavior of a program that conforms to the standard.</a:t>
            </a:r>
          </a:p>
          <a:p>
            <a:r>
              <a:rPr lang="en-US" altLang="zh-CN">
                <a:ea typeface="宋体" panose="02010600030101010101" pitchFamily="2" charset="-122"/>
              </a:rPr>
              <a:t>Most programmers won’t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unless they’re fine-tuning a program to achieve the best possible performance.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B78E5-4B8D-F532-8F8F-F7F32A6E4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AF22A-B3DE-F068-F7C5-A6DCAD7CD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A931B8-BA6E-0640-84BF-335ED51EDA67}" type="slidenum">
              <a:rPr lang="en-US" altLang="zh-CN" sz="1200">
                <a:latin typeface="Arial" panose="020B0604020202020204" pitchFamily="34" charset="0"/>
              </a:rPr>
              <a:pPr/>
              <a:t>118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756AE50F-FA1A-1DA9-6D60-C13186BF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Flexible Array Members (C99)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F4B60C01-EC89-AEE7-D227-0D08DABB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Occasionally, we’ll need to define a structure that contains an array of an unknown size.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For example, we might want a structure that stores the characters in a string together with the string’s length: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vstring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len;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chars[N];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Using a fixed-length array is undesirable: it limits the length of the string and wastes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A192-3050-7B01-1F62-BB5CF33E7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05A16-726F-63DC-70E6-AF3DB6DC4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C91CAC-58A7-AA45-BF02-4017F010D742}" type="slidenum">
              <a:rPr lang="en-US" altLang="zh-CN" sz="1200">
                <a:latin typeface="Arial" panose="020B0604020202020204" pitchFamily="34" charset="0"/>
              </a:rPr>
              <a:pPr/>
              <a:t>119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B223B8D-220A-EDBD-0BBE-6484CA66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</a:t>
            </a:r>
            <a:r>
              <a:rPr lang="en-US" altLang="zh-CN" sz="3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3000">
                <a:ea typeface="宋体" panose="02010600030101010101" pitchFamily="2" charset="-122"/>
              </a:rPr>
              <a:t> to Allocate Memory for a String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5B9D761-523B-7A90-236F-58494C5C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is one way to initialize this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strcpy(p, "abc");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four characters in the array will now be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\0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B5DEF-DDE8-A147-2B3D-91B145913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C95C9-76CB-1855-23E3-31D719F3E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961C18-3C57-3745-8F67-0B56E92B3773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B6996283-74CA-C3F2-23F9-05F05EB7F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38538"/>
            <a:ext cx="4230687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FC12D058-B67E-A194-1C1E-577C0CA2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Flexible Array Members (C99)</a:t>
            </a:r>
          </a:p>
        </p:txBody>
      </p:sp>
      <p:sp>
        <p:nvSpPr>
          <p:cNvPr id="135171" name="Content Placeholder 2">
            <a:extLst>
              <a:ext uri="{FF2B5EF4-FFF2-40B4-BE49-F238E27FC236}">
                <a16:creationId xmlns:a16="http://schemas.microsoft.com/office/drawing/2014/main" id="{45556376-01A1-7B62-4DEB-54365060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programmers traditionally solve this problem by declaring the length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chars</a:t>
            </a:r>
            <a:r>
              <a:rPr lang="en-US" altLang="zh-CN">
                <a:ea typeface="宋体" panose="02010600030101010101" pitchFamily="2" charset="-122"/>
              </a:rPr>
              <a:t> to be 1 and then dynamically allocating each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vstring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len;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chars[1];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vstring *str =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malloc(sizeof(struct vstring) + n - 1);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str-&gt;len = n;</a:t>
            </a:r>
          </a:p>
          <a:p>
            <a:r>
              <a:rPr lang="en-US" altLang="zh-CN">
                <a:ea typeface="宋体" panose="02010600030101010101" pitchFamily="2" charset="-122"/>
              </a:rPr>
              <a:t>This technique is known as the “struct hack.”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0CBD6-726D-7955-1620-7CD5408CB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FE21-905D-053E-1017-6237B286C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9E9684-75FB-864D-9D7A-7ACF6E960730}" type="slidenum">
              <a:rPr lang="en-US" altLang="zh-CN" sz="1200">
                <a:latin typeface="Arial" panose="020B0604020202020204" pitchFamily="34" charset="0"/>
              </a:rPr>
              <a:pPr/>
              <a:t>120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B65BBBE2-3581-F70A-F72D-DCE53D6F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Flexible Array Members (C99)</a:t>
            </a:r>
          </a:p>
        </p:txBody>
      </p:sp>
      <p:sp>
        <p:nvSpPr>
          <p:cNvPr id="136195" name="Content Placeholder 2">
            <a:extLst>
              <a:ext uri="{FF2B5EF4-FFF2-40B4-BE49-F238E27FC236}">
                <a16:creationId xmlns:a16="http://schemas.microsoft.com/office/drawing/2014/main" id="{6CFB8A92-772C-AE02-C1CA-4181411A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struct hack is supported by many compilers.</a:t>
            </a:r>
          </a:p>
          <a:p>
            <a:r>
              <a:rPr lang="en-US" altLang="zh-CN">
                <a:ea typeface="宋体" panose="02010600030101010101" pitchFamily="2" charset="-122"/>
              </a:rPr>
              <a:t>Some (including GCC) even allow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chars</a:t>
            </a:r>
            <a:r>
              <a:rPr lang="en-US" altLang="zh-CN">
                <a:ea typeface="宋体" panose="02010600030101010101" pitchFamily="2" charset="-122"/>
              </a:rPr>
              <a:t> array to have zero length.</a:t>
            </a:r>
          </a:p>
          <a:p>
            <a:r>
              <a:rPr lang="en-US" altLang="zh-CN">
                <a:ea typeface="宋体" panose="02010600030101010101" pitchFamily="2" charset="-122"/>
              </a:rPr>
              <a:t>The C89 standard doesn’t guarantee that the struct hack will work, but a C99 feature known as the </a:t>
            </a:r>
            <a:r>
              <a:rPr lang="en-US" altLang="zh-CN" b="1" i="1">
                <a:ea typeface="宋体" panose="02010600030101010101" pitchFamily="2" charset="-122"/>
              </a:rPr>
              <a:t>flexible array member </a:t>
            </a:r>
            <a:r>
              <a:rPr lang="en-US" altLang="zh-CN">
                <a:ea typeface="宋体" panose="02010600030101010101" pitchFamily="2" charset="-122"/>
              </a:rPr>
              <a:t>serves the same purpose.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C2316-6B1D-2E50-95D7-641AAD342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A3F0A-EA92-55B9-BA9F-F57A294A5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F8B52-4320-204C-BF28-CF4D870B5B95}" type="slidenum">
              <a:rPr lang="en-US" altLang="zh-CN" sz="1200">
                <a:latin typeface="Arial" panose="020B0604020202020204" pitchFamily="34" charset="0"/>
              </a:rPr>
              <a:pPr/>
              <a:t>121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908B229B-57D2-166C-BF40-6E133A0A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Flexible Array Members (C99)</a:t>
            </a:r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54D6C821-26BE-1D29-DD0A-3A376876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When the last member of a structure is an array, its length may be omitted: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vstring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len;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chars[];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flexible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member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C99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only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length of the array isn’t determined until memory is allocated for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vstring</a:t>
            </a:r>
            <a:r>
              <a:rPr lang="en-US" altLang="zh-CN" sz="2600">
                <a:ea typeface="宋体" panose="02010600030101010101" pitchFamily="2" charset="-122"/>
              </a:rPr>
              <a:t> structure: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vstring *str =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malloc(sizeof(struct vstring) + n);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str-&gt;len = n;</a:t>
            </a:r>
          </a:p>
          <a:p>
            <a:pPr>
              <a:buFontTx/>
              <a:buNone/>
            </a:pP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sizeof</a:t>
            </a:r>
            <a:r>
              <a:rPr lang="en-US" altLang="zh-CN" sz="2600">
                <a:ea typeface="宋体" panose="02010600030101010101" pitchFamily="2" charset="-122"/>
              </a:rPr>
              <a:t> ignores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chars</a:t>
            </a:r>
            <a:r>
              <a:rPr lang="en-US" altLang="zh-CN" sz="2600">
                <a:ea typeface="宋体" panose="02010600030101010101" pitchFamily="2" charset="-122"/>
              </a:rPr>
              <a:t> member when computing the size of the structure.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09C6D-E759-0251-0605-6AC1E46F3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98A7-0396-AED6-61D8-DB52E8075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00E645-8D43-404E-853B-3DDF173C2271}" type="slidenum">
              <a:rPr lang="en-US" altLang="zh-CN" sz="1200">
                <a:latin typeface="Arial" panose="020B0604020202020204" pitchFamily="34" charset="0"/>
              </a:rPr>
              <a:pPr/>
              <a:t>122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C9A2C2F2-D84D-28AF-36DB-280C7337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Flexible Array Members (C99)</a:t>
            </a:r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36DB306D-EEE5-AEC6-3C05-3D0BE41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Special rules for structures that contain a flexible array member: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flexible array must be the last member.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structure must have at least one other member.</a:t>
            </a:r>
          </a:p>
          <a:p>
            <a:r>
              <a:rPr lang="en-US" altLang="zh-CN">
                <a:ea typeface="宋体" panose="02010600030101010101" pitchFamily="2" charset="-122"/>
              </a:rPr>
              <a:t>Copying a structure that contains a flexible array member will copy the other members but not the flexible array itself.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1648E-5465-1AAA-18A9-727F1524F0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B9E9D-7381-8FC1-1B4F-6E939034E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F7F0FC-B59E-2B48-B348-B12DDD76C432}" type="slidenum">
              <a:rPr lang="en-US" altLang="zh-CN" sz="1200">
                <a:latin typeface="Arial" panose="020B0604020202020204" pitchFamily="34" charset="0"/>
              </a:rPr>
              <a:pPr/>
              <a:t>123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E943EB59-E949-E36F-29A8-0BD5376D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Flexible Array Members (C99)</a:t>
            </a:r>
          </a:p>
        </p:txBody>
      </p:sp>
      <p:sp>
        <p:nvSpPr>
          <p:cNvPr id="139267" name="Content Placeholder 2">
            <a:extLst>
              <a:ext uri="{FF2B5EF4-FFF2-40B4-BE49-F238E27FC236}">
                <a16:creationId xmlns:a16="http://schemas.microsoft.com/office/drawing/2014/main" id="{EDF0E8E8-9A7C-7021-DF20-28A0D3AD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A structure that contains a flexible array member is an </a:t>
            </a:r>
            <a:r>
              <a:rPr lang="en-US" altLang="zh-CN" sz="2700" b="1" i="1">
                <a:ea typeface="宋体" panose="02010600030101010101" pitchFamily="2" charset="-122"/>
              </a:rPr>
              <a:t>incomplete type.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An incomplete type is missing part of the information needed to determine how much memory it requires.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Incomplete types are subject to various restrictions.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In particular, an incomplete type can’t be a member of another structure or an element of an array.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However, an array may contain pointers to structures that have a flexible array member.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5BC1E-DC6B-74AB-68AA-0C0997D39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16986-D342-04B7-2354-14D23997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7770E5-07E7-4E41-A298-8DC324FC3DC7}" type="slidenum">
              <a:rPr lang="en-US" altLang="zh-CN" sz="1200">
                <a:latin typeface="Arial" panose="020B0604020202020204" pitchFamily="34" charset="0"/>
              </a:rPr>
              <a:pPr/>
              <a:t>124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FEB3366-CE1F-4E86-4275-943B4725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Dynamic Storage Allocation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in String Functions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BDDAEF9-E773-EFB2-56FC-DE04F783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 storage allocation makes it possible to write functions that return a pointer to a “new”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Consider the problem of writing a function that concatenates two strings without changing either one.</a:t>
            </a:r>
          </a:p>
          <a:p>
            <a:r>
              <a:rPr lang="en-US" altLang="zh-CN">
                <a:ea typeface="宋体" panose="02010600030101010101" pitchFamily="2" charset="-122"/>
              </a:rPr>
              <a:t>The function will measure the lengths of the two strings to be concatenated, then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to allocate the right amount of space for the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4DE7D-330D-C54D-A33D-1E2915C181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0836D-74F5-A0A1-61A9-57B13E9B6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0C809-EB90-D840-BC76-1A276EE9162E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6E53FD4-7EA4-E543-F59A-64F60A1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Dynamic Storage Allocation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in String Functions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0363AC9-B7D9-BE15-6FF3-50EA8D51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*concat(const char *s1, const char *s2)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*result;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result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malloc(strlen(s1)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strlen(s2)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(result == NULL)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printf("Error: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failed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concat\n");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strcpy(result, s1);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strcat(result, s2);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result;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51E7-FBAD-2EC7-F798-C15FB778C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46420-D687-E5A6-1172-C7FE65AC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B442FB-BC29-974E-80BB-8A20BE608A29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31F2BFF-8C9A-18E7-5920-BBDA232F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Dynamic Storage Allocation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in String Functions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C1CE277-D599-F1E7-5847-86A84E42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concat</a:t>
            </a:r>
            <a:r>
              <a:rPr lang="en-US" altLang="zh-CN">
                <a:ea typeface="宋体" panose="02010600030101010101" pitchFamily="2" charset="-122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concat("abc", "def");</a:t>
            </a:r>
          </a:p>
          <a:p>
            <a:r>
              <a:rPr lang="en-US" altLang="zh-CN">
                <a:ea typeface="宋体" panose="02010600030101010101" pitchFamily="2" charset="-122"/>
              </a:rPr>
              <a:t>After the call,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will point to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"abcdef"</a:t>
            </a:r>
            <a:r>
              <a:rPr lang="en-US" altLang="zh-CN">
                <a:ea typeface="宋体" panose="02010600030101010101" pitchFamily="2" charset="-122"/>
              </a:rPr>
              <a:t>, which is stored in a dynamically allocated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8F9D-AC89-4FA9-84E7-C343F739C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B2460-DD44-639D-561E-E2AA7AA0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188B9D-2BAE-2D4A-A188-F7DF4F66CA06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F39B82B-F559-38A5-AE07-DBAD1F5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Dynamic Storage Allocation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in String Functions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D99D177-1149-D690-5B9E-D2E947C2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concat</a:t>
            </a:r>
            <a:r>
              <a:rPr lang="en-US" altLang="zh-CN">
                <a:ea typeface="宋体" panose="02010600030101010101" pitchFamily="2" charset="-122"/>
              </a:rPr>
              <a:t> that dynamically allocate storage must be used with care.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string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concat</a:t>
            </a:r>
            <a:r>
              <a:rPr lang="en-US" altLang="zh-CN">
                <a:ea typeface="宋体" panose="02010600030101010101" pitchFamily="2" charset="-122"/>
              </a:rPr>
              <a:t> returns is no longer needed, we’ll want to call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>
                <a:ea typeface="宋体" panose="02010600030101010101" pitchFamily="2" charset="-122"/>
              </a:rPr>
              <a:t> function to release the space that the string occupies.</a:t>
            </a:r>
          </a:p>
          <a:p>
            <a:r>
              <a:rPr lang="en-US" altLang="zh-CN">
                <a:ea typeface="宋体" panose="02010600030101010101" pitchFamily="2" charset="-122"/>
              </a:rPr>
              <a:t>If we don’t, the program may eventually run out of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E2CDF-C397-AF62-C521-5C4B590A9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2A193-49D8-E6AF-006D-11CECEDA1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D0E103-54CB-3941-910E-80791A08F5F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4AC2DEB-1339-ABE0-27EA-28DFBD0B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Printing a One-Month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Reminder List (Revisited)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16B2CA9-AA45-253C-19DF-1A50550C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remind2.c</a:t>
            </a:r>
            <a:r>
              <a:rPr lang="en-US" altLang="zh-CN">
                <a:ea typeface="宋体" panose="02010600030101010101" pitchFamily="2" charset="-122"/>
              </a:rPr>
              <a:t> program is based on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remind.c</a:t>
            </a:r>
            <a:r>
              <a:rPr lang="en-US" altLang="zh-CN">
                <a:ea typeface="宋体" panose="02010600030101010101" pitchFamily="2" charset="-122"/>
              </a:rPr>
              <a:t> program of Chapter 13, which prints a one-month list of daily reminders.</a:t>
            </a:r>
          </a:p>
          <a:p>
            <a:r>
              <a:rPr lang="en-US" altLang="zh-CN">
                <a:ea typeface="宋体" panose="02010600030101010101" pitchFamily="2" charset="-122"/>
              </a:rPr>
              <a:t>The original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remind.c</a:t>
            </a:r>
            <a:r>
              <a:rPr lang="en-US" altLang="zh-CN">
                <a:ea typeface="宋体" panose="02010600030101010101" pitchFamily="2" charset="-122"/>
              </a:rPr>
              <a:t> program stores reminder strings in a two-dimensional array of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new program, the array will be one-dimensional; its elements will be pointers to dynamically allocated strings.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C8F5B-1563-D6AC-005D-B7AA4CB1B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E7FA5-9DF7-1DF5-8B5E-D8C09D995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DBB484-B9D8-8C4E-8E14-2B61F7F17F91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A440844-9AAC-5D05-F4AA-DC0D8DFF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Printing a One-Month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Reminder List (Revisited)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B4BA2D6-E397-84E5-5228-C65B7948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Advantages of switching to dynamically allocated strings: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Uses space more efficiently by allocating the exact number of characters needed to store a reminder.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Avoids calling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to move existing reminder strings in order to make room for a new reminder.</a:t>
            </a:r>
          </a:p>
          <a:p>
            <a:r>
              <a:rPr lang="en-US" altLang="zh-CN">
                <a:ea typeface="宋体" panose="02010600030101010101" pitchFamily="2" charset="-122"/>
              </a:rPr>
              <a:t>Switching from a two-dimensional array to an array of pointers requires changing only eight lines of the program (shown in </a:t>
            </a:r>
            <a:r>
              <a:rPr lang="en-US" altLang="zh-CN" b="1">
                <a:ea typeface="宋体" panose="02010600030101010101" pitchFamily="2" charset="-122"/>
              </a:rPr>
              <a:t>bold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8958A-4BF0-0B3B-EDC1-0A49C163A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01BB4-DF89-1628-53A0-E9906643A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938860-AC8A-C244-A22C-CCC21A47DAD8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8A230F59-1EC1-2011-7524-F3E6D5E5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2000"/>
            <a:ext cx="88392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remind2.c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one-month reminder list (dynamic string version)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MAX_REMIND 50   /* maximum number of reminders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MSG_LEN 60      /* max length of reminder message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*reminders[MAX_REMIND];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day_str[3], msg_str[MSG_LEN+1];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day, i, j, num_remind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3CF77-975D-C037-865A-AE1890F4D4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C59DA-544B-E5EC-616A-6434AB783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99A4A4-DCB3-E246-A25D-F13C36001A13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0C54DEE-56F8-2D25-5AF1-84F4FB20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 Storage Allocation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7C6076B-07D3-32C4-E58B-BC71CADE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C’s data structures, including arrays, are normally fixed in size.</a:t>
            </a:r>
          </a:p>
          <a:p>
            <a:r>
              <a:rPr lang="en-US" altLang="zh-CN">
                <a:ea typeface="宋体" panose="02010600030101010101" pitchFamily="2" charset="-122"/>
              </a:rPr>
              <a:t>Fixed-size data structures can be a problem, since we’re forced to choose their sizes when writing a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Fortunately, C supports </a:t>
            </a:r>
            <a:r>
              <a:rPr lang="en-US" altLang="zh-CN" b="1" i="1">
                <a:ea typeface="宋体" panose="02010600030101010101" pitchFamily="2" charset="-122"/>
              </a:rPr>
              <a:t>dynamic storage allocation:</a:t>
            </a:r>
            <a:r>
              <a:rPr lang="en-US" altLang="zh-CN">
                <a:ea typeface="宋体" panose="02010600030101010101" pitchFamily="2" charset="-122"/>
              </a:rPr>
              <a:t> the ability to allocate storage during program execution.</a:t>
            </a:r>
          </a:p>
          <a:p>
            <a:r>
              <a:rPr lang="en-US" altLang="zh-CN">
                <a:ea typeface="宋体" panose="02010600030101010101" pitchFamily="2" charset="-122"/>
              </a:rPr>
              <a:t>Using dynamic storage allocation, we can design data structures that grow (and shrink)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10742-3AF8-BDF9-A934-B9E53C523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D79EC-8739-70FD-6777-7C68FBD545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52396D-BB69-DC48-8C1E-346E77444633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94EC02CC-B27D-7AE0-8E65-5A47908F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(num_remind == MAX_REMIND)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printf("-- No space left --\n");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day and reminder: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scanf("%2d", &amp;day);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(day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sprintf(day_str, "%2d", day);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read_line(msg_str, MSG_LEN);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(i = 0; i &lt; num_remind;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 (strcmp(day_str, reminders[i]) &lt;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(j = num_remind; j &gt; i; j--)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reminders[j] = reminders[j-1];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2B7FE-F0FF-E403-F0E4-DE71647C9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D6E9-9D03-FFC6-F87C-55F0AD8D1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895D36-395C-7B41-9726-2BEE0FB02F33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103FD6CC-18FF-2956-8B30-75A811FB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reminders[i] = malloc(2 + strlen(msg_str) + 1);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(reminders[i]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printf("-- No space left --\n");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strcpy(reminders[i], day_str);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strcat(reminders[i], msg_str);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num_remind++;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printf("\nDay Reminder\n");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 num_remind;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 %s\n", reminders[i]);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E82B-EB46-5695-779A-AC7B2F857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CE18A-9EEA-9860-A0E3-97EDFA5B67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AA9D82-370B-3C48-87B0-BCD7E08EEC04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F9970563-D504-3E2E-2F89-7336E779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ch, i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((ch = getchar()) != '\n')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(i &lt;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str[i++] = 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str[i]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5D38E-14CE-861B-AA94-7077A5809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E0A2C-E054-C30F-6C90-669ED2952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70481-BCCD-954F-9C2F-FCC3D6930F95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40E4D87-398A-1F58-DCDF-C1932CC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Dynamically Allocated Arrays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F242691-F577-28A0-ED93-45FA56D7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Dynamically allocated arrays have the same advantages as dynamically allocated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The close relationship between arrays and pointers makes a dynamically allocated array as easy to use as an ordinary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Although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can allocate space for an array,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 function is sometimes used instead, since it initializes the memory that it allocates.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function allows us to make an array “grow” or “shrink”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A330F-3D4F-CC42-21A0-39B85266B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D6F65-7880-CD6C-90C3-0DB7E9F2F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CEC31E-539C-F541-B8B6-6C61ACF6EE20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8842D0C-953C-B131-C51C-5FD5F1D3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</a:t>
            </a:r>
            <a:r>
              <a:rPr lang="en-US" altLang="zh-CN" sz="3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3000">
                <a:ea typeface="宋体" panose="02010600030101010101" pitchFamily="2" charset="-122"/>
              </a:rPr>
              <a:t> to Allocate Storage for an Array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4072F96-3168-C8D2-56BD-467E93C2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a program needs an array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integers,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computed during program execution.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first declare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*a;</a:t>
            </a:r>
          </a:p>
          <a:p>
            <a:r>
              <a:rPr lang="en-US" altLang="zh-CN">
                <a:ea typeface="宋体" panose="02010600030101010101" pitchFamily="2" charset="-122"/>
              </a:rPr>
              <a:t>Once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known, the program can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to allocate space for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= malloc(n * sizeof(int));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Always use the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operator to calculate the amount of space required for each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9CF31-12B6-4BCE-D1A7-1987C9A15E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D4CDA-BD42-CB50-557B-ADD53A870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A4263A-8A75-674F-8C42-D345CD6EE5BD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BC3F403-C478-929D-E6B1-A0E85AE1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</a:t>
            </a:r>
            <a:r>
              <a:rPr lang="en-US" altLang="zh-CN" sz="3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3000">
                <a:ea typeface="宋体" panose="02010600030101010101" pitchFamily="2" charset="-122"/>
              </a:rPr>
              <a:t> to Allocate Storage for an Array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ABE6D90-B662-8CAE-E2C3-F82CDB34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now ignore the fact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a pointer and use it instead as an array name, thanks to the relationship between arrays and pointers in C.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we could use the following loop to initialize the array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a[i] = 0;</a:t>
            </a:r>
          </a:p>
          <a:p>
            <a:r>
              <a:rPr lang="en-US" altLang="zh-CN">
                <a:ea typeface="宋体" panose="02010600030101010101" pitchFamily="2" charset="-122"/>
              </a:rPr>
              <a:t>We also have the option of using pointer arithmetic instead of subscripting to access the elements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FB34A-2986-883D-FF5A-147DEF310F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80733-B8A9-1C18-95D3-1AEAB1B8B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2F14DE-721C-0B42-9999-0627CDFB8142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7639652-FF13-5C58-3B07-595DD270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EE353D6-F81A-8D53-1AB9-D6EAE4A7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 function is an alternative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*calloc(size_t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nmemb,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size);</a:t>
            </a:r>
          </a:p>
          <a:p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Properties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Allocates space for an array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nmemb</a:t>
            </a:r>
            <a:r>
              <a:rPr lang="en-US" altLang="zh-CN">
                <a:ea typeface="宋体" panose="02010600030101010101" pitchFamily="2" charset="-122"/>
              </a:rPr>
              <a:t> elements, each of which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 bytes long.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Returns a null pointer if the requested space isn’t available.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Initializes allocated memory by setting all bits to 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3401-9233-2E0A-48CC-0FD4A858B1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BB256-6871-AD43-9606-6E26B9B85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ACE3B2-392F-0749-A1B8-E977D464CACF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77F1B65-CE22-5F7E-D315-A8D8F976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F64F414-9A2B-8D16-6467-8FD90EFD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 that allocates space for an array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= calloc(n, sizeof(int));</a:t>
            </a:r>
          </a:p>
          <a:p>
            <a:r>
              <a:rPr lang="en-US" altLang="zh-CN">
                <a:ea typeface="宋体" panose="02010600030101010101" pitchFamily="2" charset="-122"/>
              </a:rPr>
              <a:t>By calling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 with 1 as its first argument, we can allocate space for a data item of any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point { int x, y; }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calloc(1, sizeof(struct point));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98879-FBC6-0B2C-ADB0-0BC0FE400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4557-3928-C104-8C71-6D067F705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597B6D-42D5-8948-B7CF-453A10FC4068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7C99ACC-ACDD-C08D-D4C4-CFFEAAD3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0E3F783A-E9CF-7632-9540-BB38F813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function can resize a dynamically allocated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*realloc(void *ptr, size_t size);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>
                <a:ea typeface="宋体" panose="02010600030101010101" pitchFamily="2" charset="-122"/>
              </a:rPr>
              <a:t> must point to a memory block obtained by a previous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 represents the new size of the block, which may be larger or smaller than the original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C368A-B1BA-B0D8-C43C-892DB0565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A65F8-9AAF-B5B5-CE09-67F7143E6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17F793-E37B-4348-9A69-7E3AD2BB8966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202A00D-E6D5-0B0D-AA71-D4939739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41DD589-5BEA-6794-8BAF-09F9C6C1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it expands a memory block,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doesn’t initialize the bytes that are added to the block.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can’t enlarge the memory block as requested, it returns a null pointer; the data in the old memory block is unchanged.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is called with a null pointer as its first argument, it behaves like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is called with 0 as its second argument, it frees the memory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BAAEC-062F-34B3-B2BE-0F2870C7D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DFDC-37D4-B0FE-DD76-D49AB481EB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9AFFD1-F5C8-6246-9933-0A317D5EFDDF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9946C97-1637-8105-D5E3-E97D8A3E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 Storage Allocation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43B92B8-C463-B2CC-69D1-F826F0D0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 storage allocation is used most often for strings, arrays, and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Dynamically allocated structures can be linked together to form lists, trees, and other data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Dynamic storage allocation is done by calling a memory allocation function.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EC7B-9E87-ED05-D8F5-D15D555D4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41BA-E1D3-8FE7-2FCF-9F40F2327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0E28BD-839C-0840-BD9B-1752E7B02A6C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52E6E2C-1E2D-3D2C-C923-FF538A08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06539B3-4679-5121-44B9-F982288B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We expect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2700">
                <a:ea typeface="宋体" panose="02010600030101010101" pitchFamily="2" charset="-122"/>
              </a:rPr>
              <a:t> to be reasonably efficient:</a:t>
            </a:r>
          </a:p>
          <a:p>
            <a:pPr lvl="1"/>
            <a:r>
              <a:rPr lang="en-US" altLang="zh-CN" sz="2300">
                <a:ea typeface="宋体" panose="02010600030101010101" pitchFamily="2" charset="-122"/>
              </a:rPr>
              <a:t>When asked to reduce the size of a memory block,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2300">
                <a:ea typeface="宋体" panose="02010600030101010101" pitchFamily="2" charset="-122"/>
              </a:rPr>
              <a:t> should shrink the block “in place.”</a:t>
            </a:r>
          </a:p>
          <a:p>
            <a:pPr lvl="1"/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2300">
                <a:ea typeface="宋体" panose="02010600030101010101" pitchFamily="2" charset="-122"/>
              </a:rPr>
              <a:t> should always attempt to expand a memory block without moving it.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If it can’t enlarge a block,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2700">
                <a:ea typeface="宋体" panose="02010600030101010101" pitchFamily="2" charset="-122"/>
              </a:rPr>
              <a:t> will allocate a new block elsewhere, then copy the contents of the old block into the new one.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Once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2700">
                <a:ea typeface="宋体" panose="02010600030101010101" pitchFamily="2" charset="-122"/>
              </a:rPr>
              <a:t> has returned, be sure to update all pointers to the memory block in case it has been moved.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837B4-CC62-CD16-1170-B782E2DFD9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47E14-102E-F48D-78FD-46D7DB6F1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BB4FF6-2D8F-DD46-979E-F4CE16E77986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22175FA-7CFB-27BF-9653-507A9F7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Deallocating Storage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05C8970-F597-E810-B686-6ECD636C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and the other memory allocation functions obtain memory blocks from a storage pool known as the </a:t>
            </a:r>
            <a:r>
              <a:rPr lang="en-US" altLang="zh-CN" b="1" i="1">
                <a:ea typeface="宋体" panose="02010600030101010101" pitchFamily="2" charset="-122"/>
              </a:rPr>
              <a:t>heap.</a:t>
            </a:r>
          </a:p>
          <a:p>
            <a:r>
              <a:rPr lang="en-US" altLang="zh-CN">
                <a:ea typeface="宋体" panose="02010600030101010101" pitchFamily="2" charset="-122"/>
              </a:rPr>
              <a:t>Calling these functions too often—or asking them for large blocks of memory—can exhaust the heap, causing the functions to return a null 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To make matters worse, a program may allocate blocks of memory and then lose track of them, thereby wasting space.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ED2D2-A83C-BDD4-5501-17CBB4BD2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97E89-75AF-484E-2F7F-61A045BD4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FF53A3-736B-E84B-AF4E-075F503DCAEC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9655353-30F6-A792-5901-C3A1C15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Deallocating Storage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86BAE739-AE2D-B1D4-7E60-9810D905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malloc(…);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q; </a:t>
            </a:r>
          </a:p>
          <a:p>
            <a:r>
              <a:rPr lang="en-US" altLang="zh-CN">
                <a:ea typeface="宋体" panose="02010600030101010101" pitchFamily="2" charset="-122"/>
              </a:rPr>
              <a:t>A snapshot after the first two statements have been executed: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D8889-00E7-9994-D39E-597840D9B3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A087-6C0C-786E-9020-AE4EDEAC1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76658E-9A6F-8F48-9535-2EA9CB5514F5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  <p:pic>
        <p:nvPicPr>
          <p:cNvPr id="45062" name="Picture 6">
            <a:extLst>
              <a:ext uri="{FF2B5EF4-FFF2-40B4-BE49-F238E27FC236}">
                <a16:creationId xmlns:a16="http://schemas.microsoft.com/office/drawing/2014/main" id="{9288DC2D-798E-3D00-AC48-FF4DFEDB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43388"/>
            <a:ext cx="24701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7AAAD14-155F-BAEC-BB0F-5D000ED6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Deallocating Storage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685217-9B98-74F7-1B45-410E949A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After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is assigned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, both variables now point to the second memory block: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There are no pointers to the first block, so we’ll never be able to use it again.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5B95F-48B6-A554-9842-4DD6F3144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6739E-D8F9-4129-AD26-71645ACF1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E5BEE3-3F1F-B246-9158-623026178B29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  <p:pic>
        <p:nvPicPr>
          <p:cNvPr id="46086" name="Picture 6">
            <a:extLst>
              <a:ext uri="{FF2B5EF4-FFF2-40B4-BE49-F238E27FC236}">
                <a16:creationId xmlns:a16="http://schemas.microsoft.com/office/drawing/2014/main" id="{BEB1B79C-6679-33F2-8370-051BE3B0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541588"/>
            <a:ext cx="25082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35461E8-DEF1-AA5B-C88A-105419F8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Deallocating Storage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C460291F-60B7-4235-E443-C8E4810D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block of memory that’s no longer accessible to a program is said to be </a:t>
            </a:r>
            <a:r>
              <a:rPr lang="en-US" altLang="zh-CN" b="1" i="1">
                <a:ea typeface="宋体" panose="02010600030101010101" pitchFamily="2" charset="-122"/>
              </a:rPr>
              <a:t>garbage.</a:t>
            </a:r>
          </a:p>
          <a:p>
            <a:r>
              <a:rPr lang="en-US" altLang="zh-CN">
                <a:ea typeface="宋体" panose="02010600030101010101" pitchFamily="2" charset="-122"/>
              </a:rPr>
              <a:t>A program that leaves garbage behind has a </a:t>
            </a:r>
            <a:r>
              <a:rPr lang="en-US" altLang="zh-CN" b="1" i="1">
                <a:ea typeface="宋体" panose="02010600030101010101" pitchFamily="2" charset="-122"/>
              </a:rPr>
              <a:t>memory leak.</a:t>
            </a:r>
          </a:p>
          <a:p>
            <a:r>
              <a:rPr lang="en-US" altLang="zh-CN">
                <a:ea typeface="宋体" panose="02010600030101010101" pitchFamily="2" charset="-122"/>
              </a:rPr>
              <a:t>Some languages provide a </a:t>
            </a:r>
            <a:r>
              <a:rPr lang="en-US" altLang="zh-CN" b="1" i="1">
                <a:ea typeface="宋体" panose="02010600030101010101" pitchFamily="2" charset="-122"/>
              </a:rPr>
              <a:t>garbage collector</a:t>
            </a:r>
            <a:r>
              <a:rPr lang="en-US" altLang="zh-CN">
                <a:ea typeface="宋体" panose="02010600030101010101" pitchFamily="2" charset="-122"/>
              </a:rPr>
              <a:t> that automatically locates and recycles garbage, but C doesn’t.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Instead, each C program is responsible for recycling its own garbage by calling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>
                <a:ea typeface="宋体" panose="02010600030101010101" pitchFamily="2" charset="-122"/>
              </a:rPr>
              <a:t> function to release unneeded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04FB0-9A67-1BFA-9174-CB4894293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E2FDA-3A3B-BB0E-51BA-05C69800E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278664-DBA8-AD4E-8C27-48D5D8279552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75FA8A7-B727-D422-F48B-080FF2E7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24E07D4-2D2F-9A9E-31E2-67AE6D43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free(void *ptr);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>
                <a:ea typeface="宋体" panose="02010600030101010101" pitchFamily="2" charset="-122"/>
              </a:rPr>
              <a:t> will be passed a pointer to an unneeded memory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free(p);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q;</a:t>
            </a:r>
          </a:p>
          <a:p>
            <a:r>
              <a:rPr lang="en-US" altLang="zh-CN">
                <a:ea typeface="宋体" panose="02010600030101010101" pitchFamily="2" charset="-122"/>
              </a:rPr>
              <a:t>Calling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>
                <a:ea typeface="宋体" panose="02010600030101010101" pitchFamily="2" charset="-122"/>
              </a:rPr>
              <a:t> releases the block of memory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E55C9-C261-CE13-EE22-C6B0357CE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AEF74-271C-FC49-31DA-463838FA6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3C3829-3E7D-2D47-99CF-1FF43B8D4B6E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841BB487-855E-306C-04F7-F8DAB688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“Dangling Pointer” Problem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F60EDB5-412A-471D-1768-776A1A31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Using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 sz="2600">
                <a:ea typeface="宋体" panose="02010600030101010101" pitchFamily="2" charset="-122"/>
              </a:rPr>
              <a:t> leads to a new problem: </a:t>
            </a:r>
            <a:r>
              <a:rPr lang="en-US" altLang="zh-CN" sz="2600" b="1" i="1">
                <a:ea typeface="宋体" panose="02010600030101010101" pitchFamily="2" charset="-122"/>
              </a:rPr>
              <a:t>dangling pointers.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free(p)</a:t>
            </a:r>
            <a:r>
              <a:rPr lang="en-US" altLang="zh-CN" sz="2600">
                <a:ea typeface="宋体" panose="02010600030101010101" pitchFamily="2" charset="-122"/>
              </a:rPr>
              <a:t> deallocates the memory block that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points to, but doesn’t change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itself.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we forget that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no longer points to a valid memory block, chaos may ensue: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*p = malloc(4);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free(p);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strcpy(p, "abc");   /*** WRONG ***/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Modifying the memory that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points to is a serious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EAE00-A3C5-6A20-A578-01C8A16021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426C5-90CE-9688-2A46-B18CFF346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53BE86-C0F2-F948-9245-423A097CB7E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B5F6462-156C-FFE1-43E2-9FDE9154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“Dangling Pointer” Problem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E8B4AE1-19BA-DADC-6535-2022FB328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Dangling pointers can be hard to spot, since several pointers may point to the same block of memory.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block is freed, all the pointers are left dangling.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FB3E-748C-DA6B-7BBF-1003CDBC4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90486-EF57-9C80-F342-DE4039ABA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94B4B0-C76C-FF46-9FE1-A660D8384AA3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3158CEA-761D-E627-8780-70BEFE2D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Linked Lists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5EF4F493-7CA0-32FD-37D8-C790AE11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 storage allocation is especially useful for building lists, trees, graphs, and other linked data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linked list</a:t>
            </a:r>
            <a:r>
              <a:rPr lang="en-US" altLang="zh-CN">
                <a:ea typeface="宋体" panose="02010600030101010101" pitchFamily="2" charset="-122"/>
              </a:rPr>
              <a:t> consists of a chain of structures (called </a:t>
            </a:r>
            <a:r>
              <a:rPr lang="en-US" altLang="zh-CN" b="1" i="1">
                <a:ea typeface="宋体" panose="02010600030101010101" pitchFamily="2" charset="-122"/>
              </a:rPr>
              <a:t>nodes</a:t>
            </a:r>
            <a:r>
              <a:rPr lang="en-US" altLang="zh-CN">
                <a:ea typeface="宋体" panose="02010600030101010101" pitchFamily="2" charset="-122"/>
              </a:rPr>
              <a:t>), with each node containing a pointer to the next node in the chain: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last node in the list contains a null pointer.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59D6-0C7A-6424-0654-9BD830FC44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B810-CEA5-2B7B-2A24-580A280AF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BA1DF-0571-0246-8648-BD5769804F3E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  <p:pic>
        <p:nvPicPr>
          <p:cNvPr id="51206" name="Picture 6">
            <a:extLst>
              <a:ext uri="{FF2B5EF4-FFF2-40B4-BE49-F238E27FC236}">
                <a16:creationId xmlns:a16="http://schemas.microsoft.com/office/drawing/2014/main" id="{55FB1AEF-F462-9433-DC49-9C3D517F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25950"/>
            <a:ext cx="44815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B26FBEE-4DFB-DD01-F76A-F187EA90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Linked Lists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6DCA4C5-FCCE-B025-CA25-8F2D26FD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linked list is more flexible than an array: we can easily insert and delete nodes in a linked list, allowing the list to grow and shrink as needed.</a:t>
            </a:r>
          </a:p>
          <a:p>
            <a:r>
              <a:rPr lang="en-US" altLang="zh-CN">
                <a:ea typeface="宋体" panose="02010600030101010101" pitchFamily="2" charset="-122"/>
              </a:rPr>
              <a:t>On the other hand, we lose the “random access” capability of an array: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Any element of an array can be accessed in the same amount of time.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Accessing a node in a linked list is fast if the node is close to the beginning of the list, slow if it’s near the end.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3321C-73A9-C4FF-24D6-56045D203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919FA-CD30-57D5-A2C0-3A6E44E16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5DD0AB-6EAF-6C49-8D59-0523D9ADB55C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88E758B-1C80-43CF-4A10-C8458AA7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Allocation Functions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46C03D7-3974-590F-9B2D-EC07EBF9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</a:t>
            </a:r>
            <a:r>
              <a:rPr lang="en-US" altLang="zh-CN">
                <a:ea typeface="宋体" panose="02010600030101010101" pitchFamily="2" charset="-122"/>
              </a:rPr>
              <a:t> header declares three memory allocation functions: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malloc</a:t>
            </a:r>
            <a:r>
              <a:rPr lang="en-US" altLang="zh-CN" sz="2400">
                <a:ea typeface="宋体" panose="02010600030101010101" pitchFamily="2" charset="-122"/>
              </a:rPr>
              <a:t>—Allocates a block of memory but doesn’t initialize it.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calloc</a:t>
            </a:r>
            <a:r>
              <a:rPr lang="en-US" altLang="zh-CN" sz="2400">
                <a:ea typeface="宋体" panose="02010600030101010101" pitchFamily="2" charset="-122"/>
              </a:rPr>
              <a:t>—Allocates a block of memory and clears it.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realloc</a:t>
            </a:r>
            <a:r>
              <a:rPr lang="en-US" altLang="zh-CN" sz="2400">
                <a:ea typeface="宋体" panose="02010600030101010101" pitchFamily="2" charset="-122"/>
              </a:rPr>
              <a:t>—Resizes a previously allocated block of memory.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functions return a value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(a “generic” pointer).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B29E8-0247-AAF5-98B9-358DEAD3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6822-CEC1-58DD-B34E-A1F4065F8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E792F0-DB71-204A-9AD2-A90CFB954B05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A317EB20-7DF1-B60A-7E9E-FB9D0727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Node Type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7936728-E2E1-3457-33DB-27BEF2F8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set up a linked list, we’ll need a structure that represents a single node.</a:t>
            </a:r>
          </a:p>
          <a:p>
            <a:r>
              <a:rPr lang="en-US" altLang="zh-CN">
                <a:ea typeface="宋体" panose="02010600030101010101" pitchFamily="2" charset="-122"/>
              </a:rPr>
              <a:t>A node structure will contain data (an integer in this example) plus a pointer to the next node in the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value;       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stored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 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*next;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pointer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pPr>
              <a:spcBef>
                <a:spcPts val="675"/>
              </a:spcBef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must be a tag, not </a:t>
            </a: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name, or there would be no way to declare the type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8B793-7F91-7535-28F7-4E33393557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122C6-8D81-6F55-220E-7B3BBA84C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3854A2-FD65-1D4E-BCF6-D9CCF052925B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0C05B30-FE28-A052-C181-94E6D16C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Node Type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1905B407-EECA-8CAD-38E6-6296A873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Next, we’ll need a variable that always points to the first node in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 *first = NULL;</a:t>
            </a:r>
          </a:p>
          <a:p>
            <a:r>
              <a:rPr lang="en-US" altLang="zh-CN">
                <a:ea typeface="宋体" panose="02010600030101010101" pitchFamily="2" charset="-122"/>
              </a:rPr>
              <a:t>Setting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indicates that the list is initially empty.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DFD7F-8223-95D2-B1EE-D2DE42C87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03DDE-8400-F2BB-1A4C-3355E7FDA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E4AD22-9124-D840-A371-41D520ED8C6A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A3FE3C7-12CF-9B82-8D95-696E7C62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a Node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C152606B-A31F-4CA7-BB00-2218631C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we construct a linked list, we’ll create nodes one by one, adding each to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Steps involved in creating a node: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Allocate memory for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Store data in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Insert the node into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concentrate on the first two steps for now.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A76C0-BDD7-4F87-E322-075556D0B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A54E-9369-8A3D-2245-47B944285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62E7E-B757-1148-AC8F-A8DEE07C122B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C1612C2-681F-E293-1F44-90A4217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a Node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46AAA791-2A35-2B88-D772-1E3FDB52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we create a node, we’ll need a variable that can point to the node temporarily: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 *new_node;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to allocate memory for the new node, saving the return value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new_node = malloc(sizeof(struct node));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</a:t>
            </a:r>
            <a:r>
              <a:rPr lang="en-US" altLang="zh-CN">
                <a:ea typeface="宋体" panose="02010600030101010101" pitchFamily="2" charset="-122"/>
              </a:rPr>
              <a:t> now points to a block of memory just large enough to hold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>
                <a:ea typeface="宋体" panose="02010600030101010101" pitchFamily="2" charset="-122"/>
              </a:rPr>
              <a:t> structure: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D48E2-7B3C-6B6E-8624-4894A9D4F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1A7FB-0AC3-4CF8-D4D1-7ED05F751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0A891A-06CA-7249-B7C3-71EBB8F85D31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  <p:pic>
        <p:nvPicPr>
          <p:cNvPr id="56326" name="Picture 6">
            <a:extLst>
              <a:ext uri="{FF2B5EF4-FFF2-40B4-BE49-F238E27FC236}">
                <a16:creationId xmlns:a16="http://schemas.microsoft.com/office/drawing/2014/main" id="{455CC222-8D61-138F-23F6-49106539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91138"/>
            <a:ext cx="33639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468320B-841A-5EC7-67E4-B1AD5366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a Node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8F5A29D-0CC5-2659-51E4-86BBC5BB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Next, we’ll store data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value</a:t>
            </a:r>
            <a:r>
              <a:rPr lang="en-US" altLang="zh-CN">
                <a:ea typeface="宋体" panose="02010600030101010101" pitchFamily="2" charset="-122"/>
              </a:rPr>
              <a:t> member of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(*new_node).value = 10;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resulting picture: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parentheses around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*new_node</a:t>
            </a:r>
            <a:r>
              <a:rPr lang="en-US" altLang="zh-CN">
                <a:ea typeface="宋体" panose="02010600030101010101" pitchFamily="2" charset="-122"/>
              </a:rPr>
              <a:t> are mandatory because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>
                <a:ea typeface="宋体" panose="02010600030101010101" pitchFamily="2" charset="-122"/>
              </a:rPr>
              <a:t> operator would otherwise take precedence over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operator.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4FB-3308-EE5A-3027-0748BB21C7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2A652-1A72-F1C6-B5B1-45D40DC66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5B396A-A65F-4840-BB51-42138CACC233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  <p:pic>
        <p:nvPicPr>
          <p:cNvPr id="57350" name="Picture 6">
            <a:extLst>
              <a:ext uri="{FF2B5EF4-FFF2-40B4-BE49-F238E27FC236}">
                <a16:creationId xmlns:a16="http://schemas.microsoft.com/office/drawing/2014/main" id="{9969D03B-94C8-455E-A1BF-907C4674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3576638"/>
            <a:ext cx="3363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D532F27F-B24C-B349-00D3-4EAB1B28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27FE554-36AB-A09F-8BE2-C41FC1A6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a member of a structure using a pointer is so common that C provides a special operator for this purpose.</a:t>
            </a:r>
          </a:p>
          <a:p>
            <a:r>
              <a:rPr lang="en-US" altLang="zh-CN">
                <a:ea typeface="宋体" panose="02010600030101010101" pitchFamily="2" charset="-122"/>
              </a:rPr>
              <a:t>This operator, known as </a:t>
            </a:r>
            <a:r>
              <a:rPr lang="en-US" altLang="zh-CN" b="1" i="1">
                <a:ea typeface="宋体" panose="02010600030101010101" pitchFamily="2" charset="-122"/>
              </a:rPr>
              <a:t>right arrow selection,</a:t>
            </a:r>
            <a:r>
              <a:rPr lang="en-US" altLang="zh-CN">
                <a:ea typeface="宋体" panose="02010600030101010101" pitchFamily="2" charset="-122"/>
              </a:rPr>
              <a:t> is a minus sign followed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>
                <a:ea typeface="宋体" panose="02010600030101010101" pitchFamily="2" charset="-122"/>
              </a:rPr>
              <a:t> operator,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new_node-&gt;value = 10;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instead of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(*new_node).value = 10;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E4A23-EB77-0DD3-3B2F-937FF3B3D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85F12-C15E-201A-88B6-CFC67D5D1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BCAC0E-76A4-454F-9440-3E2DACFE0351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FE9DDE3A-FF5E-8895-1738-17170D32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15791F8E-972F-B252-ED87-E51BC837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>
                <a:ea typeface="宋体" panose="02010600030101010101" pitchFamily="2" charset="-122"/>
              </a:rPr>
              <a:t> operator produces an lvalue, so we can use it wherever an ordinary variable would be allowed.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&amp;new_node-&gt;value);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 is still required, even though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</a:t>
            </a:r>
            <a:r>
              <a:rPr lang="en-US" altLang="zh-CN">
                <a:ea typeface="宋体" panose="02010600030101010101" pitchFamily="2" charset="-122"/>
              </a:rPr>
              <a:t> is a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0EBF6-540C-69BB-5E42-D408C8490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BEFF8-E2DE-7178-DCB4-7789320EC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0E6A1B-E5C4-2140-A541-5391F6A4BD0E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B715FCEB-5D30-E8E0-20E1-162BF5B0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BC24D0B8-DDBD-80E6-42D6-569DEDAB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of the advantages of a linked list is that nodes can be added at any point in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 beginning of a list is the easiest place to insert a node.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</a:t>
            </a:r>
            <a:r>
              <a:rPr lang="en-US" altLang="zh-CN">
                <a:ea typeface="宋体" panose="02010600030101010101" pitchFamily="2" charset="-122"/>
              </a:rPr>
              <a:t> is pointing to the node to be inserted,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is pointing to the first node in the linked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596A4-86ED-D43E-DED5-AD007621FB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21384-5914-D044-14B1-DA6CFC556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28EDD5-0D0B-074D-AE43-4B764DEF35B3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45859AB-C60B-344B-6551-BBE92D30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1940D04-4D15-3822-B38F-36AF0033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 takes two statements to insert the node into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step is to modify the new node’s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>
                <a:ea typeface="宋体" panose="02010600030101010101" pitchFamily="2" charset="-122"/>
              </a:rPr>
              <a:t> member to point to the node that was previously at the beginning of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new_node-&gt;next = first;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second step is to make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point to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first = new_node;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These statements work even if the list is empty.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A239C-9FA7-764C-669E-77DCC537A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EF3CC-3F5F-4AFA-8211-DC8139EE7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BDEACA-EEA3-2246-B98D-8628046B8B84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09DF9ADC-8DBA-C250-98DF-F3DF6964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8BBD6EB2-FAFB-8037-E19E-ACE20D27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Let’s trace the process of inserting two nodes into an empty list.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insert a node containing the number 10 first, followed by a node containing 20.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EE2BD-5E38-1246-4005-46B59FE5E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F3D73-6D0A-91AC-2C22-03EE05D4A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B65106-4012-4E41-802E-5A9ECC172D9E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A4196E8-0A74-14DD-D04B-ED43735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Null Pointers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C704F88-57E0-E0F0-C2B0-C4F96EA2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a memory allocation function can’t locate a memory block of the requested size, it returns a </a:t>
            </a:r>
            <a:r>
              <a:rPr lang="en-US" altLang="zh-CN" b="1" i="1">
                <a:ea typeface="宋体" panose="02010600030101010101" pitchFamily="2" charset="-122"/>
              </a:rPr>
              <a:t>null 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A null pointer is a special value that can be distinguished from all valid pointers.</a:t>
            </a:r>
          </a:p>
          <a:p>
            <a:r>
              <a:rPr lang="en-US" altLang="zh-CN">
                <a:ea typeface="宋体" panose="02010600030101010101" pitchFamily="2" charset="-122"/>
              </a:rPr>
              <a:t>After we’ve stored the function’s return value in a pointer variable, we must test to see if it’s a null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C23C0-E834-B487-A933-AF16F26E8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67B97-C9A8-F2EE-E1F5-F48D8327D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D04082-E0BA-7341-81C8-F78EBD872122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6A6B9730-A964-3604-2633-1E5881E2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 = NULL;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malloc(sizeof(struct node));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new_node-&gt;value = 10;</a:t>
            </a:r>
          </a:p>
        </p:txBody>
      </p:sp>
      <p:pic>
        <p:nvPicPr>
          <p:cNvPr id="63491" name="Picture 8">
            <a:extLst>
              <a:ext uri="{FF2B5EF4-FFF2-40B4-BE49-F238E27FC236}">
                <a16:creationId xmlns:a16="http://schemas.microsoft.com/office/drawing/2014/main" id="{A4A0A98A-25CC-01B9-CF61-3650592E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52800"/>
            <a:ext cx="36861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3492" name="Title 1">
            <a:extLst>
              <a:ext uri="{FF2B5EF4-FFF2-40B4-BE49-F238E27FC236}">
                <a16:creationId xmlns:a16="http://schemas.microsoft.com/office/drawing/2014/main" id="{5BBE4139-A3D8-FDDC-F2AC-085B0744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DBE7C-7320-3A21-0647-92F0591B32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B7CBA-B8F0-D636-C6FB-89A864BC5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3D2A35-3AD5-C346-B20B-CCF1FD0664FF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  <p:pic>
        <p:nvPicPr>
          <p:cNvPr id="63495" name="Picture 6">
            <a:extLst>
              <a:ext uri="{FF2B5EF4-FFF2-40B4-BE49-F238E27FC236}">
                <a16:creationId xmlns:a16="http://schemas.microsoft.com/office/drawing/2014/main" id="{6F5923D6-3232-4125-EC81-A5DB86917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676400"/>
            <a:ext cx="13652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6" name="Picture 9">
            <a:extLst>
              <a:ext uri="{FF2B5EF4-FFF2-40B4-BE49-F238E27FC236}">
                <a16:creationId xmlns:a16="http://schemas.microsoft.com/office/drawing/2014/main" id="{664C4E3D-248E-5C13-23BD-01A320CD6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953000"/>
            <a:ext cx="36861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95FE0289-5147-A90E-0FF6-CDFDC4A1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 = new_node;</a:t>
            </a: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malloc(sizeof(struct node));</a:t>
            </a:r>
          </a:p>
        </p:txBody>
      </p:sp>
      <p:pic>
        <p:nvPicPr>
          <p:cNvPr id="64515" name="Picture 9">
            <a:extLst>
              <a:ext uri="{FF2B5EF4-FFF2-40B4-BE49-F238E27FC236}">
                <a16:creationId xmlns:a16="http://schemas.microsoft.com/office/drawing/2014/main" id="{86DBB9DB-3F7A-1C51-CA3C-51598307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4956175"/>
            <a:ext cx="37020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4516" name="Title 1">
            <a:extLst>
              <a:ext uri="{FF2B5EF4-FFF2-40B4-BE49-F238E27FC236}">
                <a16:creationId xmlns:a16="http://schemas.microsoft.com/office/drawing/2014/main" id="{D96F772D-E0BE-FAB3-CFD4-DAC04FF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27845-0BDF-5603-8E0C-AC4B2C5761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49EA-B867-2756-E523-B11890EC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575CC0-5D48-7940-AE12-F9A5E76FED72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  <p:pic>
        <p:nvPicPr>
          <p:cNvPr id="64519" name="Picture 6">
            <a:extLst>
              <a:ext uri="{FF2B5EF4-FFF2-40B4-BE49-F238E27FC236}">
                <a16:creationId xmlns:a16="http://schemas.microsoft.com/office/drawing/2014/main" id="{F59ABC13-0D11-68C1-9AB2-0AAC4CC0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5925"/>
            <a:ext cx="3708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20" name="Picture 7">
            <a:extLst>
              <a:ext uri="{FF2B5EF4-FFF2-40B4-BE49-F238E27FC236}">
                <a16:creationId xmlns:a16="http://schemas.microsoft.com/office/drawing/2014/main" id="{5E524A50-4B52-7698-3278-1977E492D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68675"/>
            <a:ext cx="36798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795112A-951F-BE04-51C4-DEF25542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BC9DBA20-A095-2DE9-01E5-9F044EBB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new_node-&gt;value = 20;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 = new_node;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31FC-F089-4CCA-8FCD-E222FDFC3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479F3-F71A-4C58-1E6C-8FCBDAC49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60303E-1FB2-7F4B-8989-2C41AC937EC0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  <p:pic>
        <p:nvPicPr>
          <p:cNvPr id="65542" name="Picture 6">
            <a:extLst>
              <a:ext uri="{FF2B5EF4-FFF2-40B4-BE49-F238E27FC236}">
                <a16:creationId xmlns:a16="http://schemas.microsoft.com/office/drawing/2014/main" id="{8B2F2590-BDBF-FB87-70C8-C6BB16BD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685925"/>
            <a:ext cx="36798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6ABB523D-BE22-2C0F-852F-2A05AE52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43275"/>
            <a:ext cx="366871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4" name="Picture 8">
            <a:extLst>
              <a:ext uri="{FF2B5EF4-FFF2-40B4-BE49-F238E27FC236}">
                <a16:creationId xmlns:a16="http://schemas.microsoft.com/office/drawing/2014/main" id="{DF44783F-B0DD-3B6D-B899-F31E58F4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940300"/>
            <a:ext cx="366871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26E8ED2A-77C7-EEC6-58DA-850990D1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F2B204C3-A0F0-3CEA-A696-2DBC4980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function that inserts a node containing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into a linked list, which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 *add_to_list(struct node *list,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node *new_node;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 = malloc(sizeof(struct node));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(new_node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printf("Error: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failed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add_to_list\n");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new_node-&gt;value 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new_node-&gt;next = 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D65C3-94F9-B971-35F4-AA8520AE6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1660E-34B6-F4A9-5A2A-6C0751D42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C6CA7D-8CD0-6146-ADC9-E7FA0CA446ED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9D58DEA-58A0-C0DB-A052-46015CFA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C8B25E6E-D52F-BF3F-FCAE-91AB6268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>
                <a:ea typeface="宋体" panose="02010600030101010101" pitchFamily="2" charset="-122"/>
              </a:rPr>
              <a:t> returns a pointer to the newly created node (now at the beginning of the list).</a:t>
            </a:r>
          </a:p>
          <a:p>
            <a:r>
              <a:rPr lang="en-US" altLang="zh-CN">
                <a:ea typeface="宋体" panose="02010600030101010101" pitchFamily="2" charset="-122"/>
              </a:rPr>
              <a:t>When we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>
                <a:ea typeface="宋体" panose="02010600030101010101" pitchFamily="2" charset="-122"/>
              </a:rPr>
              <a:t>, we’ll need to store its return value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first = add_to_list(first, 10);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first = add_to_list(first, 20);</a:t>
            </a:r>
          </a:p>
          <a:p>
            <a:r>
              <a:rPr lang="en-US" altLang="zh-CN">
                <a:ea typeface="宋体" panose="02010600030101010101" pitchFamily="2" charset="-122"/>
              </a:rPr>
              <a:t>Getting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>
                <a:ea typeface="宋体" panose="02010600030101010101" pitchFamily="2" charset="-122"/>
              </a:rPr>
              <a:t> to update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directly, rather than return a new value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, turns out to be tricky.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772F4-CEA2-3C99-5495-453119B2B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4F4C2-D8BC-9F91-4C06-D456976E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E84CDD-DB50-1F47-8AF5-7D8E881F6CB7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49D094C-AD85-FBB3-1CDE-95BF3FB4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Node at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Beginning of a Linked List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39EE213E-4818-E0BF-BBC3-6D81D12A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7244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 function that uses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 sz="2600">
                <a:ea typeface="宋体" panose="02010600030101010101" pitchFamily="2" charset="-122"/>
              </a:rPr>
              <a:t> to create a linked list containing numbers entered by the user: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 *read_numbers(void)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node *first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printf("Enter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series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integers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terminate):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scanf("%d",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(n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return first;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first = add_to_list(first, 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numbers will be in reverse order within the list.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C1827-FCE0-E565-9E0B-7E307CAE5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A5C01-1548-97A6-27D6-12B82E8A9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8BF4DA-F0FC-B944-B2DE-B6E09C95F14E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F636F127-E21E-EDF6-AD43-267276C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a Linked List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C2A6F02D-A003-8890-9F3F-23E43FE2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loop can be used to search a list,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is often superior.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visits the nodes in a linked list, using a pointer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to keep track of the “current”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first; p != NULL; p = p-&gt;next)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A loop of this form can be used in a</a:t>
            </a:r>
            <a:r>
              <a:rPr lang="en-US" altLang="zh-CN">
                <a:ea typeface="宋体" panose="02010600030101010101" pitchFamily="2" charset="-122"/>
              </a:rPr>
              <a:t> function that searches a list for an integer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D77E0-09A9-8A32-F6D5-B4029BA0E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5A612-E4CB-A55C-41D2-DAC99AAC0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C67A90-596A-0546-BF4A-B53472F62307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BFD6EA0-AB7D-327A-3694-8798DC2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a Linked List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A6671C50-469D-52DB-AF02-62DFED6D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it finds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the function will return a pointer to the node containing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; otherwise, it will return a null 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An initial version of the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*search_list(struct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*list,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node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(p = list; p != NULL; p = p-&gt;next)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(p-&gt;value ==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return p;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B694-DE98-1293-45AB-2B04AE180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12C95-E550-150F-DE63-F690B5C31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09FE94-CA63-CB41-ADC4-2C003ED10399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A67A50B-E141-80A6-D433-E8F08288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a Linked List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73ABB573-F689-37FB-4CD4-4A726998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There are many other ways to write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search_list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One alternative is to eliminate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700">
                <a:ea typeface="宋体" panose="02010600030101010101" pitchFamily="2" charset="-122"/>
              </a:rPr>
              <a:t> variable, instead using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2700">
                <a:ea typeface="宋体" panose="02010600030101010101" pitchFamily="2" charset="-122"/>
              </a:rPr>
              <a:t> itself to keep track of the current node: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*search_list(struct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*list,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 list != NULL; list = list-&gt;next)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(list-&gt;value ==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return 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NULL;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Since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2700">
                <a:ea typeface="宋体" panose="02010600030101010101" pitchFamily="2" charset="-122"/>
              </a:rPr>
              <a:t> is a copy of the original list pointer, there’s no harm in changing it within the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86B73-1087-B817-E6F2-EF1A66578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5F38-748D-C7E8-4734-16A284C00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6927C5-9B4E-9F44-BC93-1564F7B7DAA8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2544BF9E-21A3-43DA-71B6-48A16CF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a Linked List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FEEC448-67E5-3130-0912-8A9F4B6B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alternative: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*search_list(struct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*list,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 list != NULL &amp;&amp; list-&gt;value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list = list-&gt;next)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list;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675"/>
              </a:spcBef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Since list is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if we reach the end of the list, returning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is correct even if we don’t find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5AE5B-1403-7418-0031-56C8F7094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DE67A-44E9-9589-AD60-CE10AE0D0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778ED1-977C-1847-A1DE-BB77784AB160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FFDBDD0-A119-5886-A08A-97944FA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Null Pointers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1312D1E-B589-3527-44AB-DB77F61E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of testing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’s return value: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malloc(10000);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(p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allocation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failed;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take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appropriate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is a macro (defined in various library headers) that represents the null 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Some programmers combine the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test: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((p = malloc(10000))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allocation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failed;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take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appropriate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82DDB-F01E-A81E-BCF9-F09EB3146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314A-4F06-7A7F-BE1F-37B11D359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2DC294-38D3-DC4A-9C21-6F15D9236301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BC4D8032-8AA3-6E2A-9912-156D4E2D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a Linked List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02A181BE-0968-ED89-836C-82B933F3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This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search_list</a:t>
            </a:r>
            <a:r>
              <a:rPr lang="en-US" altLang="zh-CN">
                <a:ea typeface="宋体" panose="02010600030101010101" pitchFamily="2" charset="-122"/>
              </a:rPr>
              <a:t> might be a bit clearer if we used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*search_list(struct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*list,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(list != NULL &amp;&amp; list-&gt;value !=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list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D22D8-AD30-44EF-BF8A-B22D4E2BF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6BBB3-4A04-4556-A0B6-5CDA7B197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79BAB8-32E6-724B-89BB-F916EE9B3191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CA2447B-A4BE-AA03-DA7E-DAAE2305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38816E87-88CC-77F7-5887-5CA1C9D2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big advantage of storing data in a linked list is that we can easily delete nodes.</a:t>
            </a:r>
          </a:p>
          <a:p>
            <a:r>
              <a:rPr lang="en-US" altLang="zh-CN">
                <a:ea typeface="宋体" panose="02010600030101010101" pitchFamily="2" charset="-122"/>
              </a:rPr>
              <a:t>Deleting a node involves three steps: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Locate the node to be deleted.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Alter the previous node so that it “bypasses” the deleted node.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</a:t>
            </a:r>
            <a:r>
              <a:rPr lang="en-US" altLang="zh-CN">
                <a:ea typeface="宋体" panose="02010600030101010101" pitchFamily="2" charset="-122"/>
              </a:rPr>
              <a:t> to reclaim the space occupied by the deleted node.</a:t>
            </a:r>
          </a:p>
          <a:p>
            <a:r>
              <a:rPr lang="en-US" altLang="zh-CN">
                <a:ea typeface="宋体" panose="02010600030101010101" pitchFamily="2" charset="-122"/>
              </a:rPr>
              <a:t>Step 1 is harder than it looks, because step 2 requires changing the </a:t>
            </a:r>
            <a:r>
              <a:rPr lang="en-US" altLang="zh-CN" i="1">
                <a:ea typeface="宋体" panose="02010600030101010101" pitchFamily="2" charset="-122"/>
              </a:rPr>
              <a:t>previous</a:t>
            </a:r>
            <a:r>
              <a:rPr lang="en-US" altLang="zh-CN">
                <a:ea typeface="宋体" panose="02010600030101010101" pitchFamily="2" charset="-122"/>
              </a:rPr>
              <a:t> node.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various solutions to this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774AC-BDEB-E80F-2653-9CB0D3591D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950E3-2418-6BCD-0962-4890B255DB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1A9328-A274-9A40-B336-918424A5F8E8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B92C12CB-5E57-675F-2B1D-9CC6C4AB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C4961AF3-D59C-BBE3-4826-9E35A80A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“trailing pointer” technique involves keeping a pointer to the previous node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</a:t>
            </a:r>
            <a:r>
              <a:rPr lang="en-US" altLang="zh-CN" sz="2600">
                <a:ea typeface="宋体" panose="02010600030101010101" pitchFamily="2" charset="-122"/>
              </a:rPr>
              <a:t>) as well as a pointer to the current node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 sz="260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Assume that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2600">
                <a:ea typeface="宋体" panose="02010600030101010101" pitchFamily="2" charset="-122"/>
              </a:rPr>
              <a:t> points to the list to be searched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600">
                <a:ea typeface="宋体" panose="02010600030101010101" pitchFamily="2" charset="-122"/>
              </a:rPr>
              <a:t> is the integer to be deleted.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loop that implements step 1: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(cur = list, prev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cur != NULL &amp;&amp; cur-&gt;value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prev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When the loop terminates,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 sz="2600">
                <a:ea typeface="宋体" panose="02010600030101010101" pitchFamily="2" charset="-122"/>
              </a:rPr>
              <a:t> points to the node to be deleted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</a:t>
            </a:r>
            <a:r>
              <a:rPr lang="en-US" altLang="zh-CN" sz="2600">
                <a:ea typeface="宋体" panose="02010600030101010101" pitchFamily="2" charset="-122"/>
              </a:rPr>
              <a:t> points to the previous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69434-6B5A-ED54-F3D8-004666958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369EC-F4EC-99B3-703C-FB058B0B8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FE59C1-BE62-5340-891B-6F5B98207BD6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435794E8-77B1-8914-5F92-1DD80508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29C51D16-0934-972E-243F-95E20FD2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Assume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>
                <a:ea typeface="宋体" panose="02010600030101010101" pitchFamily="2" charset="-122"/>
              </a:rPr>
              <a:t> has the following appearance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20: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 sz="1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After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has been executed: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72708-3F6E-7E76-4EB3-461B375921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4950-855F-485F-829C-3EAC4AB91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08CF7C-15D4-C540-87BC-FFC15ADF32E1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  <p:pic>
        <p:nvPicPr>
          <p:cNvPr id="76806" name="Picture 6">
            <a:extLst>
              <a:ext uri="{FF2B5EF4-FFF2-40B4-BE49-F238E27FC236}">
                <a16:creationId xmlns:a16="http://schemas.microsoft.com/office/drawing/2014/main" id="{19215477-3D35-5EF8-5309-E3557D39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538413"/>
            <a:ext cx="7107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6807" name="Picture 6">
            <a:extLst>
              <a:ext uri="{FF2B5EF4-FFF2-40B4-BE49-F238E27FC236}">
                <a16:creationId xmlns:a16="http://schemas.microsoft.com/office/drawing/2014/main" id="{5B973986-1F5D-6A8A-5F61-1E634AF0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256088"/>
            <a:ext cx="71437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42D347C-DF08-618A-7DA7-B7873D6A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B67D139-15B2-72F7-7BFE-00690F8F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test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cur-&gt;value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true, 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is pointing to a node and the node doesn’t contain 20.</a:t>
            </a:r>
          </a:p>
          <a:p>
            <a:r>
              <a:rPr lang="en-US" altLang="zh-CN">
                <a:ea typeface="宋体" panose="02010600030101010101" pitchFamily="2" charset="-122"/>
              </a:rPr>
              <a:t>After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cur-&gt;next</a:t>
            </a:r>
            <a:r>
              <a:rPr lang="en-US" altLang="zh-CN">
                <a:ea typeface="宋体" panose="02010600030101010101" pitchFamily="2" charset="-122"/>
              </a:rPr>
              <a:t> has been executed: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708B-97AF-3829-16C3-FC9ECB31D8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19AB2-8873-685E-7862-3F0983FEB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B9444B-4285-0F42-8926-EA41012BE6F7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  <p:pic>
        <p:nvPicPr>
          <p:cNvPr id="77830" name="Picture 6">
            <a:extLst>
              <a:ext uri="{FF2B5EF4-FFF2-40B4-BE49-F238E27FC236}">
                <a16:creationId xmlns:a16="http://schemas.microsoft.com/office/drawing/2014/main" id="{4EB31386-5FBB-0DBA-332D-B2743382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914775"/>
            <a:ext cx="7115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05F9C34-B003-B6F1-B554-CF0FF54B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7A2592E8-1FA0-DF30-6C00-932C0848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test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cur-&gt;value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again true, so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cur-&gt;next</a:t>
            </a:r>
            <a:r>
              <a:rPr lang="en-US" altLang="zh-CN">
                <a:ea typeface="宋体" panose="02010600030101010101" pitchFamily="2" charset="-122"/>
              </a:rPr>
              <a:t> is executed once more: 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now points to the node containing 20, the condition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cur-&gt;value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false and the loop terminates.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5212-6FBA-DE14-C912-8ADEDC9E5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44F0B-FA2F-22C1-9AB3-7AA29FB926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A6501E-470D-FA4E-9403-87B45797A732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  <p:pic>
        <p:nvPicPr>
          <p:cNvPr id="78854" name="Picture 6">
            <a:extLst>
              <a:ext uri="{FF2B5EF4-FFF2-40B4-BE49-F238E27FC236}">
                <a16:creationId xmlns:a16="http://schemas.microsoft.com/office/drawing/2014/main" id="{D8118F67-DB92-8273-98B1-A6AE47F6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014663"/>
            <a:ext cx="70929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D25FA866-0B46-A003-B1C5-16B0B858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7E46A2BD-259E-6D09-BE6D-F46B3791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Next, we’ll perform the bypass required by step 2.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prev-&gt;next = cur-&gt;next;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makes the pointer in the previous node point to the node </a:t>
            </a:r>
            <a:r>
              <a:rPr lang="en-US" altLang="zh-CN" i="1">
                <a:ea typeface="宋体" panose="02010600030101010101" pitchFamily="2" charset="-122"/>
              </a:rPr>
              <a:t>after</a:t>
            </a:r>
            <a:r>
              <a:rPr lang="en-US" altLang="zh-CN">
                <a:ea typeface="宋体" panose="02010600030101010101" pitchFamily="2" charset="-122"/>
              </a:rPr>
              <a:t> the current node: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E1E52-3B3D-C8B8-3B4F-76D6DEE75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D7D4C-A1E4-2DC5-D02B-9411FE3E4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A2DF58-B988-114B-8323-175F1588327B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  <p:pic>
        <p:nvPicPr>
          <p:cNvPr id="79878" name="Picture 6">
            <a:extLst>
              <a:ext uri="{FF2B5EF4-FFF2-40B4-BE49-F238E27FC236}">
                <a16:creationId xmlns:a16="http://schemas.microsoft.com/office/drawing/2014/main" id="{5BD0F22F-7AFD-F657-872D-58DA4A16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052888"/>
            <a:ext cx="7164388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C2B719B9-978E-A458-77B7-C9010BD0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28CED8DE-55CB-D93F-E273-1C7757C7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Step 3 is to release the memory occupied by the current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free(cur);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9217-DACE-434D-33AF-619F775D0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C20E7-84F2-DE4C-3472-D8B806EC3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E93E49-E32A-BE4B-BE5F-355D7C29968C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5FF88763-475B-3049-6CFF-A178F6DA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F2154C4-D51D-270D-34A3-2E7334C4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delete_from_list</a:t>
            </a:r>
            <a:r>
              <a:rPr lang="en-US" altLang="zh-CN">
                <a:ea typeface="宋体" panose="02010600030101010101" pitchFamily="2" charset="-122"/>
              </a:rPr>
              <a:t> function uses the strategy just outlined.</a:t>
            </a:r>
          </a:p>
          <a:p>
            <a:r>
              <a:rPr lang="en-US" altLang="zh-CN">
                <a:ea typeface="宋体" panose="02010600030101010101" pitchFamily="2" charset="-122"/>
              </a:rPr>
              <a:t>When given a list and an integer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the function deletes the first node containing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no node contains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delete_from_list</a:t>
            </a:r>
            <a:r>
              <a:rPr lang="en-US" altLang="zh-CN">
                <a:ea typeface="宋体" panose="02010600030101010101" pitchFamily="2" charset="-122"/>
              </a:rPr>
              <a:t> does nothing.</a:t>
            </a:r>
          </a:p>
          <a:p>
            <a:r>
              <a:rPr lang="en-US" altLang="zh-CN">
                <a:ea typeface="宋体" panose="02010600030101010101" pitchFamily="2" charset="-122"/>
              </a:rPr>
              <a:t>In either case, the function returns a pointer to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Deleting the first node in the list is a special case that requires a different bypass step.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CCF8-4C89-12E0-95AF-674CCA4DA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7D85E-3D48-0A68-A6E5-DEE940991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689B86-CCED-B14A-98C8-B133F100EA1E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22D668B5-6893-59EA-1A32-474A76D6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 from a Linked List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1A2DFAC5-274C-D7AF-DC1D-8535B4C9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node *delete_from_list(struct node *list,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*cur, *prev;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(cur = list, prev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cur != NULL &amp;&amp; cur-&gt;value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prev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(cur == NULL)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list;             /* n was not found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(prev == NULL)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list = list-&gt;next;       /* n is in the first node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prev-&gt;next = cur-&gt;next;  /* n is in some other node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free(cur);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D1817-8898-1040-4A65-E55FDEB33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08E6B-F60D-DA8F-48BB-B31DD9BA1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E53C7F-46ED-094B-81EE-C095E7DDBA71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2EE231B-8585-AA80-A17F-D0F9D3D2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Null Pointers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A2B7962-5590-165A-E9A8-7911A582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Pointers test true or false in the same way as numbers.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All non-null pointers test true; only null pointers are false.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(p == NULL) …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(!p) …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(p != NULL) …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(p)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21BF3-8BFC-6A22-7833-47A4E746D6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54A59-33B4-EDDD-50B5-9CFD4F465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B74B22-BAA6-7A43-8355-FADB7504F48A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53F9003-6274-A6AE-0438-CF837FBC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Ordered Lists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E8AC4BB2-7D3F-5182-61B2-255A5F0C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the nodes of a list are kept in order—sorted by the data stored inside the nodes—we say that the list is </a:t>
            </a:r>
            <a:r>
              <a:rPr lang="en-US" altLang="zh-CN" b="1" i="1">
                <a:ea typeface="宋体" panose="02010600030101010101" pitchFamily="2" charset="-122"/>
              </a:rPr>
              <a:t>ordered.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Inserting a node into an ordered list is more difficult, because the node won’t always be put at the beginning of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searching is faster: we can stop looking after reaching the point at which the desired node would have been located.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92CA4-8E3C-416A-C7F4-F32E0B3F59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E9F88-CA7F-B65A-A9F2-269CA278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C18BDE-FE3D-9F4F-8919-B1CB82D2D227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FA13A987-F10E-C9A8-3B3B-C1CB0EAF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Parts Database (Revisited)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2B15B097-10B0-A18B-D8D4-5F6FE553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inventory2.c</a:t>
            </a:r>
            <a:r>
              <a:rPr lang="en-US" altLang="zh-CN">
                <a:ea typeface="宋体" panose="02010600030101010101" pitchFamily="2" charset="-122"/>
              </a:rPr>
              <a:t> program is a modification of the parts database program of Chapter 16, with the database stored in a linked list this time.</a:t>
            </a:r>
          </a:p>
          <a:p>
            <a:r>
              <a:rPr lang="en-US" altLang="zh-CN">
                <a:ea typeface="宋体" panose="02010600030101010101" pitchFamily="2" charset="-122"/>
              </a:rPr>
              <a:t>Advantages of using a linked list: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need to put a limit on the size of the database.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Database can easily be kept sorted by part number.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original program, the database wasn’t sorted.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38C68-6F39-504C-0E10-F798C6BA1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1EDDD-00B5-37BB-BF54-DBC2BAFA5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811277-30A4-1949-B608-3979235B8B02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12EA5BC9-E350-8BCE-8837-4521816F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Parts Database (Revisited)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DB785D72-B3D8-C72E-0822-16296D3A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structure will contain an additional member (a pointer to the next node):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on_hand;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part *next;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>
                <a:ea typeface="宋体" panose="02010600030101010101" pitchFamily="2" charset="-122"/>
              </a:rPr>
              <a:t> will point to the first node in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*inventory = NULL;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70CD4-2C3B-8325-218F-97E6FD9AB9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D421-1ED9-AAAB-7688-DAEE0428A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985549-D0E2-A34D-9045-9A4256E505B3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36364B59-797D-CC0F-8226-AB6A1134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Parts Database (Revisited)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13CF7DD5-379F-E979-83AF-EC9ECB26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of the functions in the new program will closely resemble their counterparts in the original program.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find_part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>
                <a:ea typeface="宋体" panose="02010600030101010101" pitchFamily="2" charset="-122"/>
              </a:rPr>
              <a:t> will be more complex, however, since we’ll keep the nodes in the inventory list sorted by part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A1C23-2AE7-9FB6-9B94-8FDFE58BC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E999-3663-8C9E-1B24-9424E65D3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25F78E-80B9-D94E-9292-80A9A9D22CC8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336BC8AE-7E1C-5686-7878-19D7D553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Parts Database (Revisited)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E57E864-6D8B-D704-53CD-B88A70A2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original program,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find_part</a:t>
            </a:r>
            <a:r>
              <a:rPr lang="en-US" altLang="zh-CN">
                <a:ea typeface="宋体" panose="02010600030101010101" pitchFamily="2" charset="-122"/>
              </a:rPr>
              <a:t> returns an index into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>
                <a:ea typeface="宋体" panose="02010600030101010101" pitchFamily="2" charset="-122"/>
              </a:rPr>
              <a:t>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new program,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find_part</a:t>
            </a:r>
            <a:r>
              <a:rPr lang="en-US" altLang="zh-CN">
                <a:ea typeface="宋体" panose="02010600030101010101" pitchFamily="2" charset="-122"/>
              </a:rPr>
              <a:t> will return a pointer to the node that contains the desired part number.</a:t>
            </a:r>
          </a:p>
          <a:p>
            <a:r>
              <a:rPr lang="en-US" altLang="zh-CN">
                <a:ea typeface="宋体" panose="02010600030101010101" pitchFamily="2" charset="-122"/>
              </a:rPr>
              <a:t>If it doesn’t find the part number,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find_part</a:t>
            </a:r>
            <a:r>
              <a:rPr lang="en-US" altLang="zh-CN">
                <a:ea typeface="宋体" panose="02010600030101010101" pitchFamily="2" charset="-122"/>
              </a:rPr>
              <a:t> will return a null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74DB5-80B6-4D5F-F956-8B88814E80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6F74-2FBD-5904-0C46-615C25BAC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DD4C66-A5BE-B441-9D59-1B042A158C7B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F5EF5DA1-F699-12B4-AAD1-254A2AB4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Parts Database (Revisited)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A6EBC7A6-71EE-F602-5AD7-4F7524C9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Since the list of parts is sorted,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find_part</a:t>
            </a:r>
            <a:r>
              <a:rPr lang="en-US" altLang="zh-CN" sz="2600">
                <a:ea typeface="宋体" panose="02010600030101010101" pitchFamily="2" charset="-122"/>
              </a:rPr>
              <a:t> can stop when it finds a node containing a part number that’s greater than or equal to the desired part number.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find_part</a:t>
            </a:r>
            <a:r>
              <a:rPr lang="en-US" altLang="zh-CN" sz="2600">
                <a:ea typeface="宋体" panose="02010600030101010101" pitchFamily="2" charset="-122"/>
              </a:rPr>
              <a:t>’s search loop: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inventory;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p != NULL &amp;&amp; number &gt; p-&gt;number;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p = p-&gt;next)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When the loop terminates, we’ll need to test whether the part was found: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(p != NULL &amp;&amp; number == p-&gt;number)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p;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C2C12-073B-73FF-7B46-5FB7ACF47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A129F-D425-15BF-7FBC-948699542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22D5B5-0965-954E-B01A-C94703E7D1D6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351E32BA-910C-F1F1-646A-323F5DCC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Parts Database (Revisited)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5222BE6E-380F-AFBB-664B-69084B42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original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>
                <a:ea typeface="宋体" panose="02010600030101010101" pitchFamily="2" charset="-122"/>
              </a:rPr>
              <a:t> stores a new part in the next available array element.</a:t>
            </a:r>
          </a:p>
          <a:p>
            <a:r>
              <a:rPr lang="en-US" altLang="zh-CN">
                <a:ea typeface="宋体" panose="02010600030101010101" pitchFamily="2" charset="-122"/>
              </a:rPr>
              <a:t>The new version must determine where the new part belongs in the list and insert it there.</a:t>
            </a:r>
          </a:p>
          <a:p>
            <a:r>
              <a:rPr lang="en-US" altLang="zh-CN">
                <a:ea typeface="宋体" panose="02010600030101010101" pitchFamily="2" charset="-122"/>
              </a:rPr>
              <a:t>It will also check whether the part number is already present in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accomplishes both tasks: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(cur = inventory, prev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cur != NULL &amp;&amp; new_node-&gt;number &gt; cur-&gt;number;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prev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B655E-988B-2944-902D-B6E02B64B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BFC26-0714-3919-C181-FF6399DA6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14DB46-17B1-8E4C-AD82-AD7732B40899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D6FB23FA-0261-A026-7693-9CAC4DE7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Parts Database (Revisited)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504DA113-8E86-398E-5D81-69D990D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the loop terminates,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>
                <a:ea typeface="宋体" panose="02010600030101010101" pitchFamily="2" charset="-122"/>
              </a:rPr>
              <a:t> will check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 isn’t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and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new_node-&gt;number</a:t>
            </a:r>
            <a:r>
              <a:rPr lang="en-US" altLang="zh-CN">
                <a:ea typeface="宋体" panose="02010600030101010101" pitchFamily="2" charset="-122"/>
              </a:rPr>
              <a:t> equals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cur-&gt;number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both are true, the part number is already in the list.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>
                <a:ea typeface="宋体" panose="02010600030101010101" pitchFamily="2" charset="-122"/>
              </a:rPr>
              <a:t> will insert a new node between the nodes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This strategy works even if the new part number is larger than any in the list.</a:t>
            </a:r>
          </a:p>
          <a:p>
            <a:r>
              <a:rPr lang="en-US" altLang="zh-CN">
                <a:ea typeface="宋体" panose="02010600030101010101" pitchFamily="2" charset="-122"/>
              </a:rPr>
              <a:t>Like the original program, this version requires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>
                <a:ea typeface="宋体" panose="02010600030101010101" pitchFamily="2" charset="-122"/>
              </a:rPr>
              <a:t> function of Chapter 16.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70F60-0DF9-5116-837A-793E4674FE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055CA-5763-BEE6-DA59-81C01A3D8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38FE25-B4F4-1946-8749-1AE962104AD5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4841FBF1-DFAE-4E0F-B976-820E4282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762000"/>
            <a:ext cx="8455025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Maintains a parts database (linked list version)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"readline.h"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NAME_LEN 25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part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number;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name[NAME_LEN+1];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on_hand;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part *next;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part *inventory = NULL;   /* points to first part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part *find_part(int number);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insert(void);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search(void);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update(void);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print(void);</a:t>
            </a:r>
          </a:p>
          <a:p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3E27-3BDE-A70D-EE2C-9A4572FAD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7F097-004E-8F10-D3FD-C3B817F1A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396D52-E16D-9449-9484-D6A4CF4CEF0B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E5EE8A1E-DD99-5DA1-5429-7BD7E260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main: Prompts the user to enter an operation code,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then calls a function to perform the requested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action. Repeats until the user enters the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command 'q'. Prints an error message if the user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enters an illegal code.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code;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operation code: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 %c", &amp;code);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 (getchar() != '\n')   /* skips to end of line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;</a:t>
            </a:r>
          </a:p>
          <a:p>
            <a:pPr>
              <a:buFontTx/>
              <a:buNone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FE9EE-9FD5-C467-9CA6-36F22FC7F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948C-09E7-CE4D-BF21-E8D34D146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2A026D-E6E3-354C-8800-14CBF35BC068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AE3AA53-BEBD-9700-6AD4-7A9DEA70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Dynamically Allocated Strings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8433F43-9B59-CE76-37F2-A93D234C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Dynamic storage allocation is often useful for working with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Strings are stored in character arrays, and it can be hard to anticipate how long these arrays need to be.</a:t>
            </a:r>
          </a:p>
          <a:p>
            <a:r>
              <a:rPr lang="en-US" altLang="zh-CN">
                <a:ea typeface="宋体" panose="02010600030101010101" pitchFamily="2" charset="-122"/>
              </a:rPr>
              <a:t>By allocating strings dynamically, we can postpone the decision until the program is running.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5243B-4624-E820-E54A-4EDFAB4AFB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5C7C-FE70-9721-DA20-A8ADD0E0E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E2CA20-D35A-4243-87A8-E02E93E7ABDC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B934B114-821F-9C9B-C4D7-B8A596D6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(code)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'i': insert();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's': search();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'u': update();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'p': print();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'q':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  printf("Illegal code\n");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9171-C07F-C795-770B-6E1E9873E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420EA-A80E-86B0-FC74-4CE208EFFF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77CBBD-DDA1-C346-B4E2-20C99AEF8596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45DA4BB4-0937-DFA2-2BAB-BD38F960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find_part: Looks up a part number in the inventory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list. Returns a pointer to the node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containing the part number; if the part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number is not found, returns NULL.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part *find_part(int 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part *p;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(p = inventory;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p != NULL &amp;&amp; number &gt; p-&gt;number;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p = p-&gt;next)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(p != NULL &amp;&amp; number == p-&gt;number)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2883-D406-B5A7-8D96-949092307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D5F4B-5A86-431B-81E7-04CB52E29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5DF652-4F93-7F47-A43B-20B7E260DF92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6623111C-B823-D5B4-47E0-AE9FC8F6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insert: Prompts the user for information about a new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part and then inserts the part into the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inventory list; the list remains sorted by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part number. Prints an error message and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returns prematurely if the part already exists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or space could not be allocated for the part.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insert(void)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part *cur, *prev, *new_node;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new_node = malloc(sizeof(struct part));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(new_node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printf("Database is full; can't add more parts.\n");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&amp;new_node-&gt;number);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DFAFC-FA53-7255-5F4C-9D0F4B925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9AD5-8FAE-00C6-A2A5-D5E8047B8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D4B858-D228-3A42-9E2D-A8D6D13B4900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CDFD81D1-1C17-2220-C924-D127E9A0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for (cur = inventory, prev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cur != NULL &amp;&amp; new_node-&gt;number &gt; cur-&gt;number;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prev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(cur != NULL &amp;&amp; new_node-&gt;number == cur-&gt;number)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already exists.\n");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free(new_node);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name: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read_line(new_node-&gt;name, NAME_LEN);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quantity on hand: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&amp;new_node-&gt;on_hand);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new_node-&gt;next = cur;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(prev ==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inventory = new_node;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prev-&gt;next =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0943C-F620-7FD4-1B0A-AA246C2AD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990C-FA84-2CD6-1B8B-8B5D87674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31257B-2103-674F-A52D-58D8B850C17C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85EF0822-C096-9C0B-4C6C-7FAD42A2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search: Prompts the user to enter a part number, then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looks up the part in the database. If the part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exists, prints the name and quantity on hand;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if not, prints an error message.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search(void)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part *p;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 = find_part(number);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(p !=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name: %s\n", p-&gt;name);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printf("Quantity on hand: %d\n", p-&gt;on_hand);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not found.\n");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61C19-5C87-157D-F02B-A26B9735D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9D5EC-530E-E57B-ECA8-F013E1073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837993-46C7-DF43-98CE-4F9CCE6FCA84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EA41FFE1-3B62-E672-22AC-364C8C81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update: Prompts the user to enter a part number.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Prints an error message if the part doesn't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exist; otherwise, prompts the user to enter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change in quantity on hand and updates the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database.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update(void)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number, change;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part *p;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&amp;number);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 = find_part(number);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(p != NULL)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change in quantity on hand: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&amp;change);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p-&gt;on_hand += change;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else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not found.\n");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7F78C-501D-CF8D-86AB-521F8A20D1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D537-EECD-D7F7-5F56-FCCC98E8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5181F3-B083-0146-A185-2D7D9B9F7F47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718D7442-C8A4-931D-CDB5-AC605F40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print: Prints a listing of all parts in the database,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showing the part number, part name, and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quantity on hand. Part numbers will appear in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ascending order.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part *p;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printf("Part Number   Part Name                  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"Quantity on Hand\n");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(p = inventory; p != NULL; p = p-&gt;next)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printf("%7d       %-25s%11d\n", p-&gt;number, p-&gt;name,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p-&gt;on_hand);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0452B-CA5A-21D4-6D9B-EF68E68E29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4755-FE35-7773-90D3-DAA6F7E6A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73EDDF-2DDF-2A42-A13A-3FFFA7611B0E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D32D62A0-641E-69D7-7A06-ABDCF9D8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to Pointers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EDFB2A22-76A5-6514-2971-65E3B6FF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13 introduced the idea of a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r>
              <a:rPr lang="en-US" altLang="zh-CN">
                <a:ea typeface="宋体" panose="02010600030101010101" pitchFamily="2" charset="-122"/>
              </a:rPr>
              <a:t> to a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concept of “pointers to pointers” also pops up frequently in the context of linked data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In particular, when an argument to a function is a pointer variable, we may want the function to be able to modify the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Doing so requires the use of a pointer to a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AE1-FF67-4C09-4EA9-BFE255892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D6A2E-8B78-CDA1-AC89-6D7DE75C8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D20D9F-40D6-EA4B-8209-9B8EB13CA186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1C638DDF-F282-4044-DE71-9B9AA4DC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to Pointers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C2BA438C-8E9E-D277-FEBD-C15C67B5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359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>
                <a:ea typeface="宋体" panose="02010600030101010101" pitchFamily="2" charset="-122"/>
              </a:rPr>
              <a:t> function is passed a pointer to the first node in a list; it returns a pointer to the first node in the updated list: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 *add_to_list(struct node *list, int n)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node *new_node;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 = malloc(sizeof(struct node));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(new_node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printf("Error: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failed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new_node-&gt;value = 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new_node-&gt;next = list;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8B87D-7016-FC8D-46CE-81730A8D55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BA4C-C56C-07CD-4B28-73DAA7D36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D3D040-0801-5842-BDC4-0CB95AE77C3B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E2998D2F-98C1-E664-972A-BD0CBB6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to Pointers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777D6203-035C-DA90-D696-0F151D69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Modifying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>
                <a:ea typeface="宋体" panose="02010600030101010101" pitchFamily="2" charset="-122"/>
              </a:rPr>
              <a:t> so that it assigns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>
                <a:ea typeface="宋体" panose="02010600030101010101" pitchFamily="2" charset="-122"/>
              </a:rPr>
              <a:t> instead of returning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</a:t>
            </a:r>
            <a:r>
              <a:rPr lang="en-US" altLang="zh-CN">
                <a:ea typeface="宋体" panose="02010600030101010101" pitchFamily="2" charset="-122"/>
              </a:rPr>
              <a:t> doesn’t work.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add_to_list(first, 10);</a:t>
            </a:r>
          </a:p>
          <a:p>
            <a:r>
              <a:rPr lang="en-US" altLang="zh-CN">
                <a:ea typeface="宋体" panose="02010600030101010101" pitchFamily="2" charset="-122"/>
              </a:rPr>
              <a:t>At the point of the call,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is copied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function changes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>
                <a:ea typeface="宋体" panose="02010600030101010101" pitchFamily="2" charset="-122"/>
              </a:rPr>
              <a:t>, making it point to the new node,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is not affected.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B2D0-80D7-9A3A-6C0F-6CCC27FDC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4AB2F-26E8-7346-81A6-9CD49BF4C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F60E19-10F7-9844-80B9-C0CAC61F4699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6FE7D6E-3D3F-46B7-78EA-6227B2AA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762000"/>
            <a:ext cx="8080375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</a:t>
            </a:r>
            <a:r>
              <a:rPr lang="en-US" altLang="zh-CN" sz="3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3000">
                <a:ea typeface="宋体" panose="02010600030101010101" pitchFamily="2" charset="-122"/>
              </a:rPr>
              <a:t> to Allocate Memory for a String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D229F58-B411-B962-F1FA-E0F2412C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Prototype for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*malloc(size_t size);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>
                <a:ea typeface="宋体" panose="02010600030101010101" pitchFamily="2" charset="-122"/>
              </a:rPr>
              <a:t> allocates a block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 bytes and returns a pointer to it.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>
                <a:ea typeface="宋体" panose="02010600030101010101" pitchFamily="2" charset="-122"/>
              </a:rPr>
              <a:t> is an unsigned integer type defined in the library.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8E38-9FA2-6F71-E045-4D9A4831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51B23-0AD8-912F-0408-C7826483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B231A5-1293-A140-93DF-94C2ABDC9EFA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A3A3DD3B-F097-8C35-65D6-9C3F6A5E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to Pointers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8E0A33A2-045F-D84E-E237-C274F565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Getting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 sz="2700">
                <a:ea typeface="宋体" panose="02010600030101010101" pitchFamily="2" charset="-122"/>
              </a:rPr>
              <a:t> to modify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 sz="2700">
                <a:ea typeface="宋体" panose="02010600030101010101" pitchFamily="2" charset="-122"/>
              </a:rPr>
              <a:t> requires passing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 sz="2700">
                <a:ea typeface="宋体" panose="02010600030101010101" pitchFamily="2" charset="-122"/>
              </a:rPr>
              <a:t> a </a:t>
            </a:r>
            <a:r>
              <a:rPr lang="en-US" altLang="zh-CN" sz="2700" i="1">
                <a:ea typeface="宋体" panose="02010600030101010101" pitchFamily="2" charset="-122"/>
              </a:rPr>
              <a:t>pointer</a:t>
            </a:r>
            <a:r>
              <a:rPr lang="en-US" altLang="zh-CN" sz="2700">
                <a:ea typeface="宋体" panose="02010600030101010101" pitchFamily="2" charset="-122"/>
              </a:rPr>
              <a:t> to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add_to_list(struct node **list,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node *new_node;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 = malloc(sizeof(struct node));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(new_node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printf("Error: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failed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add_to_list\n");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new_node-&gt;value 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new_node-&gt;next = *list;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*list =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8DD62-AFD3-9BA7-81A5-7E3D41EDE3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71C69-A5AB-1772-18A7-1425D720D1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0AC401-F8CA-0946-83AD-E4C3352712D0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2A8B7CD5-1FA9-09BA-2B27-8362E7CC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to Pointers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4450952C-CCA3-B6E6-F676-EA1F7ED9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the new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add_to_list</a:t>
            </a:r>
            <a:r>
              <a:rPr lang="en-US" altLang="zh-CN">
                <a:ea typeface="宋体" panose="02010600030101010101" pitchFamily="2" charset="-122"/>
              </a:rPr>
              <a:t> is called, the first argument will be the address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add_to_list(&amp;first, 10);</a:t>
            </a:r>
          </a:p>
          <a:p>
            <a:r>
              <a:rPr lang="en-US" altLang="zh-CN">
                <a:ea typeface="宋体" panose="02010600030101010101" pitchFamily="2" charset="-122"/>
              </a:rPr>
              <a:t>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>
                <a:ea typeface="宋体" panose="02010600030101010101" pitchFamily="2" charset="-122"/>
              </a:rPr>
              <a:t> is assigned the address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, we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*list</a:t>
            </a:r>
            <a:r>
              <a:rPr lang="en-US" altLang="zh-CN">
                <a:ea typeface="宋体" panose="02010600030101010101" pitchFamily="2" charset="-122"/>
              </a:rPr>
              <a:t> as an alias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In particular, assigning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new_node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*list</a:t>
            </a:r>
            <a:r>
              <a:rPr lang="en-US" altLang="zh-CN">
                <a:ea typeface="宋体" panose="02010600030101010101" pitchFamily="2" charset="-122"/>
              </a:rPr>
              <a:t> will modify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289FA-F7FB-104D-E456-6A9BEA06D7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2321D-67D1-FA2D-9DD2-843C1ABCD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B950F0-B3C6-D84A-A34E-4F922B87A90E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D02CDF58-11E8-6841-B0C8-0B92C905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to Functions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373FB787-2A56-B2F4-9B43-EDC366AC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doesn’t require that pointers point only to </a:t>
            </a:r>
            <a:r>
              <a:rPr lang="en-US" altLang="zh-CN" i="1">
                <a:ea typeface="宋体" panose="02010600030101010101" pitchFamily="2" charset="-122"/>
              </a:rPr>
              <a:t>data;</a:t>
            </a:r>
            <a:r>
              <a:rPr lang="en-US" altLang="zh-CN">
                <a:ea typeface="宋体" panose="02010600030101010101" pitchFamily="2" charset="-122"/>
              </a:rPr>
              <a:t> it’s also possible to have pointers to </a:t>
            </a:r>
            <a:r>
              <a:rPr lang="en-US" altLang="zh-CN" i="1">
                <a:ea typeface="宋体" panose="02010600030101010101" pitchFamily="2" charset="-122"/>
              </a:rPr>
              <a:t>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Functions occupy memory locations, so every function has an address.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use function pointers in much the same way we use pointers to data.</a:t>
            </a:r>
          </a:p>
          <a:p>
            <a:r>
              <a:rPr lang="en-US" altLang="zh-CN">
                <a:ea typeface="宋体" panose="02010600030101010101" pitchFamily="2" charset="-122"/>
              </a:rPr>
              <a:t>Passing a function pointer as an argument is fairly common.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3DBA1-FA80-029C-3DBE-9F28E81AB6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38674-4F40-2308-CFC2-7428DAF24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40D53C-AE57-9A49-86C3-1082548D3C07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45C4547B-60F8-9A35-B0A2-CE5BEA13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Pointers as Arguments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9EED9587-29FB-1BD3-A7C6-98A01B66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A function named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integrate</a:t>
            </a:r>
            <a:r>
              <a:rPr lang="en-US" altLang="zh-CN" sz="2700">
                <a:ea typeface="宋体" panose="02010600030101010101" pitchFamily="2" charset="-122"/>
              </a:rPr>
              <a:t> that integrates a mathematical function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700">
                <a:ea typeface="宋体" panose="02010600030101010101" pitchFamily="2" charset="-122"/>
              </a:rPr>
              <a:t> can be made as general as possible by passing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700">
                <a:ea typeface="宋体" panose="02010600030101010101" pitchFamily="2" charset="-122"/>
              </a:rPr>
              <a:t> as an argument.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Prototype for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integrate</a:t>
            </a:r>
            <a:r>
              <a:rPr lang="en-US" altLang="zh-CN" sz="2700">
                <a:ea typeface="宋体" panose="02010600030101010101" pitchFamily="2" charset="-122"/>
              </a:rPr>
              <a:t> 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integrate(double (*f)(double),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double a, double b);</a:t>
            </a:r>
          </a:p>
          <a:p>
            <a:pPr>
              <a:buFontTx/>
              <a:buNone/>
            </a:pPr>
            <a:r>
              <a:rPr lang="en-US" altLang="zh-CN" sz="2700">
                <a:ea typeface="宋体" panose="02010600030101010101" pitchFamily="2" charset="-122"/>
              </a:rPr>
              <a:t>	The parentheses around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*f</a:t>
            </a:r>
            <a:r>
              <a:rPr lang="en-US" altLang="zh-CN" sz="2700">
                <a:ea typeface="宋体" panose="02010600030101010101" pitchFamily="2" charset="-122"/>
              </a:rPr>
              <a:t> indicate that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700">
                <a:ea typeface="宋体" panose="02010600030101010101" pitchFamily="2" charset="-122"/>
              </a:rPr>
              <a:t> is a pointer to a function.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An alternative prototype: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integrate(double f(double),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double a, double b);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28B4C-2E53-469D-16F0-53BF8689F1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51263-9892-9F75-64FA-4A32F93A0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21C402-B03A-E541-B644-851E30ECD795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4C10C8E8-D563-FADE-7789-EBC7C122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Pointers as Arguments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4E5393C3-4159-6CB5-6627-BB55C7C4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integrate</a:t>
            </a:r>
            <a:r>
              <a:rPr lang="en-US" altLang="zh-CN">
                <a:ea typeface="宋体" panose="02010600030101010101" pitchFamily="2" charset="-122"/>
              </a:rPr>
              <a:t> that integrates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sin</a:t>
            </a:r>
            <a:r>
              <a:rPr lang="en-US" altLang="zh-CN">
                <a:ea typeface="宋体" panose="02010600030101010101" pitchFamily="2" charset="-122"/>
              </a:rPr>
              <a:t> (sine) function from 0 to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/2: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result = integrate(sin, 0.0, PI / 2);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function name isn’t followed by parentheses, the C compiler produces a pointer to the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Within the body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integrate</a:t>
            </a:r>
            <a:r>
              <a:rPr lang="en-US" altLang="zh-CN">
                <a:ea typeface="宋体" panose="02010600030101010101" pitchFamily="2" charset="-122"/>
              </a:rPr>
              <a:t>, we can call the function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 = (*f)(x);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f(x)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(*f)(x)</a:t>
            </a:r>
            <a:r>
              <a:rPr lang="en-US" altLang="zh-CN">
                <a:ea typeface="宋体" panose="02010600030101010101" pitchFamily="2" charset="-122"/>
              </a:rPr>
              <a:t> is allowed.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195DF-1F05-03A8-863E-47C53AC2B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9E7C0-FEB3-A3B9-2B77-E26146E7C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3157BD-9996-1449-853C-FC864F66EFB3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9425B72F-BD8A-F7AF-435A-E157799C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1B130BB0-417A-FE68-6C82-EAB51B18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of the most useful functions in the C library require a function pointer as an argument.</a:t>
            </a:r>
          </a:p>
          <a:p>
            <a:r>
              <a:rPr lang="en-US" altLang="zh-CN">
                <a:ea typeface="宋体" panose="02010600030101010101" pitchFamily="2" charset="-122"/>
              </a:rPr>
              <a:t>One of these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, which belongs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</a:t>
            </a:r>
            <a:r>
              <a:rPr lang="en-US" altLang="zh-CN">
                <a:ea typeface="宋体" panose="02010600030101010101" pitchFamily="2" charset="-122"/>
              </a:rPr>
              <a:t> header.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is a general-purpose sorting function that’s capable of sorting any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745B-31DA-AB61-8F21-548E02448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47E92-CFC3-80DE-9925-F7453DF2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76F12D-2E4D-3447-9DAD-FD6446AD56B4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39CF551B-0E66-9EFC-9178-255A7860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CFEC729A-A1D0-6E7E-99C1-6B1ABDA4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must be told how to determine which of two array elements is “smaller.”</a:t>
            </a:r>
          </a:p>
          <a:p>
            <a:r>
              <a:rPr lang="en-US" altLang="zh-CN">
                <a:ea typeface="宋体" panose="02010600030101010101" pitchFamily="2" charset="-122"/>
              </a:rPr>
              <a:t>This is done by passing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a pointer to a </a:t>
            </a:r>
            <a:r>
              <a:rPr lang="en-US" altLang="zh-CN" b="1" i="1">
                <a:ea typeface="宋体" panose="02010600030101010101" pitchFamily="2" charset="-122"/>
              </a:rPr>
              <a:t>comparison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When given two pointers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to array elements, the comparison function must return an integer that is: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Negative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is “less than”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Zero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is “equal to”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Positive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is “greater than”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7C94-03E6-4597-2449-5D6F85C87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3B8A4-4292-A466-E34C-3B29F8146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07B5BA-D46E-9D46-B412-CD1DA6BB28CC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21942263-C9FA-3A6C-76A5-457630C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5F54BBCA-7707-93AC-682C-9C9A3C64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qsort(void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*base,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nmemb,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(*compar)(const void *, const void *));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</a:t>
            </a:r>
            <a:r>
              <a:rPr lang="en-US" altLang="zh-CN">
                <a:ea typeface="宋体" panose="02010600030101010101" pitchFamily="2" charset="-122"/>
              </a:rPr>
              <a:t> must point to the first element in the array (or the first element in the portion to be sorted).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nmemb</a:t>
            </a:r>
            <a:r>
              <a:rPr lang="en-US" altLang="zh-CN">
                <a:ea typeface="宋体" panose="02010600030101010101" pitchFamily="2" charset="-122"/>
              </a:rPr>
              <a:t> is the number of elements to be sorted.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 is the size of each array element, measured in bytes.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</a:t>
            </a:r>
            <a:r>
              <a:rPr lang="en-US" altLang="zh-CN">
                <a:ea typeface="宋体" panose="02010600030101010101" pitchFamily="2" charset="-122"/>
              </a:rPr>
              <a:t> is a pointer to the comparison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B0069-B01E-7033-68DE-38E1070E9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0F60D-D663-7FB6-A455-E7EC4896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8957B8-1D31-B04D-8D97-CDAEC821BA48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4F053522-808C-64DF-EE21-6D0EA795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1D2A5996-748B-7F37-81E7-7FC6309E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is called, it sorts the array into ascending order, calling the comparison function whenever it needs to compare array elements.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that sorts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>
                <a:ea typeface="宋体" panose="02010600030101010101" pitchFamily="2" charset="-122"/>
              </a:rPr>
              <a:t> array of Chapter 16: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qsort(inventory, num_parts,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sizeof(struct part), compare_parts);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compare_parts</a:t>
            </a:r>
            <a:r>
              <a:rPr lang="en-US" altLang="zh-CN">
                <a:ea typeface="宋体" panose="02010600030101010101" pitchFamily="2" charset="-122"/>
              </a:rPr>
              <a:t> is a function that compares two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structures.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9ABD-A3BF-E9F7-4431-A0613F84F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635C-4B9A-8FB5-3EA3-907ACA963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1F396-33DA-A041-8FB3-87C9CF798FAD}" type="slidenum">
              <a:rPr lang="en-US" altLang="zh-CN" sz="1200">
                <a:latin typeface="Arial" panose="020B0604020202020204" pitchFamily="34" charset="0"/>
              </a:rPr>
              <a:pPr/>
              <a:t>98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EF367E24-B722-F11C-9872-026EFF51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276899D6-A2A1-9B9D-DED7-0F1CCF49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compare_parts</a:t>
            </a:r>
            <a:r>
              <a:rPr lang="en-US" altLang="zh-CN">
                <a:ea typeface="宋体" panose="02010600030101010101" pitchFamily="2" charset="-122"/>
              </a:rPr>
              <a:t> function is tricky.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qsort</a:t>
            </a:r>
            <a:r>
              <a:rPr lang="en-US" altLang="zh-CN">
                <a:ea typeface="宋体" panose="02010600030101010101" pitchFamily="2" charset="-122"/>
              </a:rPr>
              <a:t> requires that its parameters have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, but we can’t access the members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structure through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To solve the problem,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compare_parts</a:t>
            </a:r>
            <a:r>
              <a:rPr lang="en-US" altLang="zh-CN">
                <a:ea typeface="宋体" panose="02010600030101010101" pitchFamily="2" charset="-122"/>
              </a:rPr>
              <a:t> will assign its parameters,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, to variables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F97E6-4330-ECBE-F8C5-6970B900A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4B117-F10A-ED40-299E-E69F7678F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D772BA-F5C8-2742-BF8C-EDF75624AF5B}" type="slidenum">
              <a:rPr lang="en-US" altLang="zh-CN" sz="1200">
                <a:latin typeface="Arial" panose="020B0604020202020204" pitchFamily="34" charset="0"/>
              </a:rPr>
              <a:pPr/>
              <a:t>99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4682</TotalTime>
  <Words>12064</Words>
  <Application>Microsoft Macintosh PowerPoint</Application>
  <PresentationFormat>全屏显示(4:3)</PresentationFormat>
  <Paragraphs>1447</Paragraphs>
  <Slides>124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29" baseType="lpstr">
      <vt:lpstr>Times New Roman</vt:lpstr>
      <vt:lpstr>Arial</vt:lpstr>
      <vt:lpstr>Courier New</vt:lpstr>
      <vt:lpstr>Symbol</vt:lpstr>
      <vt:lpstr>tm2</vt:lpstr>
      <vt:lpstr>Chapter 17</vt:lpstr>
      <vt:lpstr>Dynamic Storage Allocation</vt:lpstr>
      <vt:lpstr>Dynamic Storage Allocation</vt:lpstr>
      <vt:lpstr>Memory Allocation Functions</vt:lpstr>
      <vt:lpstr>Null Pointers</vt:lpstr>
      <vt:lpstr>Null Pointers</vt:lpstr>
      <vt:lpstr>Null Pointers</vt:lpstr>
      <vt:lpstr>Dynamically Allocated Strings</vt:lpstr>
      <vt:lpstr>Using malloc to Allocate Memory for a String</vt:lpstr>
      <vt:lpstr>Using malloc to Allocate Memory for a String</vt:lpstr>
      <vt:lpstr>Using malloc to Allocate Memory for a String</vt:lpstr>
      <vt:lpstr>Using malloc to Allocate Memory for a String</vt:lpstr>
      <vt:lpstr>Using Dynamic Storage Allocation in String Functions</vt:lpstr>
      <vt:lpstr>Using Dynamic Storage Allocation in String Functions</vt:lpstr>
      <vt:lpstr>Using Dynamic Storage Allocation in String Functions</vt:lpstr>
      <vt:lpstr>Using Dynamic Storage Allocation in String Functions</vt:lpstr>
      <vt:lpstr>Program: Printing a One-Month Reminder List (Revisited)</vt:lpstr>
      <vt:lpstr>Program: Printing a One-Month Reminder List (Revisited)</vt:lpstr>
      <vt:lpstr>PowerPoint 演示文稿</vt:lpstr>
      <vt:lpstr>PowerPoint 演示文稿</vt:lpstr>
      <vt:lpstr>PowerPoint 演示文稿</vt:lpstr>
      <vt:lpstr>PowerPoint 演示文稿</vt:lpstr>
      <vt:lpstr>Dynamically Allocated Arrays</vt:lpstr>
      <vt:lpstr>Using malloc to Allocate Storage for an Array</vt:lpstr>
      <vt:lpstr>Using malloc to Allocate Storage for an Array</vt:lpstr>
      <vt:lpstr>The calloc Function</vt:lpstr>
      <vt:lpstr>The calloc Function</vt:lpstr>
      <vt:lpstr>The realloc Function</vt:lpstr>
      <vt:lpstr>The realloc Function</vt:lpstr>
      <vt:lpstr>The realloc Function</vt:lpstr>
      <vt:lpstr>Deallocating Storage</vt:lpstr>
      <vt:lpstr>Deallocating Storage</vt:lpstr>
      <vt:lpstr>Deallocating Storage</vt:lpstr>
      <vt:lpstr>Deallocating Storage</vt:lpstr>
      <vt:lpstr>The free Function</vt:lpstr>
      <vt:lpstr>The “Dangling Pointer” Problem</vt:lpstr>
      <vt:lpstr>The “Dangling Pointer” Problem</vt:lpstr>
      <vt:lpstr>Linked Lists</vt:lpstr>
      <vt:lpstr>Linked Lists</vt:lpstr>
      <vt:lpstr>Declaring a Node Type</vt:lpstr>
      <vt:lpstr>Declaring a Node Type</vt:lpstr>
      <vt:lpstr>Creating a Node</vt:lpstr>
      <vt:lpstr>Creating a Node</vt:lpstr>
      <vt:lpstr>Creating a Node</vt:lpstr>
      <vt:lpstr>The -&gt; Operator</vt:lpstr>
      <vt:lpstr>The -&gt; Operator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Searching a Linked List</vt:lpstr>
      <vt:lpstr>Searching a Linked List</vt:lpstr>
      <vt:lpstr>Searching a Linked List</vt:lpstr>
      <vt:lpstr>Searching a Linked List</vt:lpstr>
      <vt:lpstr>Searching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Ordered Lists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Pointers to Pointers</vt:lpstr>
      <vt:lpstr>Pointers to Pointers</vt:lpstr>
      <vt:lpstr>Pointers to Pointers</vt:lpstr>
      <vt:lpstr>Pointers to Pointers</vt:lpstr>
      <vt:lpstr>Pointers to Pointers</vt:lpstr>
      <vt:lpstr>Pointers to Functions</vt:lpstr>
      <vt:lpstr>Function Pointers as Arguments</vt:lpstr>
      <vt:lpstr>Function Pointers as Arguments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Other Uses of Function Pointers</vt:lpstr>
      <vt:lpstr>Other Uses of Function Pointers</vt:lpstr>
      <vt:lpstr>Other Uses of Function Pointers</vt:lpstr>
      <vt:lpstr>Other Uses of Function Pointers</vt:lpstr>
      <vt:lpstr>Program: Tabulating the Trigonometric Functions</vt:lpstr>
      <vt:lpstr>Program: Tabulating the Trigonometric Functions</vt:lpstr>
      <vt:lpstr>Program: Tabulating the Trigonometric Functions</vt:lpstr>
      <vt:lpstr>PowerPoint 演示文稿</vt:lpstr>
      <vt:lpstr>PowerPoint 演示文稿</vt:lpstr>
      <vt:lpstr>Restricted Pointers (C99)</vt:lpstr>
      <vt:lpstr>Restricted Pointers (C99)</vt:lpstr>
      <vt:lpstr>Restricted Pointers (C99)</vt:lpstr>
      <vt:lpstr>Restricted Pointers (C99)</vt:lpstr>
      <vt:lpstr>Restricted Pointers (C99)</vt:lpstr>
      <vt:lpstr>Restricted Pointers (C99)</vt:lpstr>
      <vt:lpstr>Flexible Array Members (C99)</vt:lpstr>
      <vt:lpstr>Flexible Array Members (C99)</vt:lpstr>
      <vt:lpstr>Flexible Array Members (C99)</vt:lpstr>
      <vt:lpstr>Flexible Array Members (C99)</vt:lpstr>
      <vt:lpstr>Flexible Array Members (C99)</vt:lpstr>
      <vt:lpstr>Flexible Array Members (C99)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1062</cp:revision>
  <cp:lastPrinted>1999-11-08T20:52:53Z</cp:lastPrinted>
  <dcterms:created xsi:type="dcterms:W3CDTF">1999-08-24T18:39:05Z</dcterms:created>
  <dcterms:modified xsi:type="dcterms:W3CDTF">2022-09-26T10:51:47Z</dcterms:modified>
</cp:coreProperties>
</file>