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78"/>
  </p:notesMasterIdLst>
  <p:sldIdLst>
    <p:sldId id="282" r:id="rId2"/>
    <p:sldId id="349" r:id="rId3"/>
    <p:sldId id="350" r:id="rId4"/>
    <p:sldId id="434" r:id="rId5"/>
    <p:sldId id="433" r:id="rId6"/>
    <p:sldId id="351" r:id="rId7"/>
    <p:sldId id="352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425" r:id="rId18"/>
    <p:sldId id="364" r:id="rId19"/>
    <p:sldId id="365" r:id="rId20"/>
    <p:sldId id="424" r:id="rId21"/>
    <p:sldId id="367" r:id="rId22"/>
    <p:sldId id="369" r:id="rId23"/>
    <p:sldId id="370" r:id="rId24"/>
    <p:sldId id="423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435" r:id="rId40"/>
    <p:sldId id="386" r:id="rId41"/>
    <p:sldId id="429" r:id="rId42"/>
    <p:sldId id="432" r:id="rId43"/>
    <p:sldId id="388" r:id="rId44"/>
    <p:sldId id="430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413" r:id="rId54"/>
    <p:sldId id="414" r:id="rId55"/>
    <p:sldId id="415" r:id="rId56"/>
    <p:sldId id="431" r:id="rId57"/>
    <p:sldId id="416" r:id="rId58"/>
    <p:sldId id="417" r:id="rId59"/>
    <p:sldId id="418" r:id="rId60"/>
    <p:sldId id="419" r:id="rId61"/>
    <p:sldId id="420" r:id="rId62"/>
    <p:sldId id="421" r:id="rId63"/>
    <p:sldId id="398" r:id="rId64"/>
    <p:sldId id="400" r:id="rId65"/>
    <p:sldId id="401" r:id="rId66"/>
    <p:sldId id="402" r:id="rId67"/>
    <p:sldId id="403" r:id="rId68"/>
    <p:sldId id="404" r:id="rId69"/>
    <p:sldId id="426" r:id="rId70"/>
    <p:sldId id="405" r:id="rId71"/>
    <p:sldId id="428" r:id="rId72"/>
    <p:sldId id="406" r:id="rId73"/>
    <p:sldId id="407" r:id="rId74"/>
    <p:sldId id="427" r:id="rId75"/>
    <p:sldId id="408" r:id="rId76"/>
    <p:sldId id="409" r:id="rId77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AA412C7-7178-174A-6B43-090139EFCC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1515221-228E-9939-18BB-C4B218F76D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F3F22D8-3596-3F91-4495-EBABD306BC7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4EC3D9B-EB6B-AE08-FF94-F921B247F8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983A24B-AA71-AFB7-6C0D-622191CE04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79C72BF5-B933-C67F-F79B-DCFDCC03C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30D34C3-FF62-3B4B-AF99-1AEF9B4924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0B880-992B-9E05-692F-3E6499D78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00B5-1E8B-E1C5-5172-A8845E046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70327-EE9B-EA4E-A43F-F5CB1BD279D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2D76E-20EC-6BA0-F58A-29BCB6311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611B-BCDD-FD24-2118-969771FF7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A3FBEE-9ECF-D342-8DEF-A37EFA10BF3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397F-2E83-790A-7AC7-91ED1813DC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A746-ED81-0E6F-24B7-7897498B9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63EA0B-9C02-694F-B8C9-E22AC514789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2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9B08E-FD81-C61E-7939-05507C8EE9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14DD4-4A86-D192-ABC4-873D9D960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6BE8EA-A83E-AC4A-84E9-611DFBDB271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68AE3-0B3A-B514-9A62-D09673802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EEB79-EDE2-3059-7FA8-F8ED96E0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F8B01D-CED5-E147-A5B9-838183EA47C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A7B-62A2-8F62-CDC7-23A951F24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6E5C-9974-D981-DCAC-B3CDE63FA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54FA0-9273-C440-B718-1D4F1E505A4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4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F712D-C20E-8D8E-6E9F-32B891597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F67313-4F39-1329-E9B0-BB304EC33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21F8DB-BD3F-D349-A444-A547FAB1522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9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24E58-40F8-E149-C8D7-AEE565A68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6759-0938-F16C-B8D7-DD8EE80E6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8C15ED-9BE1-E64A-8383-CAF50275225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5437C-0AF3-3139-2DD2-767D31ADD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DF425-4B40-B8CF-F2FD-06380FCF8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5C8AF2-E238-4E45-9F2F-693181B0543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131C-4DD2-F99C-7E71-3B3D03C87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A2A0-1548-9711-D119-2433E44A7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11226-BF86-5A4D-A0EB-001D87BC04C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605B-1393-6CC5-E05A-FF1A135AD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3F82-56D8-A5F3-4DC6-A93DD1B0E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01F3CF-505F-B24E-8F3E-5EE90E7AA1F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412223-C749-0A04-A9AF-C19C29C79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7151BF-D6DE-16EA-A50E-E88DB78CD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CA1B22E-19F7-2DBB-70D6-DC47D98FAC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E9DEFEB-43B7-90CC-3FFD-F77A29F8F9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6C595A7-9322-B542-92F3-087026D35425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C6341A5-0134-5C12-908D-1B493CF2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18: Declarations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F8E83ADD-84FC-A0B5-F74D-32B6019E30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16BE-8356-8640-8007-64198B6164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6E9BA-E907-652D-9836-E6A45170A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1E61A7-462F-E04A-A3A5-D5A24AF0459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934710DA-9D02-E2D2-0A47-F3A6B03473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18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BE6465B5-42EA-1D08-1320-F943933D90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Declarations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E0ABCEB-DBB2-AA65-AA7A-7C5B11FD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BC7E504-76A2-00C6-942D-535A31DD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variable in a C program has three properties: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Storage duration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Scope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0F83F-3514-EECE-45CD-DEB1B204E4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F665-08FA-0C6E-F2A8-B82D5C6DD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2BA899-19D8-674C-B6C2-6E0C3AC9F3D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3A3759E-36AD-4AED-7031-1C471B28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BD49E6F-F818-469C-0CE2-E5EFB2EE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 i="1">
                <a:ea typeface="宋体" panose="02010600030101010101" pitchFamily="2" charset="-122"/>
              </a:rPr>
              <a:t>storage duration</a:t>
            </a:r>
            <a:r>
              <a:rPr lang="en-US" altLang="zh-CN">
                <a:ea typeface="宋体" panose="02010600030101010101" pitchFamily="2" charset="-122"/>
              </a:rPr>
              <a:t> of a variable determines when memory is set aside for the variable and when that memory is released.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Automatic storage duration:</a:t>
            </a:r>
            <a:r>
              <a:rPr lang="en-US" altLang="zh-CN">
                <a:ea typeface="宋体" panose="02010600030101010101" pitchFamily="2" charset="-122"/>
              </a:rPr>
              <a:t> Memory for variable is allocated when the surrounding block is executed and deallocated when the block terminates.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Static storage duration:</a:t>
            </a:r>
            <a:r>
              <a:rPr lang="en-US" altLang="zh-CN">
                <a:ea typeface="宋体" panose="02010600030101010101" pitchFamily="2" charset="-122"/>
              </a:rPr>
              <a:t> Variable stays at the same storage location as long as the program is running, allowing it to retain its value indefinitely.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7966-59A7-1DF2-70C2-4AD580125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894C-8EB8-D2D9-EA4D-B57E5C699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FCD727-BBE2-4A41-BE73-8C6E533AA5A8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CBB0533-5183-3AE3-28CF-F1833D0B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BC5C2AA-1168-3198-4286-24EE8E57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 i="1"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 of a variable is the portion of the program text in which the variable can be referenced.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Block scope:</a:t>
            </a:r>
            <a:r>
              <a:rPr lang="en-US" altLang="zh-CN">
                <a:ea typeface="宋体" panose="02010600030101010101" pitchFamily="2" charset="-122"/>
              </a:rPr>
              <a:t> Variable is visible from its point of declaration to the end of the enclosing block.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File scope:</a:t>
            </a:r>
            <a:r>
              <a:rPr lang="en-US" altLang="zh-CN">
                <a:ea typeface="宋体" panose="02010600030101010101" pitchFamily="2" charset="-122"/>
              </a:rPr>
              <a:t> Variable is visible from its point of declaration to the end of the enclosing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D7B50-3C71-9B3E-9EB1-FF4C25FE1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C496-DDE1-B5AA-EBE8-943E568AB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E0BEF7-8265-6744-887E-771FC914452D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F1C9B8C-FD39-9F0A-79AF-BA37CCDD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71DCCF1-95F4-B173-1ED1-52B4C981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 i="1">
                <a:ea typeface="宋体" panose="02010600030101010101" pitchFamily="2" charset="-122"/>
              </a:rPr>
              <a:t>linkage</a:t>
            </a:r>
            <a:r>
              <a:rPr lang="en-US" altLang="zh-CN">
                <a:ea typeface="宋体" panose="02010600030101010101" pitchFamily="2" charset="-122"/>
              </a:rPr>
              <a:t> of a variable determines the extent to which it can be shared.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External linkage:</a:t>
            </a:r>
            <a:r>
              <a:rPr lang="en-US" altLang="zh-CN">
                <a:ea typeface="宋体" panose="02010600030101010101" pitchFamily="2" charset="-122"/>
              </a:rPr>
              <a:t> Variable may be shared by several (perhaps all) files in a program.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Internal linkage:</a:t>
            </a:r>
            <a:r>
              <a:rPr lang="en-US" altLang="zh-CN">
                <a:ea typeface="宋体" panose="02010600030101010101" pitchFamily="2" charset="-122"/>
              </a:rPr>
              <a:t> Variable is restricted to a single file but may be shared by the functions in that file.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No linkage:</a:t>
            </a:r>
            <a:r>
              <a:rPr lang="en-US" altLang="zh-CN">
                <a:ea typeface="宋体" panose="02010600030101010101" pitchFamily="2" charset="-122"/>
              </a:rPr>
              <a:t> Variable belongs to a single function and can’t be shared at 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69FD-AD47-55D5-B950-534C5E772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8D5-DA5C-1CF4-9BE8-B84C865B4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A6896-C7FF-AF41-BA4E-4641C3AE25CB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2E1DB2C-3E91-36BB-2A5D-03E5992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C890202-07BD-B965-7658-F81BB0AC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default storage duration, scope, and linkage of a variable depend on where it’s declared: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 declared </a:t>
            </a:r>
            <a:r>
              <a:rPr lang="en-US" altLang="zh-CN" i="1">
                <a:ea typeface="宋体" panose="02010600030101010101" pitchFamily="2" charset="-122"/>
              </a:rPr>
              <a:t>inside</a:t>
            </a:r>
            <a:r>
              <a:rPr lang="en-US" altLang="zh-CN">
                <a:ea typeface="宋体" panose="02010600030101010101" pitchFamily="2" charset="-122"/>
              </a:rPr>
              <a:t> a block (including a function body) have </a:t>
            </a:r>
            <a:r>
              <a:rPr lang="en-US" altLang="zh-CN" i="1">
                <a:ea typeface="宋体" panose="02010600030101010101" pitchFamily="2" charset="-122"/>
              </a:rPr>
              <a:t>automatic</a:t>
            </a:r>
            <a:r>
              <a:rPr lang="en-US" altLang="zh-CN">
                <a:ea typeface="宋体" panose="02010600030101010101" pitchFamily="2" charset="-122"/>
              </a:rPr>
              <a:t> storage duration, </a:t>
            </a:r>
            <a:r>
              <a:rPr lang="en-US" altLang="zh-CN" i="1">
                <a:ea typeface="宋体" panose="02010600030101010101" pitchFamily="2" charset="-122"/>
              </a:rPr>
              <a:t>block</a:t>
            </a:r>
            <a:r>
              <a:rPr lang="en-US" altLang="zh-CN">
                <a:ea typeface="宋体" panose="02010600030101010101" pitchFamily="2" charset="-122"/>
              </a:rPr>
              <a:t> scope, and </a:t>
            </a:r>
            <a:r>
              <a:rPr lang="en-US" altLang="zh-CN" i="1"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 linkage.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 declared </a:t>
            </a:r>
            <a:r>
              <a:rPr lang="en-US" altLang="zh-CN" i="1">
                <a:ea typeface="宋体" panose="02010600030101010101" pitchFamily="2" charset="-122"/>
              </a:rPr>
              <a:t>outside</a:t>
            </a:r>
            <a:r>
              <a:rPr lang="en-US" altLang="zh-CN">
                <a:ea typeface="宋体" panose="02010600030101010101" pitchFamily="2" charset="-122"/>
              </a:rPr>
              <a:t> any block, at the outermost level of a program, have </a:t>
            </a:r>
            <a:r>
              <a:rPr lang="en-US" altLang="zh-CN" i="1"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duration, </a:t>
            </a:r>
            <a:r>
              <a:rPr lang="en-US" altLang="zh-CN" i="1"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scope, and </a:t>
            </a:r>
            <a:r>
              <a:rPr lang="en-US" altLang="zh-CN" i="1">
                <a:ea typeface="宋体" panose="02010600030101010101" pitchFamily="2" charset="-122"/>
              </a:rPr>
              <a:t>external</a:t>
            </a:r>
            <a:r>
              <a:rPr lang="en-US" altLang="zh-CN">
                <a:ea typeface="宋体" panose="02010600030101010101" pitchFamily="2" charset="-122"/>
              </a:rPr>
              <a:t> linkage.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0122-9FCC-A3B4-5F4B-1145A5397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BDE4C-5184-F9AD-F6FA-FA381625D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BF8A69-7924-9B4D-B416-772C40EF8FB2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8E819EF-6716-5E86-CBB5-BF670306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Variables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B7B6760-D604-4E3D-1799-BEDC1F9B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Example: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 </a:t>
            </a: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 </a:t>
            </a: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500">
                <a:ea typeface="宋体" panose="02010600030101010101" pitchFamily="2" charset="-122"/>
              </a:rPr>
              <a:t>We can alter these properties by specifying an explicit storage class: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 sz="2500">
                <a:ea typeface="宋体" panose="02010600030101010101" pitchFamily="2" charset="-122"/>
              </a:rPr>
              <a:t>,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500">
                <a:ea typeface="宋体" panose="02010600030101010101" pitchFamily="2" charset="-122"/>
              </a:rPr>
              <a:t>,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 sz="2500">
                <a:ea typeface="宋体" panose="02010600030101010101" pitchFamily="2" charset="-122"/>
              </a:rPr>
              <a:t>, or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 sz="25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8588C-288E-189C-1FD6-EC72697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6B84B-576F-554B-8ACE-195977B68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5587FB-7A83-F84A-B2A1-01D2E22B15BE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BB1A2FA0-CF46-311C-92BF-206D440D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135188"/>
            <a:ext cx="453866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D1658BF-9AAF-47E7-2627-E44D2600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28A2A1F-5288-2709-4961-A07C2B09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storage class is legal only for variables that belong to a block.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variable has automatic storage duration, block scope, and no linkage.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storage class is almost never specified explicitly.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B654-D3ED-962A-B258-7022E6A356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82EF-EA33-5B37-3611-076AA43FC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4F77CC-AA60-564B-9E31-CF7C5656309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0EEE640-05EE-462D-974C-00F36AF4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15F9B35-1FED-97D3-23E4-CAF66186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 can be used with all variables, regardless of where they’re declared.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used </a:t>
            </a:r>
            <a:r>
              <a:rPr lang="en-US" altLang="zh-CN" i="1">
                <a:ea typeface="宋体" panose="02010600030101010101" pitchFamily="2" charset="-122"/>
              </a:rPr>
              <a:t>outside</a:t>
            </a:r>
            <a:r>
              <a:rPr lang="en-US" altLang="zh-CN">
                <a:ea typeface="宋体" panose="02010600030101010101" pitchFamily="2" charset="-122"/>
              </a:rPr>
              <a:t> a block,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specifies that a variable has internal linkage.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used </a:t>
            </a:r>
            <a:r>
              <a:rPr lang="en-US" altLang="zh-CN" i="1">
                <a:ea typeface="宋体" panose="02010600030101010101" pitchFamily="2" charset="-122"/>
              </a:rPr>
              <a:t>inside</a:t>
            </a:r>
            <a:r>
              <a:rPr lang="en-US" altLang="zh-CN">
                <a:ea typeface="宋体" panose="02010600030101010101" pitchFamily="2" charset="-122"/>
              </a:rPr>
              <a:t> a block,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changes the variable’s storage duration from automatic to static.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420E3-A3E6-7FD1-96B7-CDBFD5218B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FBA1-81A7-E526-99F4-FE2ED37AF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42E932-FD05-C143-AE7A-B2EFC8F244B7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37FB8A2-F64E-C6B6-AD78-F2638258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67F742F7-2516-A058-CA8F-48623484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6F1A-C951-C6CE-6235-5087FD701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F733-0BFD-C58F-016A-018CA4999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9FC0-A589-8842-A9D5-474DE0EB4817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30088AD4-D513-B04E-73ED-3349EBAC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147888"/>
            <a:ext cx="53498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4D1D506-00BD-AA45-5CA4-B358920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447815E-245B-1E37-DEC9-D3294D76D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When used outside a block,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ea typeface="宋体" panose="02010600030101010101" pitchFamily="2" charset="-122"/>
              </a:rPr>
              <a:t> hides a variable within a file: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 int i;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access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other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files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f1(void)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has access to i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f2(void)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has access to i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600">
                <a:ea typeface="宋体" panose="02010600030101010101" pitchFamily="2" charset="-122"/>
              </a:rPr>
              <a:t>This use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ea typeface="宋体" panose="02010600030101010101" pitchFamily="2" charset="-122"/>
              </a:rPr>
              <a:t> is helpful for implementing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5D4E5-40A1-DFA1-727A-C5C2A1A85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7E130-1667-E04F-6D76-974C66EFD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B3C5AC-A4D9-8443-9FF5-5613184DFC84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4A90BB6-A17B-D72A-BA4C-26436145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5AB0F4C-3BF9-D5FC-26CE-FE0A1198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Declarations furnish information to the compiler about the meaning of identifiers.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Examples: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 f(float);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General form of a declaration: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300">
                <a:ea typeface="宋体" panose="02010600030101010101" pitchFamily="2" charset="-122"/>
              </a:rPr>
              <a:t>	</a:t>
            </a:r>
            <a:r>
              <a:rPr lang="en-US" altLang="zh-CN" sz="2300" i="1">
                <a:ea typeface="宋体" panose="02010600030101010101" pitchFamily="2" charset="-122"/>
              </a:rPr>
              <a:t>declaration-specifiers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i="1">
                <a:ea typeface="宋体" panose="02010600030101010101" pitchFamily="2" charset="-122"/>
              </a:rPr>
              <a:t>declarators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</a:p>
          <a:p>
            <a:r>
              <a:rPr lang="en-US" altLang="zh-CN" sz="2600" b="1" i="1">
                <a:ea typeface="宋体" panose="02010600030101010101" pitchFamily="2" charset="-122"/>
              </a:rPr>
              <a:t>Declaration specifiers</a:t>
            </a:r>
            <a:r>
              <a:rPr lang="en-US" altLang="zh-CN" sz="2600">
                <a:ea typeface="宋体" panose="02010600030101010101" pitchFamily="2" charset="-122"/>
              </a:rPr>
              <a:t> describe the properties of the variables or functions being declared.</a:t>
            </a:r>
          </a:p>
          <a:p>
            <a:r>
              <a:rPr lang="en-US" altLang="zh-CN" sz="2600" b="1" i="1">
                <a:ea typeface="宋体" panose="02010600030101010101" pitchFamily="2" charset="-122"/>
              </a:rPr>
              <a:t>Declarators</a:t>
            </a:r>
            <a:r>
              <a:rPr lang="en-US" altLang="zh-CN" sz="2600">
                <a:ea typeface="宋体" panose="02010600030101010101" pitchFamily="2" charset="-122"/>
              </a:rPr>
              <a:t> give their names and may provide additional information about their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C20ED-5CE5-F4CC-8E3B-677B0441A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BD2B-E75E-B63D-5808-E129CB122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1F84BE-B066-A744-90D3-7AFC5330553F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D3368A3-5A2D-BC7C-9097-56802B61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DBD2670-0B4A-55D0-8F85-7DAE0233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 declared within a block resides at the same storage location throughout program execution.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 retains its value indefinitely.</a:t>
            </a:r>
          </a:p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Properties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 is initialized only once, prior to program execution.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 declared inside a function is shared by all calls of the function, including recursive calls.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function may return a pointer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2AABA-7894-F292-A20C-7D08481CC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D4D76-3483-AE7C-98B4-0C29015AF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B337FD-1536-C041-AE7B-39AFDEC3EA03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20843DC-AA4D-0C1E-D105-4AFE9730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D4411A6-C382-17D6-30FB-51D5551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Declaring a local variable to be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ea typeface="宋体" panose="02010600030101010101" pitchFamily="2" charset="-122"/>
              </a:rPr>
              <a:t> allows a function to retain information between calls.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More often, we’ll use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ea typeface="宋体" panose="02010600030101010101" pitchFamily="2" charset="-122"/>
              </a:rPr>
              <a:t> for reasons of efficiency:</a:t>
            </a:r>
            <a:endParaRPr lang="en-US" altLang="zh-CN" sz="26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digit_to_hex_char(int digit)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static const char hex_chars[16] =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"0123456789ABCDEF";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hex_chars[digit];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Declaring </a:t>
            </a:r>
            <a:r>
              <a:rPr lang="en-US" altLang="zh-CN" sz="2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hex_chars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to be </a:t>
            </a:r>
            <a:r>
              <a:rPr lang="en-US" altLang="zh-CN" sz="2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saves time, because </a:t>
            </a:r>
            <a:r>
              <a:rPr lang="en-US" altLang="zh-CN" sz="2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variables are initialized only once.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1A821-DE87-262E-4BB4-647472D1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945D7-FFA7-A9C0-CBE7-18D33349B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2D755-8C42-0549-8154-F1A687865DA9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9192EE3-457D-D620-D1DD-CB2E5B9E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98DF235-ADB6-DF4B-9989-6BE25BD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 enables several source files to share the same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declaration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doesn’t cause memory to be allocated for the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i;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In C terminology, this is not a </a:t>
            </a:r>
            <a:r>
              <a:rPr lang="en-US" altLang="zh-CN" i="1">
                <a:ea typeface="宋体" panose="02010600030101010101" pitchFamily="2" charset="-122"/>
              </a:rPr>
              <a:t>definition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 tells the compiler that we need access to a variable that’s defined elsewhere.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can have many </a:t>
            </a:r>
            <a:r>
              <a:rPr lang="en-US" altLang="zh-CN" i="1">
                <a:ea typeface="宋体" panose="02010600030101010101" pitchFamily="2" charset="-122"/>
              </a:rPr>
              <a:t>declarations</a:t>
            </a:r>
            <a:r>
              <a:rPr lang="en-US" altLang="zh-CN">
                <a:ea typeface="宋体" panose="02010600030101010101" pitchFamily="2" charset="-122"/>
              </a:rPr>
              <a:t> in a program but should have only one </a:t>
            </a:r>
            <a:r>
              <a:rPr lang="en-US" altLang="zh-CN" i="1">
                <a:ea typeface="宋体" panose="02010600030101010101" pitchFamily="2" charset="-122"/>
              </a:rPr>
              <a:t>definition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162F0-5F28-53DB-F308-7F3FA54B2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DB99-FF87-AE85-9C00-014978792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93F29-AB3F-C94F-BC8A-A6B4E0762DB2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F47533A-1E4C-6B59-0A90-A5DFAE4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6057AF8-7849-0623-CA89-15F24B79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There’s one exception to the rule that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 of a variable isn’t a definition.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 that initializes a variable serves as a definition of the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i = 0;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is effectively the same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 = 0;</a:t>
            </a:r>
          </a:p>
          <a:p>
            <a:r>
              <a:rPr lang="en-US" altLang="zh-CN">
                <a:ea typeface="宋体" panose="02010600030101010101" pitchFamily="2" charset="-122"/>
              </a:rPr>
              <a:t>This rule prevents multiple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declarations from initializing a variable in different ways.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CF0BB-3802-ABF7-4F3C-D7FA854034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CB313-7239-AE49-F904-3186A4031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282393-D915-704E-A2B1-B8E7E048D8CE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D0E3026-B687-99D8-A8EA-2AB034B2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2136E1E-A3E1-FCD3-149F-3BF76E67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 always has static storage duration.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declaration is inside a block, the variable has block scope; otherwise, it has file scope: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EB32-62FE-8D80-1336-C66F14B8B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F5082-FD8C-5355-BC88-6B295513B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3D8F52-2027-324A-89B7-C25F835E543B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629ECEB4-924E-AC54-1E56-DD028FF7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3538538"/>
            <a:ext cx="5368925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7C545DA-54CC-84A1-B61B-D99BE465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64728ED-2DA8-E0C0-BC79-B9FE4F3E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Determining the linkage of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variable is a bit harder.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variable was declared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earlier in the file (outside of any function definition), then it has internal linkage.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(the normal case), the variable has external linkage.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28E0-E0C2-392C-2323-319FBC3D6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924E8-438A-73C2-5B69-1EA1385A6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AA582-DDD5-B942-9BDB-694FEE8CD8D9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9003E40-FC9F-FD08-0D5B-4AAE0370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844B6B5-9858-4BD0-779A-1E924A45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 in the declaration of a variable asks the compiler to store the variable in a register.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is a high-speed storage area located in a computer’s CPU.</a:t>
            </a:r>
          </a:p>
          <a:p>
            <a:r>
              <a:rPr lang="en-US" altLang="zh-CN">
                <a:ea typeface="宋体" panose="02010600030101010101" pitchFamily="2" charset="-122"/>
              </a:rPr>
              <a:t>Specifying the storage class of a variable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is a request, not a command.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is free to store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variable in memory if it chooses.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26E1-A55A-C510-32FB-1505E427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285D-029E-A1C9-2C7D-4362A0F5B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7CB07C-7F19-EF4B-8FDA-1767C3DA725D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823F941-6A20-7268-3728-4E4A34E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82DB4B7-9B92-92D2-6B02-54FD7AFD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 is legal only for variables declared in a block.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variable has the same storage duration, scope, and linkage as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registers don’t have addresses, it’s illegal to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 to take the address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This restriction applies even if the compiler has elected to store the variable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DC424-EE6B-E419-E92D-7A0B5BDF6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45EC-5D6C-5206-44E2-CEE8156DF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74E978-12D0-A647-87C5-361E34723F17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957112E-2837-8B1D-B6B9-8058D02B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503977F-8718-844A-5661-509595B2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is best used for variables that are accessed and/or updated frequently.</a:t>
            </a:r>
          </a:p>
          <a:p>
            <a:r>
              <a:rPr lang="en-US" altLang="zh-CN">
                <a:ea typeface="宋体" panose="02010600030101010101" pitchFamily="2" charset="-122"/>
              </a:rPr>
              <a:t>The loop control variable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is a good candidate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treatment: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sum_array(int a[],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register 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sum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0; i &lt; n; i++)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a[i];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780-5067-F204-E19F-67A1CFB09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74966-A27D-E111-D816-18E63548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B67790-39E0-1C47-8823-D6E172E3AB86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624931D-6664-E923-A33C-57058BB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C44A961-7E8C-AF38-32B3-4ECCBF70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isn’t as popular as it once was.</a:t>
            </a:r>
          </a:p>
          <a:p>
            <a:r>
              <a:rPr lang="en-US" altLang="zh-CN">
                <a:ea typeface="宋体" panose="02010600030101010101" pitchFamily="2" charset="-122"/>
              </a:rPr>
              <a:t>Many of today’s compilers can determine automatically which variables would benefit from being kept in registers.</a:t>
            </a:r>
          </a:p>
          <a:p>
            <a:r>
              <a:rPr lang="en-US" altLang="zh-CN">
                <a:ea typeface="宋体" panose="02010600030101010101" pitchFamily="2" charset="-122"/>
              </a:rPr>
              <a:t>Still,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provides useful information that can help the compiler optimize the performance of a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the compiler knows that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variable can’t have its address taken, and therefore can’t be modified through a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C74A3-06A9-8BB1-3BD3-A126ED19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6D318-9996-471E-9BC9-E89A6108F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46AA7-7834-CC4F-8E76-A7BA99708E81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9C86A01-A8CF-46FE-F745-505BCC18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8C6A1C6-B02C-1BFD-1C57-8C09EA76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specifiers fall into three categories: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Storage classes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Type specifiers</a:t>
            </a:r>
          </a:p>
          <a:p>
            <a:r>
              <a:rPr lang="en-US" altLang="zh-CN">
                <a:ea typeface="宋体" panose="02010600030101010101" pitchFamily="2" charset="-122"/>
              </a:rPr>
              <a:t>C99 has a fourth category, </a:t>
            </a:r>
            <a:r>
              <a:rPr lang="en-US" altLang="zh-CN" b="1" i="1">
                <a:ea typeface="宋体" panose="02010600030101010101" pitchFamily="2" charset="-122"/>
              </a:rPr>
              <a:t>function specifiers,</a:t>
            </a:r>
            <a:r>
              <a:rPr lang="en-US" altLang="zh-CN">
                <a:ea typeface="宋体" panose="02010600030101010101" pitchFamily="2" charset="-122"/>
              </a:rPr>
              <a:t> which are used only in function declarations.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category has one member, 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Type qualifiers and type specifiers should follow the storage class, but there are no other restrictions on their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FD42B-0BA0-A609-F0BE-E21E77D13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7100-4716-D303-3E4A-4FB661565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DB299-BF03-DA4F-8154-FCF1A248AC27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E7402B6-D832-9793-BE95-DCF3FEA1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Storage Class of a Function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0962755-42E5-2BC0-7AC8-B2D4AD7A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declarations (and definitions) may include a storage class.</a:t>
            </a:r>
          </a:p>
          <a:p>
            <a:r>
              <a:rPr lang="en-US" altLang="zh-CN">
                <a:ea typeface="宋体" panose="02010600030101010101" pitchFamily="2" charset="-122"/>
              </a:rPr>
              <a:t>The only options are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specifies that the function has external linkage, allowing it to be called from other files.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indicates internal linkage, limiting use of the function’s name to the file in which it’s defined.</a:t>
            </a:r>
          </a:p>
          <a:p>
            <a:r>
              <a:rPr lang="en-US" altLang="zh-CN">
                <a:ea typeface="宋体" panose="02010600030101010101" pitchFamily="2" charset="-122"/>
              </a:rPr>
              <a:t>If no storage class is specified, the function is assumed to have external linkage.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19D72-98F2-8E42-CFAD-D98C73163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A7288-129E-2372-5E94-242F190D3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FFDFA8-9381-6740-8FB2-398FF95E1C3F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B97BE81-8397-4CDC-E796-30C5636D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Storage Class of a Function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6B306767-8503-C67C-16F6-9A4B8EC9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f(int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 int g(int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h(int i);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is unnecessary, but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has benefits: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Easier maintenance.</a:t>
            </a:r>
            <a:r>
              <a:rPr lang="en-US" altLang="zh-CN">
                <a:ea typeface="宋体" panose="02010600030101010101" pitchFamily="2" charset="-122"/>
              </a:rPr>
              <a:t>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function isn’t visible outside the file in which its definition appears, so future modifications to the function won’t affect other files.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Reduced “name space pollution.”</a:t>
            </a:r>
            <a:r>
              <a:rPr lang="en-US" altLang="zh-CN">
                <a:ea typeface="宋体" panose="02010600030101010101" pitchFamily="2" charset="-122"/>
              </a:rPr>
              <a:t> Names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functions don’t conflict with names used in other files. 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E94B6-DFF1-6540-3EBC-2A7671147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3160A-5E0E-48C5-A7B9-CBFE74092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D269A4-8463-534D-8395-1A8E8BEB9A40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F2FFBB0-B449-C081-0FD8-54E43C8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Storage Class of a Function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C033BCB-1815-E5BF-82D4-B55788AC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parameters have the same properties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variables: automatic storage duration, block scope, and no linkage.</a:t>
            </a:r>
          </a:p>
          <a:p>
            <a:r>
              <a:rPr lang="en-US" altLang="zh-CN">
                <a:ea typeface="宋体" panose="02010600030101010101" pitchFamily="2" charset="-122"/>
              </a:rPr>
              <a:t>The only storage class that can be specified for parameters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CCC13-086A-89B1-A49E-FED23B1D8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5D28-D48D-3D0A-2787-130019419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602BA8-4C4E-544C-BEF1-4B3F56EAB77A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F8B06DF-56CC-B0D7-B574-648C128C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7DA0969-31CB-858E-E322-81B8AF23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program fragment that shows all possible ways to include—or omit—storage classes in declarations of variables and parameters: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b;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 int c;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f(int d, register int e)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auto int g;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h;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static 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extern int j;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register int 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4F8B-953A-AB58-DA64-CDD3E01AE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F7B1C-9AC1-CE87-DB79-B97EB4E99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9C2DD-95E9-DB4D-8BA6-E08E5936D62C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9EAB3AA-609B-305F-C027-1C85C3B0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234377A7-8B05-0118-92EB-35EADEBC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 b="1" i="1">
                <a:ea typeface="宋体" panose="02010600030101010101" pitchFamily="2" charset="-122"/>
              </a:rPr>
              <a:t>		Name	Storage Duration	Scope	Linkage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	static	file	external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	static	file	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200">
                <a:ea typeface="宋体" panose="02010600030101010101" pitchFamily="2" charset="-122"/>
              </a:rPr>
              <a:t>	static	file	internal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	automatic	block	none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200">
                <a:ea typeface="宋体" panose="02010600030101010101" pitchFamily="2" charset="-122"/>
              </a:rPr>
              <a:t>	automatic	block	none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200">
                <a:ea typeface="宋体" panose="02010600030101010101" pitchFamily="2" charset="-122"/>
              </a:rPr>
              <a:t>	automatic	block	none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  <a:r>
              <a:rPr lang="en-US" altLang="zh-CN" sz="2200">
                <a:ea typeface="宋体" panose="02010600030101010101" pitchFamily="2" charset="-122"/>
              </a:rPr>
              <a:t>	automatic	block	none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	static	block	none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	static	block	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200">
                <a:ea typeface="宋体" panose="02010600030101010101" pitchFamily="2" charset="-122"/>
              </a:rPr>
              <a:t>	automatic	block	none</a:t>
            </a:r>
          </a:p>
          <a:p>
            <a:pPr>
              <a:spcBef>
                <a:spcPts val="1200"/>
              </a:spcBef>
              <a:buFontTx/>
              <a:buNone/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†In most cases,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and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 will be defined in another file and will have external linkage.</a:t>
            </a:r>
          </a:p>
          <a:p>
            <a:pPr>
              <a:tabLst>
                <a:tab pos="1257300" algn="ctr"/>
                <a:tab pos="3035300" algn="ctr"/>
                <a:tab pos="4914900" algn="ctr"/>
                <a:tab pos="6286500" algn="ctr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FA337-6CD8-ABF0-A6AD-30D743627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70658-D876-AFD2-0388-756261C16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F0C80-4288-A14E-BACE-6B903C8D959A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A6D0865-B21E-14FB-B1C4-B536EC3D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9C431EC-DF33-303E-076B-A63D09C0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Of the four storage classes, the most important are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has no effect, and modern compilers have made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less important.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F7F1-90C1-1FF2-F8A2-CE8CBEAF9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CF01F-8B78-5C74-FD4E-DD12BEAB96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DDFA27-EBE1-C34F-B8A0-A260EFE0FADF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704CC26-6637-E4BF-CE94-8C6B15B3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00633DC-D9C0-5796-714F-7B1073A4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type qualifiers: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C99 has a third type qualifier,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, which is used only with pointers.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is discussed in Chapter 20.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is used to declare “read-only” objects.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const int n = 10;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const int tax_brackets[]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{750, 2250, 3750, 5250, 7000};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A663-CAA4-EBC5-23C7-361634EC43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CFABB-DD2B-47EC-201C-33C7D41B3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F6E6A0-8CB0-144F-8809-50476848D439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F7424A5-05D0-1202-3C72-F6CCEC7C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5FD0C2F-E156-54B3-6BFA-59547FE6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declaring an object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Serves as a form of documentation.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the compiler to check that the value of the object isn’t changed.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Alerts the compiler that the object can be stored in ROM (read-only memory).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33505-D95C-27DB-41AC-7C1295ACEC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CF9E-CC1D-C2EB-8B68-24A01EBC9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9E96B-A13B-B242-9BD6-C592030CE2B7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1AB69F5-790F-A30C-088E-32FA1699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034F67C-4E9F-9FF5-8B29-B0E7ED51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 might appear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serves the same role as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directive, but there are significant differences between the two features.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can be used to create a name for a numerical, character, or string constant, but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can create read-only objects of </a:t>
            </a:r>
            <a:r>
              <a:rPr lang="en-US" altLang="zh-CN" i="1">
                <a:ea typeface="宋体" panose="02010600030101010101" pitchFamily="2" charset="-122"/>
              </a:rPr>
              <a:t>any</a:t>
            </a:r>
            <a:r>
              <a:rPr lang="en-US" altLang="zh-CN">
                <a:ea typeface="宋体" panose="02010600030101010101" pitchFamily="2" charset="-122"/>
              </a:rPr>
              <a:t> type.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objects are subject to the same scope rules as variables; constants created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aren’t.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1EB68-6ABF-063D-7D6B-9E3B71D4A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8BA71-E567-ECB4-2C56-1FBCB3C21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ADD182-302C-AD47-839B-8DAEBEEAC627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430EF51-537A-4C59-CF94-B1F58BAB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FBAD2FF8-6B71-FCEF-1909-F553423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object, unlike the value of a macro, can be viewed in a debugger.</a:t>
            </a:r>
          </a:p>
          <a:p>
            <a:r>
              <a:rPr lang="en-US" altLang="zh-CN">
                <a:ea typeface="宋体" panose="02010600030101010101" pitchFamily="2" charset="-122"/>
              </a:rPr>
              <a:t>Unlike macros,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objects can’t be used in constant expressions: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const int n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a[n];        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legal to apply the address operator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)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object, since it has an address; a macro doesn’t have an address.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2492B-4461-0656-6BB3-43ACEAC4F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C3C09-E33A-BA16-452D-881BE6164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DFEBF1-B5DE-1543-BD9C-2F6B6EE37CFA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C2A9434-D25E-FC4C-B7E3-07736B0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093540C-E94D-8DD7-8924-FD6F2EFD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four </a:t>
            </a:r>
            <a:r>
              <a:rPr lang="en-US" altLang="zh-CN" b="1" i="1">
                <a:ea typeface="宋体" panose="02010600030101010101" pitchFamily="2" charset="-122"/>
              </a:rPr>
              <a:t>storage classes: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At most one storage class may appear in a declaration; if present, it should come first.</a:t>
            </a:r>
          </a:p>
          <a:p>
            <a:r>
              <a:rPr lang="en-US" altLang="zh-CN">
                <a:ea typeface="宋体" panose="02010600030101010101" pitchFamily="2" charset="-122"/>
              </a:rPr>
              <a:t>In C89, there are only two </a:t>
            </a:r>
            <a:r>
              <a:rPr lang="en-US" altLang="zh-CN" b="1" i="1">
                <a:ea typeface="宋体" panose="02010600030101010101" pitchFamily="2" charset="-122"/>
              </a:rPr>
              <a:t>type qualifiers: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C99 has a third type qualifier,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declaration may contain zero or more type qualifiers.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A8537-C696-36EF-B342-94B2259BE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3339F-76CD-B5B0-23BD-62451FD98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FE0EC6-B4B5-EC40-A438-FAB3D2FDA9E7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902568F-7456-0FD7-7B1D-4E814FDB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Qualifiers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DFD61D0-DA74-EFC7-0ADC-E1A63943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no absolute rules that dictate when to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and when to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is good for constants that represent numbers or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1A433-DF4E-9560-B3B9-5931C09CD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919B-EE52-40D0-1A80-2BD51299B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6EA57-F57D-D049-9FC5-E77CA05834BE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FE4BC7D-460B-4D5D-3367-128B5DEA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F9DAAFB6-9242-6564-0A4A-3AC40115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simplest case, a declarator is just an identifier: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r>
              <a:rPr lang="en-US" altLang="zh-CN">
                <a:ea typeface="宋体" panose="02010600030101010101" pitchFamily="2" charset="-122"/>
              </a:rPr>
              <a:t>Declarators may also contain the symbols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declarator that begins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represents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A50BC-25C8-69FC-EC1D-E2558BDDA1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EDB52-1690-B50B-3EBC-E32965C1D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73F0E-8A1C-7B44-A434-F2D12FA9AD56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5CCC668-B793-1E34-AAF7-CD7EEEE8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CD7460D-F618-03BE-1516-2114ACD5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declarator that ends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 represents an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a[10];</a:t>
            </a:r>
          </a:p>
          <a:p>
            <a:r>
              <a:rPr lang="en-US" altLang="zh-CN">
                <a:ea typeface="宋体" panose="02010600030101010101" pitchFamily="2" charset="-122"/>
              </a:rPr>
              <a:t>The brackets may be left empty if the array is a parameter, if it has an initializer, or if its storage class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a[];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case of a multidimensional array, only the first set of brackets can be empty.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C1EB1-B8DC-3418-CE9F-4B2DCBAEE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8B9CD-ED1B-3DC4-E660-D58530533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1FB0E-6237-FC4C-9CBA-B58622338282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342E17F-7EB1-4D0C-80E1-10E7F947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AE9B464-5111-D903-EE0C-0CDA127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provides two additional options for what goes between the brackets in the declaration of an array parameter: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, followed by an expression that specifies the array’s minimum length.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symbol, which can be used in a function prototype to indicate a variable-length array argument.</a:t>
            </a:r>
          </a:p>
          <a:p>
            <a:r>
              <a:rPr lang="en-US" altLang="zh-CN">
                <a:ea typeface="宋体" panose="02010600030101010101" pitchFamily="2" charset="-122"/>
              </a:rPr>
              <a:t>Chapter 9 discusses both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2C311-56C3-A93C-A51E-E22C024A1D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7555-84B0-2087-0D8D-1C5D057C8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115BA3-CF2B-C04E-B708-C41F61A44AA1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9956295-F21A-E8F8-09A4-CC62BB8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83FCE200-3229-8343-3AEE-EDD274B1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declarator that ends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represents a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abs(int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swap(int *a, int *b);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find_largest(int a[], int n);</a:t>
            </a:r>
          </a:p>
          <a:p>
            <a:r>
              <a:rPr lang="en-US" altLang="zh-CN">
                <a:ea typeface="宋体" panose="02010600030101010101" pitchFamily="2" charset="-122"/>
              </a:rPr>
              <a:t>C allows parameter names to be omitted in a function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abs(int);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swap(int *, int *);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find_largest(int [], int);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EB80E-F472-2B2E-8B2D-955862BF8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697F5-4029-AF92-CDA0-E87DBB877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A666E-5664-AB4C-9CF3-49492C6992F2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51EDE6A-EC80-904D-5DB0-F0731413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1346FE7-B2FB-D5CD-BC4F-68D57EE0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parentheses can even be left empty: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abs();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swap();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This provides no information about the arguments.</a:t>
            </a:r>
          </a:p>
          <a:p>
            <a:r>
              <a:rPr lang="en-US" altLang="zh-CN">
                <a:ea typeface="宋体" panose="02010600030101010101" pitchFamily="2" charset="-122"/>
              </a:rPr>
              <a:t>Putting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between the parentheses is different: it indicates that there are no arguments.</a:t>
            </a:r>
          </a:p>
          <a:p>
            <a:r>
              <a:rPr lang="en-US" altLang="zh-CN">
                <a:ea typeface="宋体" panose="02010600030101010101" pitchFamily="2" charset="-122"/>
              </a:rPr>
              <a:t>The empty-parentheses style doesn’t let the compiler check whether function calls have the right arguments. 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8B2D-78AF-CDE3-BE3B-9D9AD563B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41365-8032-8189-F04F-1D90739B8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CFB300-1054-C04E-95CE-D2879D1847FC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59891E0-8288-C898-A90A-543F5E81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4A4D62C-B3B6-3389-98F7-B9B95232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 in actual programs often combine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notations.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An array of 10 pointers to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*ap[10];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that has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argument and returns a pointer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*fp(float);</a:t>
            </a:r>
          </a:p>
          <a:p>
            <a:r>
              <a:rPr lang="en-US" altLang="zh-CN">
                <a:ea typeface="宋体" panose="02010600030101010101" pitchFamily="2" charset="-122"/>
              </a:rPr>
              <a:t>A pointer to a function with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argument and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return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(*pf)(int);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EC8E1-6BB1-27DB-72F6-97D2A6A84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051C9-4118-7D3C-6EB3-9FA7C4FE8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3F9CAB-45FD-D845-ACC5-A03C8ADB5E98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686D1EF-0E6A-A941-8990-D0E0FFC7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A73A3C1-48A3-31A2-DE8C-9A0BF9C6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But what about declarators like the one in the following declaration?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*(*x[10])(void);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not obvious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a pointer, an array, or a function.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3972D-6249-04CF-F56D-3F4220E41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07D2D-0FC9-E91D-67C5-E28EDD7D3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B000FE-6FDB-F249-8321-78E7C73D4C73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630CCD9-24FE-762C-10FA-0855AE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6920CEB-DA66-3E6F-3404-B9C1DB45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Rules for understanding declarations: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Always read declarators from the inside out.</a:t>
            </a:r>
            <a:r>
              <a:rPr lang="en-US" altLang="zh-CN">
                <a:ea typeface="宋体" panose="02010600030101010101" pitchFamily="2" charset="-122"/>
              </a:rPr>
              <a:t> Locate the identifier that’s being declared, and start deciphering the declaration from there.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When there’s a choice, always favor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b="1" i="1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b="1" i="1">
                <a:ea typeface="宋体" panose="02010600030101010101" pitchFamily="2" charset="-122"/>
              </a:rPr>
              <a:t> over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b="1" i="1">
                <a:ea typeface="宋体" panose="02010600030101010101" pitchFamily="2" charset="-122"/>
              </a:rPr>
              <a:t>.</a:t>
            </a:r>
            <a:r>
              <a:rPr lang="en-US" altLang="zh-CN">
                <a:ea typeface="宋体" panose="02010600030101010101" pitchFamily="2" charset="-122"/>
              </a:rPr>
              <a:t> Parentheses can be used to override the normal priority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over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6212-1552-8D75-6BF3-950EC2E09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5AE9A-DFFD-C2F1-E29F-73E139ADE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CA65D-C335-764A-8514-77DFE635AFA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1793EC3-987C-6906-B034-96E3F7C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C0A812AA-620A-26B4-F180-0D65AB1B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*ap[10];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</a:t>
            </a:r>
            <a:r>
              <a:rPr lang="en-US" altLang="zh-CN">
                <a:ea typeface="宋体" panose="02010600030101010101" pitchFamily="2" charset="-122"/>
              </a:rPr>
              <a:t> is an </a:t>
            </a:r>
            <a:r>
              <a:rPr lang="en-US" altLang="zh-CN" i="1">
                <a:ea typeface="宋体" panose="02010600030101010101" pitchFamily="2" charset="-122"/>
              </a:rPr>
              <a:t>array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 i="1">
                <a:ea typeface="宋体" panose="02010600030101010101" pitchFamily="2" charset="-122"/>
              </a:rPr>
              <a:t>pointers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2: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*fp(float);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 i="1">
                <a:ea typeface="宋体" panose="02010600030101010101" pitchFamily="2" charset="-122"/>
              </a:rPr>
              <a:t>function</a:t>
            </a:r>
            <a:r>
              <a:rPr lang="en-US" altLang="zh-CN">
                <a:ea typeface="宋体" panose="02010600030101010101" pitchFamily="2" charset="-122"/>
              </a:rPr>
              <a:t> that returns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302B-5747-99F5-B050-57438DE48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92E4E-91C3-B661-0E2C-C23ADD793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793A0-B167-AA4F-8154-C98EEE71DCA7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D058C7F-9064-B1AF-DA66-0C0EDE4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7786208-7D0C-B2EB-EA88-5A4BE627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keywords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 sz="2600">
                <a:ea typeface="宋体" panose="02010600030101010101" pitchFamily="2" charset="-122"/>
              </a:rPr>
              <a:t>,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>
                <a:ea typeface="宋体" panose="02010600030101010101" pitchFamily="2" charset="-122"/>
              </a:rPr>
              <a:t> are all </a:t>
            </a:r>
            <a:r>
              <a:rPr lang="en-US" altLang="zh-CN" sz="2600" b="1" i="1">
                <a:ea typeface="宋体" panose="02010600030101010101" pitchFamily="2" charset="-122"/>
              </a:rPr>
              <a:t>type specifiers.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order in which they are combined doesn’t matter.</a:t>
            </a:r>
          </a:p>
          <a:p>
            <a:pPr lvl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>
                <a:ea typeface="宋体" panose="02010600030101010101" pitchFamily="2" charset="-122"/>
              </a:rPr>
              <a:t> is the same as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Type specifiers also include specifications of structures, unions, and enumerations.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Examples: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point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x,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y;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2200">
                <a:ea typeface="宋体" panose="02010600030101010101" pitchFamily="2" charset="-122"/>
              </a:rPr>
              <a:t>,</a:t>
            </a:r>
            <a:br>
              <a:rPr lang="en-US" altLang="zh-CN" sz="2200">
                <a:ea typeface="宋体" panose="02010600030101010101" pitchFamily="2" charset="-122"/>
              </a:rPr>
            </a:b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x,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y;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2200">
                <a:ea typeface="宋体" panose="02010600030101010101" pitchFamily="2" charset="-122"/>
              </a:rPr>
              <a:t>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point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2600">
                <a:ea typeface="宋体" panose="02010600030101010101" pitchFamily="2" charset="-122"/>
              </a:rPr>
              <a:t> names are also type specifiers.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08644-B367-2BBA-ADC0-A7863F09F9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73FF-5358-D7C5-606A-CBF1DFC9D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2A3889-AED2-2A43-AE28-06F2A7D3F57B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C70E549-0B8F-16CE-2C04-30BAF44F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4B9D5CA-A03F-91A1-E893-31DF871E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3: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(*pf)(int);</a:t>
            </a:r>
          </a:p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*pf</a:t>
            </a:r>
            <a:r>
              <a:rPr lang="en-US" altLang="zh-CN">
                <a:ea typeface="宋体" panose="02010600030101010101" pitchFamily="2" charset="-122"/>
              </a:rPr>
              <a:t> is enclosed in parentheses,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pf</a:t>
            </a:r>
            <a:r>
              <a:rPr lang="en-US" altLang="zh-CN">
                <a:ea typeface="宋体" panose="02010600030101010101" pitchFamily="2" charset="-122"/>
              </a:rPr>
              <a:t> must be a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But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(*pf)</a:t>
            </a:r>
            <a:r>
              <a:rPr lang="en-US" altLang="zh-CN">
                <a:ea typeface="宋体" panose="02010600030101010101" pitchFamily="2" charset="-122"/>
              </a:rPr>
              <a:t> is followed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</a:t>
            </a:r>
            <a:r>
              <a:rPr lang="en-US" altLang="zh-CN">
                <a:ea typeface="宋体" panose="02010600030101010101" pitchFamily="2" charset="-122"/>
              </a:rPr>
              <a:t>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pf</a:t>
            </a:r>
            <a:r>
              <a:rPr lang="en-US" altLang="zh-CN">
                <a:ea typeface="宋体" panose="02010600030101010101" pitchFamily="2" charset="-122"/>
              </a:rPr>
              <a:t> must point to a function with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argument.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represents the return type of this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74AC-9903-8283-46A3-05669ED47E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72900-8269-B204-1FED-3FA3003A8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EAB161-5F68-9740-A70B-EF1B5B48AF12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2CD801E-4AEC-E8EC-724F-E2B8EAEF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73431C0-2AB1-0170-1C6D-4336266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a complex declarator often involves zigzagging from one side of the identifier to the other: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1706D-9301-4828-E2B5-1126AE32C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D2C80-C02E-B9E6-F65B-53FE848F4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E810DD-A9F9-FF49-B374-3644EA40EC6A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EB638B13-2D47-8DC8-E4C4-492E5418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011488"/>
            <a:ext cx="56261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8FADD18-9458-72AD-4090-2F1C571D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A796B08-6C91-17B8-F144-731997C0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second example of “zigzagging”: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37343-1FFA-0BD8-924E-DA8A75736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41CD-6D9C-98B5-B9C0-A9E855984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DF7EE3-5B7B-8745-AFC2-51FCF70CFDF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  <p:pic>
        <p:nvPicPr>
          <p:cNvPr id="65542" name="Picture 6">
            <a:extLst>
              <a:ext uri="{FF2B5EF4-FFF2-40B4-BE49-F238E27FC236}">
                <a16:creationId xmlns:a16="http://schemas.microsoft.com/office/drawing/2014/main" id="{281EA079-D3AF-E936-9511-FCA65004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44713"/>
            <a:ext cx="629285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8788E415-BE99-20BD-6778-CE556A84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Deciphering Complex Declarations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0EA3566D-D769-2F9C-220C-405F5DE7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Certain things can’t be declared in C.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Functions can’t return arrays: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f(int)[];      /*** WRONG ***/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Functions can’t return functions: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g(int)(int);   /*** WRONG ***/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Arrays of functions aren’t possible, either: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a[10](int);    /*** WRONG ***/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 each case, pointers can be used to get the desired effect.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For example, a function can’t return an array, but it can return a </a:t>
            </a:r>
            <a:r>
              <a:rPr lang="en-US" altLang="zh-CN" sz="2600" i="1">
                <a:ea typeface="宋体" panose="02010600030101010101" pitchFamily="2" charset="-122"/>
              </a:rPr>
              <a:t>pointer</a:t>
            </a:r>
            <a:r>
              <a:rPr lang="en-US" altLang="zh-CN" sz="2600">
                <a:ea typeface="宋体" panose="02010600030101010101" pitchFamily="2" charset="-122"/>
              </a:rPr>
              <a:t> to an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203E-7BAC-2FB1-C759-12DB53358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A858B-3DB6-9248-64C7-716D3D6B4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2B85F5-EDD8-2342-9A29-90D9A9CF5477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0C97A5D8-47B0-F45A-715E-B5A7D79E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Type Definitions to Simplify Declarations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61277EE0-8E70-4C3A-BC0E-CBD052BE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programmers use type definitions to help simplify complex declarations.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declared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*(*x[10])(void);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type definitions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’s type easier to understand: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*Fcn(void);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Fcn *Fcn_ptr;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Fcn_ptr Fcn_ptr_array[10];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Fcn_ptr_array x;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19324-1F39-C096-6390-F7B02654FC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4EDFC-13A2-8658-0BB2-D31D95A84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35231-72BB-E04E-AB50-EDAC3F4D653C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ACEE48D-5B10-6F41-C4C8-5FF01C45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0AAA9694-BC64-A994-F7EC-5A085D8F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convenience, C allows us to specify initial values for variables as we’re declaring them.</a:t>
            </a:r>
          </a:p>
          <a:p>
            <a:r>
              <a:rPr lang="en-US" altLang="zh-CN">
                <a:ea typeface="宋体" panose="02010600030101010101" pitchFamily="2" charset="-122"/>
              </a:rPr>
              <a:t>To initialize a variable, we write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symbol after its declarator, then follow that with an initializer.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57317-B7F4-A387-81D9-C7FFD7E75B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CA1DA-AD75-3CC9-8BA0-A3BA252B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69AD93-8B02-5949-87DE-F501B3D13157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7A07C31-C8D0-158B-7AC0-E82176D5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17EAF9A-4EF1-6104-4A2B-C63B1D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initializer for a simple variable is an expression of the same type as the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 = 5 / 2;   /* i is initially 2 */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types don’t match, C converts the initializer using the same rules as for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j = 5.5;     /* converted to 5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initializer for a pointer variable must be an expression of the same type or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 = &amp;i;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2350C-BF27-1DF5-E371-B40AEF33B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7FB99-8A3D-AEC8-32DB-95C2E6BE8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F298C4-B549-5348-BD5D-60268742350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ADD229DB-D08D-004D-A107-8C8ACE4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04A6357-2B20-F1B4-3AD8-B8C4B7CA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initializer for an array, structure, or union is usually a series of values enclosed in braces: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a[5] = {1, 2, 3, 4, 5};</a:t>
            </a:r>
          </a:p>
          <a:p>
            <a:r>
              <a:rPr lang="en-US" altLang="zh-CN">
                <a:ea typeface="宋体" panose="02010600030101010101" pitchFamily="2" charset="-122"/>
              </a:rPr>
              <a:t>In C99, brace-enclosed initializers can have other forms, thanks to designated initializers.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10B0-FF57-0D96-5917-A27C690B9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33EA-3548-2B3A-A333-D5D3CAA3E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911F71-55AD-2F42-BE21-AC245D393112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DEE6735-6519-3B68-05E8-EB8D58E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D7C7AF76-AFA8-3876-3D1B-B3B00768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initializer for a variable with static storage duration must be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FIRST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LAST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 int i = LAST - FIRST + 1;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LAST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had been variables, the initializer would be illegal.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6F8EF-CD20-E5ED-9E94-A070C6E709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BB481-E9F8-213D-6079-B2C8E560D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9A8662-D7C1-8647-82B2-D33479080FF9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E748ED0A-A276-C2FB-1F02-C8D92D28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E7A27AF-88B5-4C87-5043-E394CFAC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a variable has automatic storage duration, its initializer need not be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last = n - 1;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0534-0C2D-463D-A63B-F240D484A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C967-E066-FC3F-6BCB-FDDCEF5DB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41165-9266-D245-8AD1-FA12D05864F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82124E6-8209-5D80-9606-170BA55D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9395ADC-BA3E-8C6B-768A-281B5734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Declarators include: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 (names of simple variables)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 followed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 (array names)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 preceded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(pointer names)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 followed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(function names)</a:t>
            </a:r>
          </a:p>
          <a:p>
            <a:r>
              <a:rPr lang="en-US" altLang="zh-CN">
                <a:ea typeface="宋体" panose="02010600030101010101" pitchFamily="2" charset="-122"/>
              </a:rPr>
              <a:t>Declarators are separated by commas.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declarator that represents a variable may be followed by an initializer.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81ADA-124E-F353-8D5A-2493F81D98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49D1-2C56-CBD2-47DC-DB032BE2A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D1F917-73BA-EB48-810C-A0FA721028CF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E18BEACF-2065-CD11-C214-4A8E9FD8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AB7D6174-49D7-6EED-8DE0-30A0C70F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brace-enclosed initializer for an array, structure, or union must contain only constant expressions: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powers[5]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{1,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N};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were a variable, the initializer would be illegal.</a:t>
            </a:r>
          </a:p>
          <a:p>
            <a:r>
              <a:rPr lang="en-US" altLang="zh-CN">
                <a:ea typeface="宋体" panose="02010600030101010101" pitchFamily="2" charset="-122"/>
              </a:rPr>
              <a:t>In C99, this restriction applies only if the variable has static storage duration.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4985E-9876-25E0-B785-8054F413F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EF94C-8B5C-DB21-2EF8-FFABADC81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0D8881-1308-8043-BBD7-1848915B5979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3DCA78F-9636-206A-1927-647FDA4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Initializers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D8153438-573C-32A5-461F-33E800C4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initializer for an automatic structure or union can be another structure or union: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g(struct part part1)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part part2 = part1;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The initializer doesn’t have to be a variable or parameter name, although it does need to be an expression of the proper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C9DB6-D87B-2FF1-5084-429C927BC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1275F-2E28-6C68-5D95-8CA13908F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0149D1-30CA-D54B-B774-DD0B8E0DA39D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1ABBBEC8-921F-716F-AEF4-6E27B81E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Uninitialized Variables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6D9982F4-0ACB-2EF9-D650-6152CDBC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 value of a variable depends on its storage duration: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 with </a:t>
            </a:r>
            <a:r>
              <a:rPr lang="en-US" altLang="zh-CN" i="1">
                <a:ea typeface="宋体" panose="02010600030101010101" pitchFamily="2" charset="-122"/>
              </a:rPr>
              <a:t>automatic</a:t>
            </a:r>
            <a:r>
              <a:rPr lang="en-US" altLang="zh-CN">
                <a:ea typeface="宋体" panose="02010600030101010101" pitchFamily="2" charset="-122"/>
              </a:rPr>
              <a:t> storage duration have no default initial value.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 with </a:t>
            </a:r>
            <a:r>
              <a:rPr lang="en-US" altLang="zh-CN" i="1"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duration have the value zero by default.</a:t>
            </a:r>
          </a:p>
          <a:p>
            <a:r>
              <a:rPr lang="en-US" altLang="zh-CN">
                <a:ea typeface="宋体" panose="02010600030101010101" pitchFamily="2" charset="-122"/>
              </a:rPr>
              <a:t>A static variable is correctly initialized based on its type, not simply set to zero bits.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better to provide initializers for static variables rather than rely on the fact that they’re guaranteed to be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A7A66-B582-207B-630E-CEE431102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08801-AFE2-C8FA-AEF4-8E3E61F8E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A0C8B9-096B-604C-9757-C1530EDC813D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452CCDBA-FAD2-EB1A-2448-ECB462FB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Functions (C99)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43BCBD9B-7F1F-F1FD-C967-B9B5F072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function declarations may contain 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 is related to the concept of the “overhead” of a function call—the work required to call a function and later return from it.</a:t>
            </a:r>
          </a:p>
          <a:p>
            <a:r>
              <a:rPr lang="en-US" altLang="zh-CN">
                <a:ea typeface="宋体" panose="02010600030101010101" pitchFamily="2" charset="-122"/>
              </a:rPr>
              <a:t>Although the overhead of a function call slows the program by only a tiny amount, it may add up in certain situations.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3488-D5EF-5ABF-99F8-1F3766B9A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2E916-0769-F6F2-A509-6893BF5F2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245173-700C-3148-B793-99A5DDB39AF1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60C78BC-B9D0-604F-0F73-E61AB3E6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Functions (C99)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F9C31CF9-2B47-3B4A-4F6B-22DABBED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C89, the only way to avoid the overhead of a function call is to use a parameterized macro.</a:t>
            </a:r>
          </a:p>
          <a:p>
            <a:r>
              <a:rPr lang="en-US" altLang="zh-CN">
                <a:ea typeface="宋体" panose="02010600030101010101" pitchFamily="2" charset="-122"/>
              </a:rPr>
              <a:t>C99 offers a better solution to this problem: create an </a:t>
            </a:r>
            <a:r>
              <a:rPr lang="en-US" altLang="zh-CN" b="1" i="1">
                <a:ea typeface="宋体" panose="02010600030101010101" pitchFamily="2" charset="-122"/>
              </a:rPr>
              <a:t>inline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word “inline” suggests that the compiler replaces each call of the function by the machine instructions for the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This technique may cause a minor increase in the size of the compiled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B1191-A3DF-6C0A-9156-3FF8509E0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5B9-F610-55E5-CC54-0421A4824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F05D15-AF09-3641-B1AE-E45D12F21099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19CDFD5-2E8E-8485-2FD8-BF3BB015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Functions (C99)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6BD2CD09-300B-71AF-E459-09A2DAB9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function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 doesn’t actually force the compiler to “inline” the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It suggests that the compiler should try to make calls of the function as fast as possible, but the compiler is free to ignore the suggestion.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7509-7CED-CD96-0FD5-E5B0D78FC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7265-5CF5-2528-2DF6-F346262E4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B91F0B-FFA9-544F-ACF1-016C4022E989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6F4E4CA-7CF5-FD3B-6F77-FD6B7128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25660376-FAE3-BCBE-681F-C1EAC20C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An inline function has the keyword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 sz="2600">
                <a:ea typeface="宋体" panose="02010600030101010101" pitchFamily="2" charset="-122"/>
              </a:rPr>
              <a:t> as one of its declaration specifiers: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inline double average(double a, double 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 sz="2600">
                <a:ea typeface="宋体" panose="02010600030101010101" pitchFamily="2" charset="-122"/>
              </a:rPr>
              <a:t> has external linkage, so other source files may contain calls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However, the definition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 sz="2600">
                <a:ea typeface="宋体" panose="02010600030101010101" pitchFamily="2" charset="-122"/>
              </a:rPr>
              <a:t> isn’t an external definition (it’s an </a:t>
            </a:r>
            <a:r>
              <a:rPr lang="en-US" altLang="zh-CN" sz="2600" b="1" i="1">
                <a:ea typeface="宋体" panose="02010600030101010101" pitchFamily="2" charset="-122"/>
              </a:rPr>
              <a:t>inline definition</a:t>
            </a:r>
            <a:r>
              <a:rPr lang="en-US" altLang="zh-CN" sz="2600">
                <a:ea typeface="宋体" panose="02010600030101010101" pitchFamily="2" charset="-122"/>
              </a:rPr>
              <a:t> instead).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Attempting to call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 sz="2600">
                <a:ea typeface="宋体" panose="02010600030101010101" pitchFamily="2" charset="-122"/>
              </a:rPr>
              <a:t> from another file will be considered an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E456-192E-4573-FE87-929271746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0FDF3-BCAA-EC8C-5E75-4432CFA8B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8D8ED-A59B-AC4B-9C8B-64D8942DD545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480202F2-D20E-BADA-A14B-599C28F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9BA8F05-C9A0-5CB2-D3BB-7E1349EB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ways to avoid this error.</a:t>
            </a:r>
          </a:p>
          <a:p>
            <a:r>
              <a:rPr lang="en-US" altLang="zh-CN">
                <a:ea typeface="宋体" panose="02010600030101010101" pitchFamily="2" charset="-122"/>
              </a:rPr>
              <a:t>One option is to add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to the function definition: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average(double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now has internal linkage, so it can’t be called from other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Other files may contain their own definitions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, which might be the same or different.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3F28-EE25-4625-0EE3-96DA296071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A2B73-5262-7B82-4163-36CDF5870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17C43-F453-2A43-8816-323105670090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848C3F1A-DD79-F5DD-F932-370091A2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D3E20510-D210-6DF9-B0F4-BBC1B38E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other option is to provide an external definition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so that calls are permitted from other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One way to do this is to write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function a second time (without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) and put this definition in a different source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it’s not a good idea to have two versions of a function: we can’t guarantee that they’ll remain consistent when the program is modified.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EFE2-236B-42A2-E4B5-2082DDA90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DC2FB-6428-3FDF-62F3-CE690F3FA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621ED-D8C8-5240-B1F9-D53C337A9D7F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2466CBFD-3014-5C4A-5041-0E3BE1BE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61CA78A-F743-1F93-B867-A1C1850C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better approach is to put the inline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in a header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#ifndef AVERAGE_H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AVERAGE_H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3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inline double 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Let’s name this file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average.h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3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D516-B312-719C-5B7B-B15A713CA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97D9-9EC5-4161-627E-599619876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A22001-0742-8840-A522-42015F9108D0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028D679-1637-3E59-1807-825C0FE8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E6268C2-129E-BF79-6F6C-8F7D48FE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A declaration with a storage class and three declarators:</a:t>
            </a: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500">
                <a:ea typeface="宋体" panose="02010600030101010101" pitchFamily="2" charset="-122"/>
              </a:rPr>
              <a:t>A declaration with a type qualifier and initializer but no storage class: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E1F3-41B9-5060-197F-0D784626C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66638-3903-18A3-2463-F3058FADD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01E575-1EED-F348-AC57-71A8FFF29EE0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3408D2D9-D337-1418-3657-72E13DEC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098675"/>
            <a:ext cx="360838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3" name="Picture 6">
            <a:extLst>
              <a:ext uri="{FF2B5EF4-FFF2-40B4-BE49-F238E27FC236}">
                <a16:creationId xmlns:a16="http://schemas.microsoft.com/office/drawing/2014/main" id="{CB1C5200-3EF7-1682-82CE-D9711FC8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4689475"/>
            <a:ext cx="50609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4EF4C52-50E0-D427-4618-F866695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C0184DFB-0231-DC84-58F8-7E5107D0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Next, we’ll create a matching source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"average.h"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3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average(double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b);</a:t>
            </a:r>
          </a:p>
          <a:p>
            <a:r>
              <a:rPr lang="en-US" altLang="zh-CN">
                <a:ea typeface="宋体" panose="02010600030101010101" pitchFamily="2" charset="-122"/>
              </a:rPr>
              <a:t>Any file that needs to call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function can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en-US" altLang="zh-CN">
                <a:ea typeface="宋体" panose="02010600030101010101" pitchFamily="2" charset="-122"/>
              </a:rPr>
              <a:t> included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average.h</a:t>
            </a:r>
            <a:r>
              <a:rPr lang="en-US" altLang="zh-CN">
                <a:ea typeface="宋体" panose="02010600030101010101" pitchFamily="2" charset="-122"/>
              </a:rPr>
              <a:t> will be treated as an external definition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13813-3BCA-C7BD-8BC7-024CBE9C5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CAA9-5F11-BD7A-C17B-538495558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9467E6-ECEC-604C-8D39-D69EE2970F63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5D020329-CFDE-8F4A-843D-F70922E2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3C2B37B6-2179-AB5B-7983-23F49582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general rule: If all top-level declarations of a function in a file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 but not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, then the definition of the function in that file is inline.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function is used anywhere in the program, an external definition of the function will need to be provided by some other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D8882-4F62-4E37-40D8-722A4235A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D8E7-C99F-E56A-2EE1-508BE83E08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0080C7-EA6F-594B-8832-E9DBE26B29BF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C1B4FE0C-18C5-AD21-B2FA-BA2F8939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Inline Definitions (C99)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F45CD1B3-4043-02E5-CF7D-721B84A5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an inline function is called, the compiler has a choice: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 an ordinary call (using the function’s external definition).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 inline expansion (using the function’s inline definition).</a:t>
            </a:r>
          </a:p>
          <a:p>
            <a:r>
              <a:rPr lang="en-US" altLang="zh-CN">
                <a:ea typeface="宋体" panose="02010600030101010101" pitchFamily="2" charset="-122"/>
              </a:rPr>
              <a:t>Because the choice is left to the compiler, it’s crucial that the two definitions be consistent.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technique just discussed (using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en-US" altLang="zh-CN">
                <a:ea typeface="宋体" panose="02010600030101010101" pitchFamily="2" charset="-122"/>
              </a:rPr>
              <a:t> files) guarantees that the definitions are the same.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6FF4-D185-1DC9-CBAF-68C521DFE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1A1D-2EB9-11E5-7961-4D893DEF8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D4C9ED-37FB-874C-AE2E-CA3A60179708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1380244-8374-3830-BD71-E9BA979E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Inline Functions (C99)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C65B472B-BD82-8FEB-295C-363F6487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inline functions with external linkage: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not define a modifiable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not contain references to variables with internal linkage.</a:t>
            </a:r>
          </a:p>
          <a:p>
            <a:r>
              <a:rPr lang="en-US" altLang="zh-CN">
                <a:ea typeface="宋体" panose="02010600030101010101" pitchFamily="2" charset="-122"/>
              </a:rPr>
              <a:t>Such a function is allowed to define a variable that is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each inline definition of the function may create its own copy of the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80B91-C249-F71F-41DA-897580860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192E3-34BD-CEB5-F336-0765884AE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1B7CD6-0F71-384A-8E67-BD7375EE094F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EBD386CD-2BA2-EE02-3713-4A4956FD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Inline Functions with GCC (C99)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41EC0969-F93A-1B48-62E4-3A8D126A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compilers, including GCC, supported inline functions prior to the C99 standard.</a:t>
            </a:r>
          </a:p>
          <a:p>
            <a:r>
              <a:rPr lang="en-US" altLang="zh-CN">
                <a:ea typeface="宋体" panose="02010600030101010101" pitchFamily="2" charset="-122"/>
              </a:rPr>
              <a:t>Their rules for using inline functions may vary from the standard.</a:t>
            </a:r>
          </a:p>
          <a:p>
            <a:r>
              <a:rPr lang="en-US" altLang="zh-CN">
                <a:ea typeface="宋体" panose="02010600030101010101" pitchFamily="2" charset="-122"/>
              </a:rPr>
              <a:t>The scheme described earlier (using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en-US" altLang="zh-CN">
                <a:ea typeface="宋体" panose="02010600030101010101" pitchFamily="2" charset="-122"/>
              </a:rPr>
              <a:t> files) may not work with these compilers.</a:t>
            </a:r>
          </a:p>
          <a:p>
            <a:r>
              <a:rPr lang="en-US" altLang="zh-CN">
                <a:ea typeface="宋体" panose="02010600030101010101" pitchFamily="2" charset="-122"/>
              </a:rPr>
              <a:t>Version 4.3 of GCC is expected to support inline functions in the way described in the C99 standard.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D49D-8F0A-66A5-E62A-C0BF4E79C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A547A-69FE-50D3-ADAB-5139C433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317A08-7B99-3145-B0D7-100F154A4E42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2C502B3D-4621-6145-D975-D235503E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Inline Functions with GCC (C99)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8EDD1937-5F79-18BB-72AF-FD4CDA49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that are specified to be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 should work fine, regardless of the version of GCC.</a:t>
            </a:r>
          </a:p>
          <a:p>
            <a:r>
              <a:rPr lang="en-US" altLang="zh-CN">
                <a:ea typeface="宋体" panose="02010600030101010101" pitchFamily="2" charset="-122"/>
              </a:rPr>
              <a:t>This strategy is legal in C99 as well, so it’s the safest bet.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 function can be used within a single file or placed in a header file and included into any source file that needs to call the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34C86-517A-284A-2F4E-8B78969F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C5D47-7890-DA31-9C77-2BB0D5862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C57624-897B-DC4A-88EC-4E316488F3B3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F6962B7A-232D-1783-486F-9BAEABF8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Inline Functions with GCC (C99)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F0313124-753B-00DB-03D9-A6F33630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technique for sharing an inline function among multiple files that works with older versions of GCC but conflicts with C99: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Put a definition of the function in a header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Specify that the function is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Include the header file into any source file that contains a call of the function.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Put a second copy of the definition—without the words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inline</a:t>
            </a:r>
            <a:r>
              <a:rPr lang="en-US" altLang="zh-CN">
                <a:ea typeface="宋体" panose="02010600030101010101" pitchFamily="2" charset="-122"/>
              </a:rPr>
              <a:t>—in one of the source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A final note about GCC: Functions are “inlined” only when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-O</a:t>
            </a:r>
            <a:r>
              <a:rPr lang="en-US" altLang="zh-CN">
                <a:ea typeface="宋体" panose="02010600030101010101" pitchFamily="2" charset="-122"/>
              </a:rPr>
              <a:t> command-line option is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2CC2-1188-D890-FD36-FFFFC6A8A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CC9B0-99E2-030C-3968-0BC5146CF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4D0137-A595-0943-9C90-6658A6E1DCBF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82942D0-BF1F-A65E-EB5A-EF1C71C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Syntax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3B4B299-7BD6-E698-E593-349F59FA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A declaration with a storage class, a type qualifier, and three type specifiers:</a:t>
            </a: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500">
                <a:ea typeface="宋体" panose="02010600030101010101" pitchFamily="2" charset="-122"/>
              </a:rPr>
              <a:t>Function declarations may have a storage class, type qualifiers, and type specifiers: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8D1F0-9849-562F-ABE2-09CEB4CF4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D119-0DFB-67D1-AEED-213E650C1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B662BB-F5F8-9D41-A647-00349026A0F2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F413BA74-C8D9-71CA-41C9-2028A1D7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463800"/>
            <a:ext cx="54117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87" name="Picture 6">
            <a:extLst>
              <a:ext uri="{FF2B5EF4-FFF2-40B4-BE49-F238E27FC236}">
                <a16:creationId xmlns:a16="http://schemas.microsoft.com/office/drawing/2014/main" id="{AA4E6389-F0D5-6F6C-217F-F6F6FFB6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913313"/>
            <a:ext cx="3446463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6511CE4-6D8E-C586-323D-2304BF21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Classes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B2D219-06F0-F78D-0D08-5274273A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classes can be specified for variables and—to a lesser extent—functions and parameters.</a:t>
            </a:r>
          </a:p>
          <a:p>
            <a:r>
              <a:rPr lang="en-US" altLang="zh-CN">
                <a:ea typeface="宋体" panose="02010600030101010101" pitchFamily="2" charset="-122"/>
              </a:rPr>
              <a:t>Recall that the term </a:t>
            </a:r>
            <a:r>
              <a:rPr lang="en-US" altLang="zh-CN" i="1">
                <a:ea typeface="宋体" panose="02010600030101010101" pitchFamily="2" charset="-122"/>
              </a:rPr>
              <a:t>block</a:t>
            </a:r>
            <a:r>
              <a:rPr lang="en-US" altLang="zh-CN">
                <a:ea typeface="宋体" panose="02010600030101010101" pitchFamily="2" charset="-122"/>
              </a:rPr>
              <a:t> refers to the body of a function (the part in braces) or a compound statement, possibly containing declarations.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600C-5875-F2C8-DE6B-62E2E5234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D8EC5-D75F-55C6-4658-F451BA1D30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08512A-F3CB-C34D-80FE-3517792ADFC4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4883</TotalTime>
  <Words>5998</Words>
  <Application>Microsoft Macintosh PowerPoint</Application>
  <PresentationFormat>全屏显示(4:3)</PresentationFormat>
  <Paragraphs>703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0" baseType="lpstr">
      <vt:lpstr>Times New Roman</vt:lpstr>
      <vt:lpstr>Arial</vt:lpstr>
      <vt:lpstr>Courier New</vt:lpstr>
      <vt:lpstr>tm2</vt:lpstr>
      <vt:lpstr>Chapter 18</vt:lpstr>
      <vt:lpstr>Declaration Syntax</vt:lpstr>
      <vt:lpstr>Declaration Syntax</vt:lpstr>
      <vt:lpstr>Declaration Syntax</vt:lpstr>
      <vt:lpstr>Declaration Syntax</vt:lpstr>
      <vt:lpstr>Declaration Syntax</vt:lpstr>
      <vt:lpstr>Declaration Syntax</vt:lpstr>
      <vt:lpstr>Declaration Syntax</vt:lpstr>
      <vt:lpstr>Storage Classes</vt:lpstr>
      <vt:lpstr>Properties of Variables</vt:lpstr>
      <vt:lpstr>Properties of Variables</vt:lpstr>
      <vt:lpstr>Properties of Variables</vt:lpstr>
      <vt:lpstr>Properties of Variables</vt:lpstr>
      <vt:lpstr>Properties of Variables</vt:lpstr>
      <vt:lpstr>Properties of Variables</vt:lpstr>
      <vt:lpstr>The auto Storage Class</vt:lpstr>
      <vt:lpstr>The static Storage Class</vt:lpstr>
      <vt:lpstr>The static Storage Class</vt:lpstr>
      <vt:lpstr>The static Storage Class</vt:lpstr>
      <vt:lpstr>The static Storage Class</vt:lpstr>
      <vt:lpstr>The static Storage Class</vt:lpstr>
      <vt:lpstr>The extern Storage Class</vt:lpstr>
      <vt:lpstr>The extern Storage Class</vt:lpstr>
      <vt:lpstr>The extern Storage Class</vt:lpstr>
      <vt:lpstr>The extern Storage Class</vt:lpstr>
      <vt:lpstr>The register Storage Class</vt:lpstr>
      <vt:lpstr>The register Storage Class</vt:lpstr>
      <vt:lpstr>The register Storage Class</vt:lpstr>
      <vt:lpstr>The register Storage Class</vt:lpstr>
      <vt:lpstr>The Storage Class of a Function</vt:lpstr>
      <vt:lpstr>The Storage Class of a Function</vt:lpstr>
      <vt:lpstr>The Storage Class of a Function</vt:lpstr>
      <vt:lpstr>Summary</vt:lpstr>
      <vt:lpstr>Summary</vt:lpstr>
      <vt:lpstr>Summary</vt:lpstr>
      <vt:lpstr>Type Qualifiers</vt:lpstr>
      <vt:lpstr>Type Qualifiers</vt:lpstr>
      <vt:lpstr>Type Qualifiers</vt:lpstr>
      <vt:lpstr>Type Qualifiers</vt:lpstr>
      <vt:lpstr>Type Qualifiers</vt:lpstr>
      <vt:lpstr>Declarators</vt:lpstr>
      <vt:lpstr>Declarators</vt:lpstr>
      <vt:lpstr>Declarators</vt:lpstr>
      <vt:lpstr>Declarators</vt:lpstr>
      <vt:lpstr>Declarators</vt:lpstr>
      <vt:lpstr>Declarators</vt:lpstr>
      <vt:lpstr>Deciphering Complex Declarations</vt:lpstr>
      <vt:lpstr>Deciphering Complex Declarations</vt:lpstr>
      <vt:lpstr>Deciphering Complex Declarations</vt:lpstr>
      <vt:lpstr>Deciphering Complex Declarations</vt:lpstr>
      <vt:lpstr>Deciphering Complex Declarations</vt:lpstr>
      <vt:lpstr>Deciphering Complex Declarations</vt:lpstr>
      <vt:lpstr>Deciphering Complex Declarations</vt:lpstr>
      <vt:lpstr>Using Type Definitions to Simplify Declarations</vt:lpstr>
      <vt:lpstr>Initializers</vt:lpstr>
      <vt:lpstr>Initializers</vt:lpstr>
      <vt:lpstr>Initializers</vt:lpstr>
      <vt:lpstr>Initializers</vt:lpstr>
      <vt:lpstr>Initializers</vt:lpstr>
      <vt:lpstr>Initializers</vt:lpstr>
      <vt:lpstr>Initializers</vt:lpstr>
      <vt:lpstr>Uninitialized Variables</vt:lpstr>
      <vt:lpstr>Inline Functions (C99)</vt:lpstr>
      <vt:lpstr>Inline Functions (C99)</vt:lpstr>
      <vt:lpstr>Inline Functions (C99)</vt:lpstr>
      <vt:lpstr>Inline Definitions (C99)</vt:lpstr>
      <vt:lpstr>Inline Definitions (C99)</vt:lpstr>
      <vt:lpstr>Inline Definitions (C99)</vt:lpstr>
      <vt:lpstr>Inline Definitions (C99)</vt:lpstr>
      <vt:lpstr>Inline Definitions (C99)</vt:lpstr>
      <vt:lpstr>Inline Definitions (C99)</vt:lpstr>
      <vt:lpstr>Inline Definitions (C99)</vt:lpstr>
      <vt:lpstr>Restrictions on Inline Functions (C99)</vt:lpstr>
      <vt:lpstr>Using Inline Functions with GCC (C99)</vt:lpstr>
      <vt:lpstr>Using Inline Functions with GCC (C99)</vt:lpstr>
      <vt:lpstr>Using Inline Functions with GCC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825</cp:revision>
  <cp:lastPrinted>1999-11-08T20:52:53Z</cp:lastPrinted>
  <dcterms:created xsi:type="dcterms:W3CDTF">1999-08-24T18:39:05Z</dcterms:created>
  <dcterms:modified xsi:type="dcterms:W3CDTF">2022-09-26T10:51:42Z</dcterms:modified>
</cp:coreProperties>
</file>