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50" r:id="rId1"/>
  </p:sldMasterIdLst>
  <p:notesMasterIdLst>
    <p:notesMasterId r:id="rId84"/>
  </p:notesMasterIdLst>
  <p:sldIdLst>
    <p:sldId id="282" r:id="rId2"/>
    <p:sldId id="348" r:id="rId3"/>
    <p:sldId id="446" r:id="rId4"/>
    <p:sldId id="444" r:id="rId5"/>
    <p:sldId id="350" r:id="rId6"/>
    <p:sldId id="436" r:id="rId7"/>
    <p:sldId id="437" r:id="rId8"/>
    <p:sldId id="352" r:id="rId9"/>
    <p:sldId id="450" r:id="rId10"/>
    <p:sldId id="451" r:id="rId11"/>
    <p:sldId id="452" r:id="rId12"/>
    <p:sldId id="353" r:id="rId13"/>
    <p:sldId id="354" r:id="rId14"/>
    <p:sldId id="356" r:id="rId15"/>
    <p:sldId id="357" r:id="rId16"/>
    <p:sldId id="448" r:id="rId17"/>
    <p:sldId id="449" r:id="rId18"/>
    <p:sldId id="358" r:id="rId19"/>
    <p:sldId id="445" r:id="rId20"/>
    <p:sldId id="359" r:id="rId21"/>
    <p:sldId id="360" r:id="rId22"/>
    <p:sldId id="361" r:id="rId23"/>
    <p:sldId id="362" r:id="rId24"/>
    <p:sldId id="423" r:id="rId25"/>
    <p:sldId id="364" r:id="rId26"/>
    <p:sldId id="438" r:id="rId27"/>
    <p:sldId id="366" r:id="rId28"/>
    <p:sldId id="367" r:id="rId29"/>
    <p:sldId id="424" r:id="rId30"/>
    <p:sldId id="425" r:id="rId31"/>
    <p:sldId id="368" r:id="rId32"/>
    <p:sldId id="369" r:id="rId33"/>
    <p:sldId id="440" r:id="rId34"/>
    <p:sldId id="370" r:id="rId35"/>
    <p:sldId id="441" r:id="rId36"/>
    <p:sldId id="442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443" r:id="rId46"/>
    <p:sldId id="379" r:id="rId47"/>
    <p:sldId id="380" r:id="rId48"/>
    <p:sldId id="426" r:id="rId49"/>
    <p:sldId id="381" r:id="rId50"/>
    <p:sldId id="382" r:id="rId51"/>
    <p:sldId id="383" r:id="rId52"/>
    <p:sldId id="428" r:id="rId53"/>
    <p:sldId id="429" r:id="rId54"/>
    <p:sldId id="427" r:id="rId55"/>
    <p:sldId id="386" r:id="rId56"/>
    <p:sldId id="387" r:id="rId57"/>
    <p:sldId id="389" r:id="rId58"/>
    <p:sldId id="390" r:id="rId59"/>
    <p:sldId id="391" r:id="rId60"/>
    <p:sldId id="393" r:id="rId61"/>
    <p:sldId id="447" r:id="rId62"/>
    <p:sldId id="394" r:id="rId63"/>
    <p:sldId id="430" r:id="rId64"/>
    <p:sldId id="431" r:id="rId65"/>
    <p:sldId id="432" r:id="rId66"/>
    <p:sldId id="395" r:id="rId67"/>
    <p:sldId id="397" r:id="rId68"/>
    <p:sldId id="398" r:id="rId69"/>
    <p:sldId id="399" r:id="rId70"/>
    <p:sldId id="400" r:id="rId71"/>
    <p:sldId id="401" r:id="rId72"/>
    <p:sldId id="433" r:id="rId73"/>
    <p:sldId id="434" r:id="rId74"/>
    <p:sldId id="435" r:id="rId75"/>
    <p:sldId id="402" r:id="rId76"/>
    <p:sldId id="404" r:id="rId77"/>
    <p:sldId id="405" r:id="rId78"/>
    <p:sldId id="406" r:id="rId79"/>
    <p:sldId id="408" r:id="rId80"/>
    <p:sldId id="409" r:id="rId81"/>
    <p:sldId id="439" r:id="rId82"/>
    <p:sldId id="412" r:id="rId83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DE8F3C5-5AC1-D0DF-2A1A-83FD0C05D4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145B6AA-E387-3A8B-553F-7633CDDB483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id="{BFDC444B-23F8-5970-C4C4-1EC53895895B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2E524726-0ED2-9D6A-CD2F-B991ADA609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D68E18DB-1586-5034-3165-A0E6443690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A0C09B4B-2576-1FAC-8FD9-D92AA78850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0B763BBF-43A9-D64D-A87D-97AF4BEB6C7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3D8AB-07AB-8691-3E80-FC9BD14980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5DB15-13BF-28FD-1B68-6141F502FE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EB5697-121A-AA45-8972-7122292FFEAE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8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88115-243A-9D10-E3A6-CCE64CAEEC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B3691-B5DD-E5C8-C3AC-288FD28D3F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1C251A-5515-434E-9F37-EA86EEF789A5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6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D9AE4-0DDC-1A31-35B5-956C03456A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46BB8-C61E-53EF-A563-E574BBA407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82933A-E830-7648-9123-462BF24BE6D0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35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AF13A-C898-9914-642F-4548B5894A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5A85E-13DC-F2C1-F06B-DE7F1E882F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969ABB-75CD-B549-8027-09B9FE6E4015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85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09834-1C9A-A785-D329-1F22B8EF73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882E4-7256-8AD3-0FC6-C943772B5F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513BF6-CE4C-C043-AA09-28D75D9EA6E4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0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5C827-509C-3A21-12F4-125ED5E6CE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E4D3-5B21-EE06-7227-527E7CD348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644FC0-2483-7F41-8DB3-C0E3EC385554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72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8A8D6E0-592B-A5E4-2316-169084958B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D30615-668B-1BAE-C14E-B1C644CD14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A1D4B5-92A8-9E46-B6EA-C63E00B20494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79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AC766-A2FD-EA9F-8CA6-714ACA50CB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02ACC-7521-004E-9C13-3C6E6277C5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BF03F7-1D24-164F-99C8-0EAA31FC2EB0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02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4E3EE9-6C52-0A9C-5BB8-5C25D19115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1DFFD1-8073-0F85-DC0D-A5BD7A5843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9142E4-4B80-BC4C-9A57-5468A2DA57F8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6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143D3-4E71-29AD-D42C-112945E071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BE0FB-EAAD-E810-59E9-E6FDAA55AF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3DFB27-D4DE-E541-BD2D-758D76FA80CB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60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48FD9-3F8B-8310-AA6E-67F8607BAA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62960-3E4E-5FFD-3E5F-5BC1A14614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F674A1-4160-2A43-B4B0-E5C931173C82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9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71E67A3-DA3B-FFB4-3E08-0E6273A488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88B589D-6BA6-6EC0-674C-CDC9C04EA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BCD2B1BE-868C-C908-7A7D-6166BD9B787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57E2D5AA-344E-5C85-90F7-C4A0F105F56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3C2F2A3-C3D3-634E-9C6E-3CFABA43079D}" type="slidenum">
              <a:rPr lang="en-US" altLang="zh-CN"/>
              <a:pPr/>
              <a:t>‹#›</a:t>
            </a:fld>
            <a:endParaRPr lang="en-US" altLang="zh-CN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A74E5A91-1B3B-337A-B435-629B84B3D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327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rgbClr val="C6A02E"/>
                </a:solidFill>
                <a:latin typeface="Arial" charset="0"/>
              </a:rPr>
              <a:t>Chapter 19: Program Design</a:t>
            </a:r>
            <a:endParaRPr lang="en-US" sz="1800" dirty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>
            <a:extLst>
              <a:ext uri="{FF2B5EF4-FFF2-40B4-BE49-F238E27FC236}">
                <a16:creationId xmlns:a16="http://schemas.microsoft.com/office/drawing/2014/main" id="{DB60898D-7127-A3D5-096A-20D757B2066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D7A43-C75D-B9A3-BFA8-8C6F645892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A6D7A-44AF-708C-49D1-F584094A51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8F31F7-D97F-9847-8029-5B584782D221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800"/>
          </a:p>
        </p:txBody>
      </p:sp>
      <p:sp>
        <p:nvSpPr>
          <p:cNvPr id="13316" name="Rectangle 2050">
            <a:extLst>
              <a:ext uri="{FF2B5EF4-FFF2-40B4-BE49-F238E27FC236}">
                <a16:creationId xmlns:a16="http://schemas.microsoft.com/office/drawing/2014/main" id="{0CC101BE-B681-0776-1A64-A859464107D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Chapter 19</a:t>
            </a:r>
          </a:p>
        </p:txBody>
      </p:sp>
      <p:sp>
        <p:nvSpPr>
          <p:cNvPr id="13317" name="Rectangle 2051">
            <a:extLst>
              <a:ext uri="{FF2B5EF4-FFF2-40B4-BE49-F238E27FC236}">
                <a16:creationId xmlns:a16="http://schemas.microsoft.com/office/drawing/2014/main" id="{60BC9EAB-8823-E09E-F6C3-22A7D2497D3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>
              <a:rPr lang="en-US" altLang="zh-CN" sz="3600" b="1">
                <a:latin typeface="Arial" panose="020B0604020202020204" pitchFamily="34" charset="0"/>
                <a:ea typeface="宋体" panose="02010600030101010101" pitchFamily="2" charset="-122"/>
              </a:rPr>
              <a:t>Program Design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B319650-AF49-AD3E-04DE-103DB894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Modules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77C3A262-C30B-15D5-703B-96A5CC89A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>
                <a:ea typeface="宋体" panose="02010600030101010101" pitchFamily="2" charset="-122"/>
              </a:rPr>
              <a:t>Abstraction.</a:t>
            </a:r>
            <a:r>
              <a:rPr lang="en-US" altLang="zh-CN">
                <a:ea typeface="宋体" panose="02010600030101010101" pitchFamily="2" charset="-122"/>
              </a:rPr>
              <a:t> A properly designed module can be treated as an </a:t>
            </a:r>
            <a:r>
              <a:rPr lang="en-US" altLang="zh-CN" b="1" i="1">
                <a:ea typeface="宋体" panose="02010600030101010101" pitchFamily="2" charset="-122"/>
              </a:rPr>
              <a:t>abstraction;</a:t>
            </a:r>
            <a:r>
              <a:rPr lang="en-US" altLang="zh-CN">
                <a:ea typeface="宋体" panose="02010600030101010101" pitchFamily="2" charset="-122"/>
              </a:rPr>
              <a:t> we know what it does, but we don’t worry about how it works.</a:t>
            </a:r>
          </a:p>
          <a:p>
            <a:r>
              <a:rPr lang="en-US" altLang="zh-CN">
                <a:ea typeface="宋体" panose="02010600030101010101" pitchFamily="2" charset="-122"/>
              </a:rPr>
              <a:t>Thanks to abstraction, it’s not necessary to understand how the entire program works in order to make changes to one part of it.</a:t>
            </a:r>
          </a:p>
          <a:p>
            <a:r>
              <a:rPr lang="en-US" altLang="zh-CN">
                <a:ea typeface="宋体" panose="02010600030101010101" pitchFamily="2" charset="-122"/>
              </a:rPr>
              <a:t>Abstraction also makes it easier for several members of a team to work on the same program.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39403-91E6-EDB6-7E26-C7D13D2A57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95EB2-9D7C-DA3C-93B1-495FFCCAE0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991C2B-CB4E-C541-B894-3864FCA90444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DF133CA-A826-EA96-E766-4F42590F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Modules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2567C624-6C77-6279-0F1D-1FE9E4B0F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>
                <a:ea typeface="宋体" panose="02010600030101010101" pitchFamily="2" charset="-122"/>
              </a:rPr>
              <a:t>Reusability.</a:t>
            </a:r>
            <a:r>
              <a:rPr lang="en-US" altLang="zh-CN">
                <a:ea typeface="宋体" panose="02010600030101010101" pitchFamily="2" charset="-122"/>
              </a:rPr>
              <a:t> Any module that provides services is potentially reusable in other programs.</a:t>
            </a:r>
          </a:p>
          <a:p>
            <a:r>
              <a:rPr lang="en-US" altLang="zh-CN">
                <a:ea typeface="宋体" panose="02010600030101010101" pitchFamily="2" charset="-122"/>
              </a:rPr>
              <a:t>Since it’s often hard to anticipate the future uses of a module, it’s a good idea to design modules for reusability.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BBC36-9F17-F747-DD9F-80440C945D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11E70-8DF4-800B-5FE2-F8BD7B0860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E1FAC9-8BC3-D044-A4F0-FCA3E8D5CB79}" type="slidenum">
              <a:rPr lang="en-US" altLang="zh-CN" sz="1200">
                <a:latin typeface="Arial" panose="020B0604020202020204" pitchFamily="34" charset="0"/>
              </a:rPr>
              <a:pPr/>
              <a:t>11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1452EFF-87A9-B624-490F-67A0511E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Modules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26E9EC3E-C354-DDA7-4558-1F94FC3B4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>
                <a:ea typeface="宋体" panose="02010600030101010101" pitchFamily="2" charset="-122"/>
              </a:rPr>
              <a:t>Maintainability.</a:t>
            </a:r>
            <a:r>
              <a:rPr lang="en-US" altLang="zh-CN">
                <a:ea typeface="宋体" panose="02010600030101010101" pitchFamily="2" charset="-122"/>
              </a:rPr>
              <a:t> A small bug will usually affect only a single module implementation, making the bug easier to locate and fix.</a:t>
            </a:r>
          </a:p>
          <a:p>
            <a:r>
              <a:rPr lang="en-US" altLang="zh-CN">
                <a:ea typeface="宋体" panose="02010600030101010101" pitchFamily="2" charset="-122"/>
              </a:rPr>
              <a:t>Rebuilding the program requires only a recompilation of the module implementation (followed by linking the entire program).</a:t>
            </a:r>
          </a:p>
          <a:p>
            <a:r>
              <a:rPr lang="en-US" altLang="zh-CN">
                <a:ea typeface="宋体" panose="02010600030101010101" pitchFamily="2" charset="-122"/>
              </a:rPr>
              <a:t>An entire module implementation can be replaced if necessary.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11B7E-6385-4AEF-48A4-20CBBF9F96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ED2CE-084A-330E-2D34-8BD8E61130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1AC7A7-FB37-E04A-A69D-A730581513AA}" type="slidenum">
              <a:rPr lang="en-US" altLang="zh-CN" sz="1200">
                <a:latin typeface="Arial" panose="020B0604020202020204" pitchFamily="34" charset="0"/>
              </a:rPr>
              <a:pPr/>
              <a:t>12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81AB28A7-1A7A-0388-22DB-1F38C2D0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Modules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39157E8F-1A4F-36E4-81D8-A15020BE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Maintainability is the most critical advantage.</a:t>
            </a:r>
          </a:p>
          <a:p>
            <a:r>
              <a:rPr lang="en-US" altLang="zh-CN">
                <a:ea typeface="宋体" panose="02010600030101010101" pitchFamily="2" charset="-122"/>
              </a:rPr>
              <a:t>Most real-world programs are in service over a period of years</a:t>
            </a:r>
          </a:p>
          <a:p>
            <a:r>
              <a:rPr lang="en-US" altLang="zh-CN">
                <a:ea typeface="宋体" panose="02010600030101010101" pitchFamily="2" charset="-122"/>
              </a:rPr>
              <a:t>During this period, bugs are discovered, enhancements are made, and modifications are made to meet changing requirements.</a:t>
            </a:r>
          </a:p>
          <a:p>
            <a:r>
              <a:rPr lang="en-US" altLang="zh-CN">
                <a:ea typeface="宋体" panose="02010600030101010101" pitchFamily="2" charset="-122"/>
              </a:rPr>
              <a:t>Designing a program in a modular fashion makes maintenance much easier.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EF456-8F11-A339-8F89-2D1A19664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725A4-D13F-A90E-3BE3-D8256BF713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03225E-CA56-F741-B75C-8D3A5E788F80}" type="slidenum">
              <a:rPr lang="en-US" altLang="zh-CN" sz="1200">
                <a:latin typeface="Arial" panose="020B0604020202020204" pitchFamily="34" charset="0"/>
              </a:rPr>
              <a:pPr/>
              <a:t>13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FB7D2074-D271-926E-29F4-84A5A114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Modules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8CE05807-F118-0FCF-83C1-9A6C3AA9A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Decisions to be made during modular design: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What modules should a program have?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What services should each module provide?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How should the modules be interrelated?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A0787-1438-5918-08B1-2E8178DE14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FD823-48A2-0E36-CA60-30AD93F5B9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4F8C18-3EA6-1F4C-A341-173A8D8B710D}" type="slidenum">
              <a:rPr lang="en-US" altLang="zh-CN" sz="1200">
                <a:latin typeface="Arial" panose="020B0604020202020204" pitchFamily="34" charset="0"/>
              </a:rPr>
              <a:pPr/>
              <a:t>14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47255CA8-7DCC-ED77-B305-24DC4F89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Cohesion and Coupling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94C841D0-A31A-18CB-1D60-8786BD279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 a well-designed program, modules should have two properties.</a:t>
            </a:r>
          </a:p>
          <a:p>
            <a:r>
              <a:rPr lang="en-US" altLang="zh-CN" b="1" i="1">
                <a:ea typeface="宋体" panose="02010600030101010101" pitchFamily="2" charset="-122"/>
              </a:rPr>
              <a:t>High cohesion.</a:t>
            </a:r>
            <a:r>
              <a:rPr lang="en-US" altLang="zh-CN">
                <a:ea typeface="宋体" panose="02010600030101010101" pitchFamily="2" charset="-122"/>
              </a:rPr>
              <a:t> The elements of each module should be closely related to one another.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High cohesion makes modules easier to use and makes the entire program easier to understand.</a:t>
            </a:r>
          </a:p>
          <a:p>
            <a:r>
              <a:rPr lang="en-US" altLang="zh-CN" b="1" i="1">
                <a:ea typeface="宋体" panose="02010600030101010101" pitchFamily="2" charset="-122"/>
              </a:rPr>
              <a:t>Low coupling.</a:t>
            </a:r>
            <a:r>
              <a:rPr lang="en-US" altLang="zh-CN">
                <a:ea typeface="宋体" panose="02010600030101010101" pitchFamily="2" charset="-122"/>
              </a:rPr>
              <a:t> Modules should be as independent of each other as possible.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Low coupling makes it easier to modify the program and reuse modules.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AB1A6-4C80-E78E-7858-60376FF868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4FA02-1BEE-0719-E32D-8230CE9F3A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CE0D25-8A43-8647-8511-55805ABFAF92}" type="slidenum">
              <a:rPr lang="en-US" altLang="zh-CN" sz="1200">
                <a:latin typeface="Arial" panose="020B0604020202020204" pitchFamily="34" charset="0"/>
              </a:rPr>
              <a:pPr/>
              <a:t>15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09AECB37-F9F5-7B0B-7540-3AC16B0D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Types of Modules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087950F3-75ED-58A5-4B7C-FFDFBEA4F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Modules tend to fall into certain categories: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Data pools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Libraries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Abstract objects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Abstract data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7AC32-6836-AC6B-DDD8-8B959FBD86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7B2A7-70C6-0D2B-CC9D-CB2A873526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5806C8-0CF7-F24F-9F52-FFC7F3A6FC4E}" type="slidenum">
              <a:rPr lang="en-US" altLang="zh-CN" sz="1200">
                <a:latin typeface="Arial" panose="020B0604020202020204" pitchFamily="34" charset="0"/>
              </a:rPr>
              <a:pPr/>
              <a:t>16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F6CE3287-9BDF-505C-256C-43FA2856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Types of Modules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CFE75A1A-286F-5743-068E-5605E5DAC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b="1" i="1">
                <a:ea typeface="宋体" panose="02010600030101010101" pitchFamily="2" charset="-122"/>
              </a:rPr>
              <a:t>data pool</a:t>
            </a:r>
            <a:r>
              <a:rPr lang="en-US" altLang="zh-CN">
                <a:ea typeface="宋体" panose="02010600030101010101" pitchFamily="2" charset="-122"/>
              </a:rPr>
              <a:t> is a collection of related variables and/or constants.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 C, a module of this type is often just a header file.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&lt;float.h&gt;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&lt;limits.h&gt;</a:t>
            </a:r>
            <a:r>
              <a:rPr lang="en-US" altLang="zh-CN">
                <a:ea typeface="宋体" panose="02010600030101010101" pitchFamily="2" charset="-122"/>
              </a:rPr>
              <a:t> are both data pools.</a:t>
            </a:r>
          </a:p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b="1" i="1">
                <a:ea typeface="宋体" panose="02010600030101010101" pitchFamily="2" charset="-122"/>
              </a:rPr>
              <a:t>library</a:t>
            </a:r>
            <a:r>
              <a:rPr lang="en-US" altLang="zh-CN">
                <a:ea typeface="宋体" panose="02010600030101010101" pitchFamily="2" charset="-122"/>
              </a:rPr>
              <a:t> is a collection of related functions.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&lt;string.h&gt;</a:t>
            </a:r>
            <a:r>
              <a:rPr lang="en-US" altLang="zh-CN">
                <a:ea typeface="宋体" panose="02010600030101010101" pitchFamily="2" charset="-122"/>
              </a:rPr>
              <a:t> is the interface to a library of string-handling functions.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A123C-4583-78BC-62D7-CC0E64EF58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EDD35-E289-8F07-3EEC-1FA23EE573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7B3B15-940C-4E44-9E02-78B2C34DB246}" type="slidenum">
              <a:rPr lang="en-US" altLang="zh-CN" sz="1200">
                <a:latin typeface="Arial" panose="020B0604020202020204" pitchFamily="34" charset="0"/>
              </a:rPr>
              <a:pPr/>
              <a:t>17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25DC6A3-7128-CC1B-D1D3-54533AA7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Types of Modules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86E9D849-B433-DDF5-65E2-A985EE846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</a:t>
            </a:r>
            <a:r>
              <a:rPr lang="en-US" altLang="zh-CN" b="1" i="1">
                <a:ea typeface="宋体" panose="02010600030101010101" pitchFamily="2" charset="-122"/>
              </a:rPr>
              <a:t>abstract object</a:t>
            </a:r>
            <a:r>
              <a:rPr lang="en-US" altLang="zh-CN">
                <a:ea typeface="宋体" panose="02010600030101010101" pitchFamily="2" charset="-122"/>
              </a:rPr>
              <a:t> is a collection of functions that operate on a hidden data structure.</a:t>
            </a:r>
          </a:p>
          <a:p>
            <a:r>
              <a:rPr lang="en-US" altLang="zh-CN">
                <a:ea typeface="宋体" panose="02010600030101010101" pitchFamily="2" charset="-122"/>
              </a:rPr>
              <a:t>An </a:t>
            </a:r>
            <a:r>
              <a:rPr lang="en-US" altLang="zh-CN" b="1" i="1">
                <a:ea typeface="宋体" panose="02010600030101010101" pitchFamily="2" charset="-122"/>
              </a:rPr>
              <a:t>abstract data type (ADT)</a:t>
            </a:r>
            <a:r>
              <a:rPr lang="en-US" altLang="zh-CN">
                <a:ea typeface="宋体" panose="02010600030101010101" pitchFamily="2" charset="-122"/>
              </a:rPr>
              <a:t> is a type whose representation is hidden.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Client modules can use the type to declare variables but have no knowledge of the structure of those variables.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To perform an operation on such a variable, a client must call a function provided by the ADT.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86CF8-36DC-792B-AF79-E0F3B2EB30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DE093-23FE-E84C-24C7-33D40A7EF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1FECBB-ADA6-FF47-9544-B47B6CE7C1CA}" type="slidenum">
              <a:rPr lang="en-US" altLang="zh-CN" sz="1200">
                <a:latin typeface="Arial" panose="020B0604020202020204" pitchFamily="34" charset="0"/>
              </a:rPr>
              <a:pPr/>
              <a:t>18</a:t>
            </a:fld>
            <a:endParaRPr lang="en-US" altLang="zh-CN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D9386DEE-DF16-BC52-F70C-E3E93123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Information Hiding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FDBAA356-35E3-BF54-1B03-1A0EC456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well-designed module often keeps some information secret from its clients.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Clients of the stack module have no need to know whether the stack is stored in an array, in a linked list, or in some other form.</a:t>
            </a:r>
          </a:p>
          <a:p>
            <a:r>
              <a:rPr lang="en-US" altLang="zh-CN">
                <a:ea typeface="宋体" panose="02010600030101010101" pitchFamily="2" charset="-122"/>
              </a:rPr>
              <a:t>Deliberately concealing information from the clients of a module is known as </a:t>
            </a:r>
            <a:r>
              <a:rPr lang="en-US" altLang="zh-CN" b="1" i="1">
                <a:ea typeface="宋体" panose="02010600030101010101" pitchFamily="2" charset="-122"/>
              </a:rPr>
              <a:t>information hiding.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1E0D5-5D2C-C7E5-FDBF-401AA77AC7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A1AF5-F9BA-2169-FFEE-7A084CE145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8BA959-DD0B-2A49-9568-2311FFA1860F}" type="slidenum">
              <a:rPr lang="en-US" altLang="zh-CN" sz="1200">
                <a:latin typeface="Arial" panose="020B0604020202020204" pitchFamily="34" charset="0"/>
              </a:rPr>
              <a:pPr/>
              <a:t>19</a:t>
            </a:fld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6CFEABC-EC4C-A7C8-0EC2-D48E3401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Introduction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3D1D21C4-D006-518A-1028-59562A30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Most full-featured programs are at least 100,000 lines long.</a:t>
            </a:r>
          </a:p>
          <a:p>
            <a:r>
              <a:rPr lang="en-US" altLang="zh-CN">
                <a:ea typeface="宋体" panose="02010600030101010101" pitchFamily="2" charset="-122"/>
              </a:rPr>
              <a:t>Although C wasn’t designed for writing large programs, many large programs have been written in C.</a:t>
            </a:r>
          </a:p>
          <a:p>
            <a:r>
              <a:rPr lang="en-US" altLang="zh-CN">
                <a:ea typeface="宋体" panose="02010600030101010101" pitchFamily="2" charset="-122"/>
              </a:rPr>
              <a:t>Writing large programs is quite different from writing small ones.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5A1E9-E341-146B-2B79-B4C2DE4999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90AFB-7B69-C150-D550-D001253038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C2E4E8-DE1B-8B47-BC23-DCE7B23D9C7B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02C124F5-BF0F-68DB-CD75-27EB4E93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Information Hiding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92EDA6C5-5ECF-0918-B6E1-FDB71A315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Primary advantages of information hiding: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Security.</a:t>
            </a:r>
            <a:r>
              <a:rPr lang="en-US" altLang="zh-CN">
                <a:ea typeface="宋体" panose="02010600030101010101" pitchFamily="2" charset="-122"/>
              </a:rPr>
              <a:t> If clients don’t know how a module stores its data, they won’t be able to corrupt it by tampering with its internal workings.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Flexibility.</a:t>
            </a:r>
            <a:r>
              <a:rPr lang="en-US" altLang="zh-CN">
                <a:ea typeface="宋体" panose="02010600030101010101" pitchFamily="2" charset="-122"/>
              </a:rPr>
              <a:t> Making changes—no matter how large—to a module’s internals won’t be difficult.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46B9B-E5E6-C9D6-B562-8BCD743DCA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E3B18-55FC-0797-020C-6A5912E70A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04F3AF-A7BE-114E-8E5B-24B4FCB074CC}" type="slidenum">
              <a:rPr lang="en-US" altLang="zh-CN" sz="1200">
                <a:latin typeface="Arial" panose="020B0604020202020204" pitchFamily="34" charset="0"/>
              </a:rPr>
              <a:pPr/>
              <a:t>20</a:t>
            </a:fld>
            <a:endParaRPr lang="en-US" altLang="zh-CN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0A634D26-B187-56FF-7232-CE568974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Information Hiding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1400D067-0131-EF0E-7061-6CE633075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 C, the major tool for enforcing information hiding is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storage class.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variable with file scope has internal linkage, preventing it from being accessed from other files, including clients of the module.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function can be directly called only by other functions in the same file.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F0109-8CE5-7909-46DB-040B977CE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B5DFA-3A1A-3635-624E-FEC3A3ACA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5B265F-397D-C343-9826-81B05BC771A0}" type="slidenum">
              <a:rPr lang="en-US" altLang="zh-CN" sz="1200">
                <a:latin typeface="Arial" panose="020B0604020202020204" pitchFamily="34" charset="0"/>
              </a:rPr>
              <a:pPr/>
              <a:t>21</a:t>
            </a:fld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40281AC0-E227-B696-7E99-8A750C9E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Stack Module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DD57D5CA-5843-CDD7-FCBA-C9CBCE2E3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 see the benefits of information hiding, let’s look at two implementations of a stack module, one using an array and the other a linked list.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stack.h</a:t>
            </a:r>
            <a:r>
              <a:rPr lang="en-US" altLang="zh-CN">
                <a:ea typeface="宋体" panose="02010600030101010101" pitchFamily="2" charset="-122"/>
              </a:rPr>
              <a:t> is the module’s header file.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stack1.c</a:t>
            </a:r>
            <a:r>
              <a:rPr lang="en-US" altLang="zh-CN">
                <a:ea typeface="宋体" panose="02010600030101010101" pitchFamily="2" charset="-122"/>
              </a:rPr>
              <a:t> uses an array to implement the stack.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FD7E6-3CC0-6F84-2E19-A7D7686E71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883A5-9D01-5A1E-4581-A60C3BA485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53E31C-30CC-7743-9CF1-B356CD1EC449}" type="slidenum">
              <a:rPr lang="en-US" altLang="zh-CN" sz="1200">
                <a:latin typeface="Arial" panose="020B0604020202020204" pitchFamily="34" charset="0"/>
              </a:rPr>
              <a:pPr/>
              <a:t>22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225FDCD7-37FB-DA3B-DAE3-0135B781E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stack.h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#ifndef STACK_H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STACK_H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&lt;stdbool.h&gt;   /* C99 only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make_empty(void);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 is_empty(void);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 is_full(void);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push(int i);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pop(void);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#endif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C9100-AD56-3E05-D712-C88059452C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08839-7C03-09CD-9C22-A771F545EE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8FB7D9-5E52-5C43-AB79-70D2B318ECA7}" type="slidenum">
              <a:rPr lang="en-US" altLang="zh-CN" sz="1200">
                <a:latin typeface="Arial" panose="020B0604020202020204" pitchFamily="34" charset="0"/>
              </a:rPr>
              <a:pPr/>
              <a:t>23</a:t>
            </a:fld>
            <a:endParaRPr lang="en-US" altLang="zh-CN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93895EB5-9D18-28D0-A811-F01C9DDFE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stack1.c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&lt;stdlib.h&gt;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"stack.h"</a:t>
            </a:r>
          </a:p>
          <a:p>
            <a:pPr>
              <a:lnSpc>
                <a:spcPct val="80000"/>
              </a:lnSpc>
              <a:spcBef>
                <a:spcPts val="1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STACK_SIZE 100</a:t>
            </a:r>
          </a:p>
          <a:p>
            <a:pPr>
              <a:lnSpc>
                <a:spcPct val="80000"/>
              </a:lnSpc>
              <a:spcBef>
                <a:spcPts val="1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 int contents[STACK_SIZE];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 int top = 0;</a:t>
            </a:r>
          </a:p>
          <a:p>
            <a:pPr>
              <a:lnSpc>
                <a:spcPct val="80000"/>
              </a:lnSpc>
              <a:spcBef>
                <a:spcPts val="1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 void terminate(const char *message)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1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printf("%s\n", message);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exit(EXIT_FAILURE);</a:t>
            </a:r>
          </a:p>
          <a:p>
            <a:pPr>
              <a:lnSpc>
                <a:spcPct val="80000"/>
              </a:lnSpc>
              <a:spcBef>
                <a:spcPts val="1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make_empty(void)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1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top = 0;</a:t>
            </a:r>
          </a:p>
          <a:p>
            <a:pPr>
              <a:lnSpc>
                <a:spcPct val="80000"/>
              </a:lnSpc>
              <a:spcBef>
                <a:spcPts val="1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59EFB-6055-F187-32A4-73DE63936C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D8205-BF3D-0640-8A8F-4611CDB440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B73BFD-0E37-E442-94FA-DEC1AC359BE1}" type="slidenum">
              <a:rPr lang="en-US" altLang="zh-CN" sz="1200">
                <a:latin typeface="Arial" panose="020B0604020202020204" pitchFamily="34" charset="0"/>
              </a:rPr>
              <a:pPr/>
              <a:t>24</a:t>
            </a:fld>
            <a:endParaRPr lang="en-US" altLang="zh-CN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BBB1F60F-E065-5181-C9BE-94D3380AE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 is_empty(void)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top == 0;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 is_full(void)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top == STACK_SIZE;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push(int i)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(is_full())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terminate("Error in push: stack is full.");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contents[top++] = i;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pop(void)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(is_empty())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terminate("Error in pop: stack is empty.");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contents[--top];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E2E1F-49C5-477C-6FDF-F7FF7F4D06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6A73B-AC92-C84F-5FD5-DC0EAF79C5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A3AB4D-60D4-B744-B66E-9A52B2F3E81B}" type="slidenum">
              <a:rPr lang="en-US" altLang="zh-CN" sz="1200">
                <a:latin typeface="Arial" panose="020B0604020202020204" pitchFamily="34" charset="0"/>
              </a:rPr>
              <a:pPr/>
              <a:t>25</a:t>
            </a:fld>
            <a:endParaRPr lang="en-US" altLang="zh-CN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65CA5996-6F39-0F96-A311-C88325DB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Stack Module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6C536321-EE27-A104-C5A7-497E2FB72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Macros can be used to indicate whether a function or variable is “public” (accessible elsewhere in the program) or “private” (limited to a single file):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PUBLIC  /* empty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PRIVATE static</a:t>
            </a:r>
          </a:p>
          <a:p>
            <a:r>
              <a:rPr lang="en-US" altLang="zh-CN">
                <a:ea typeface="宋体" panose="02010600030101010101" pitchFamily="2" charset="-122"/>
              </a:rPr>
              <a:t>The word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has more than one use in C;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zh-CN">
                <a:ea typeface="宋体" panose="02010600030101010101" pitchFamily="2" charset="-122"/>
              </a:rPr>
              <a:t> makes it clear that we’re using it to enforce information hiding.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0688F-4A09-8F11-0E46-E012784C81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B4241-4371-BFC2-1E5F-471EFF1558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C17D80B-EBA2-9F41-965F-5B188E1D709B}" type="slidenum">
              <a:rPr lang="en-US" altLang="zh-CN" sz="1200">
                <a:latin typeface="Arial" panose="020B0604020202020204" pitchFamily="34" charset="0"/>
              </a:rPr>
              <a:pPr/>
              <a:t>26</a:t>
            </a:fld>
            <a:endParaRPr lang="en-US" altLang="zh-CN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1950F532-7987-5484-52E3-A0EF7467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Stack Module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8AFB30F1-E7E7-7CC4-6141-47CB3190F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The stack implementation redone using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2600">
                <a:ea typeface="宋体" panose="02010600030101010101" pitchFamily="2" charset="-122"/>
              </a:rPr>
              <a:t> and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zh-CN" sz="260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75000"/>
              </a:lnSpc>
              <a:spcBef>
                <a:spcPts val="12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PRIVATE int contents[STACK_SIZE];</a:t>
            </a:r>
          </a:p>
          <a:p>
            <a:pPr>
              <a:lnSpc>
                <a:spcPct val="75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PRIVATE int top = 0;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5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PRIVATE void terminate(const char *message)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5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PUBLIC void make_empty(void) { … }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5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PUBLIC bool is_empty(void) { … }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5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PUBLIC bool is_full(void) { … }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5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PUBLIC void push(int i) { … }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5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PUBLIC int pop(void) { …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C5D03-6460-FE0D-66BD-BBDAF58431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92809-F990-28AF-12E4-4AACBF35FE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EB93DE-4F30-9649-AFCB-4B8177218268}" type="slidenum">
              <a:rPr lang="en-US" altLang="zh-CN" sz="1200">
                <a:latin typeface="Arial" panose="020B0604020202020204" pitchFamily="34" charset="0"/>
              </a:rPr>
              <a:pPr/>
              <a:t>27</a:t>
            </a:fld>
            <a:endParaRPr lang="en-US" altLang="zh-CN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EACBCBF6-B1E4-FF18-8C33-EB13CCDB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Stack Module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23D2DA42-43A7-71EB-0DDC-B6E15219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stack2.c</a:t>
            </a:r>
            <a:r>
              <a:rPr lang="en-US" altLang="zh-CN">
                <a:ea typeface="宋体" panose="02010600030101010101" pitchFamily="2" charset="-122"/>
              </a:rPr>
              <a:t> is a linked-list implementation of the stack module.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371A4-766F-4EB6-802B-8AEAED78C0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9858B-05B7-A0A4-9E47-1BD44033D0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3990FF-F93F-FD47-8BE1-F7CEBB269F50}" type="slidenum">
              <a:rPr lang="en-US" altLang="zh-CN" sz="1200">
                <a:latin typeface="Arial" panose="020B0604020202020204" pitchFamily="34" charset="0"/>
              </a:rPr>
              <a:pPr/>
              <a:t>28</a:t>
            </a:fld>
            <a:endParaRPr lang="en-US" altLang="zh-CN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D426EA6D-B9A7-9E8D-A60D-88175F17F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stack2.c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&lt;stdlib.h&gt;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"stack.h"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 node {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data;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struct node *next;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 struct node *top = NULL;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 void terminate(const char *message)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printf("%s\n", message);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exit(EXIT_FAILURE);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make_empty(void)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while (!is_empty())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pop();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8FF6A-06B8-D38F-2EB4-4307EFE96C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1584A-6D59-677D-7360-2148EC9656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6225EB-8CE6-4B44-97EF-2F81AE768896}" type="slidenum">
              <a:rPr lang="en-US" altLang="zh-CN" sz="1200">
                <a:latin typeface="Arial" panose="020B0604020202020204" pitchFamily="34" charset="0"/>
              </a:rPr>
              <a:pPr/>
              <a:t>29</a:t>
            </a:fld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7C341DB-4C9F-9283-C002-A60489F6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Introduction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6EBC6372-B08D-5C64-BE52-06A47A075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Issues that arise when writing a large program: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Style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Documentation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Maintenance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Design</a:t>
            </a:r>
          </a:p>
          <a:p>
            <a:r>
              <a:rPr lang="en-US" altLang="zh-CN">
                <a:ea typeface="宋体" panose="02010600030101010101" pitchFamily="2" charset="-122"/>
              </a:rPr>
              <a:t>This chapter focuses on design techniques that can make C programs readable and maintainable.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9BD87-2D46-60E6-AD34-5588DB033E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20836-4574-5B26-5426-32E5835914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8C0D18-5F51-2C48-8F43-E5C54A54F547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C57BCC95-9F5D-88D0-065A-0D3384D50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 is_empty(void)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top == NULL;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 is_full(void)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false;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push(int i)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struct node *new_node = malloc(sizeof(struct node));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(new_node ==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terminate("Error in push: stack is full.");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new_node-&gt;data = i;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new_node-&gt;next = top;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top = new_node;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BEFAC-C513-CE7F-779F-FC5307CC56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8CD81-F776-09BD-3425-C248FCB211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A8EC8F-F304-134E-857E-AB13D04333FF}" type="slidenum">
              <a:rPr lang="en-US" altLang="zh-CN" sz="1200">
                <a:latin typeface="Arial" panose="020B0604020202020204" pitchFamily="34" charset="0"/>
              </a:rPr>
              <a:pPr/>
              <a:t>30</a:t>
            </a:fld>
            <a:endParaRPr lang="en-US" altLang="zh-CN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E259A1D3-BE54-8D6E-728A-7E3302A00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pop(void)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struct node *old_top;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i;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(is_empty())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terminate("Error in pop: stack is empty.");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old_top = top;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 = top-&gt;data;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top = top-&gt;next;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free(old_top);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i;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6CD62-5DFD-8A11-B6E8-E225AE092B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E2936-BE1F-CA20-D56A-923D16A9F9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64DF8F-4EC2-7B44-9897-9E20AD36A0D6}" type="slidenum">
              <a:rPr lang="en-US" altLang="zh-CN" sz="1200">
                <a:latin typeface="Arial" panose="020B0604020202020204" pitchFamily="34" charset="0"/>
              </a:rPr>
              <a:pPr/>
              <a:t>31</a:t>
            </a:fld>
            <a:endParaRPr lang="en-US" altLang="zh-CN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7CE43286-37DC-1B7F-3E1A-24658209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Stack Module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E9B458AA-4034-B83F-BA48-C5DCDC086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Thanks to information hiding, it doesn’t matter whether we 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stack1.c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stack2.c</a:t>
            </a:r>
            <a:r>
              <a:rPr lang="en-US" altLang="zh-CN">
                <a:ea typeface="宋体" panose="02010600030101010101" pitchFamily="2" charset="-122"/>
              </a:rPr>
              <a:t> to implement the stack module.</a:t>
            </a:r>
          </a:p>
          <a:p>
            <a:r>
              <a:rPr lang="en-US" altLang="zh-CN">
                <a:ea typeface="宋体" panose="02010600030101010101" pitchFamily="2" charset="-122"/>
              </a:rPr>
              <a:t>Both versions match the module’s interface, so we can switch from one to the other without having to make changes elsewhere in the program.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1FD6B-3ABC-C78D-D485-5FF162C76A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F124F-5BE1-B4BF-619F-B429020FE4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E0A7A8-D7B3-1F4C-AE1C-5B0A80606451}" type="slidenum">
              <a:rPr lang="en-US" altLang="zh-CN" sz="1200">
                <a:latin typeface="Arial" panose="020B0604020202020204" pitchFamily="34" charset="0"/>
              </a:rPr>
              <a:pPr/>
              <a:t>32</a:t>
            </a:fld>
            <a:endParaRPr lang="en-US" altLang="zh-CN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6CA33271-15F1-D8B3-B124-EBD47325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Abstract Data Types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111E7D18-0501-DAC1-B50F-8DE7712D8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module that serves as an abstract object has a serious disadvantage: there’s no way to have multiple instances of the object.</a:t>
            </a:r>
          </a:p>
          <a:p>
            <a:r>
              <a:rPr lang="en-US" altLang="zh-CN">
                <a:ea typeface="宋体" panose="02010600030101010101" pitchFamily="2" charset="-122"/>
              </a:rPr>
              <a:t>To accomplish this, we’ll need to create a new </a:t>
            </a:r>
            <a:r>
              <a:rPr lang="en-US" altLang="zh-CN" i="1">
                <a:ea typeface="宋体" panose="02010600030101010101" pitchFamily="2" charset="-122"/>
              </a:rPr>
              <a:t>type.</a:t>
            </a:r>
          </a:p>
          <a:p>
            <a:r>
              <a:rPr lang="en-US" altLang="zh-CN">
                <a:ea typeface="宋体" panose="02010600030101010101" pitchFamily="2" charset="-122"/>
              </a:rPr>
              <a:t>For example,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</a:t>
            </a:r>
            <a:r>
              <a:rPr lang="en-US" altLang="zh-CN">
                <a:ea typeface="宋体" panose="02010600030101010101" pitchFamily="2" charset="-122"/>
              </a:rPr>
              <a:t> type can be used to create any number of stacks.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B3C91-C8D7-2D11-1B4E-8455221E7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79513-9A3E-6724-5F66-F54A58EF86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A9D42B-AF78-814D-A1BF-850B77980075}" type="slidenum">
              <a:rPr lang="en-US" altLang="zh-CN" sz="1200">
                <a:latin typeface="Arial" panose="020B0604020202020204" pitchFamily="34" charset="0"/>
              </a:rPr>
              <a:pPr/>
              <a:t>33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ACA90E53-7DF7-97A3-EA1B-3465DF27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Abstract Data Types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8B00AB4C-37AD-1A2F-5707-5604847FC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program fragment that uses two stacks: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Stack s1, s2;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make_empty(&amp;s1);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make_empty(&amp;s2);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push(&amp;s1, 1);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push(&amp;s2, 2);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(!is_empty(&amp;s1))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printf("%d\n",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pop(&amp;s1));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prints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"1"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r>
              <a:rPr lang="en-US" altLang="zh-CN">
                <a:ea typeface="宋体" panose="02010600030101010101" pitchFamily="2" charset="-122"/>
              </a:rPr>
              <a:t>To clients,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</a:t>
            </a:r>
            <a:r>
              <a:rPr lang="en-US" altLang="zh-CN">
                <a:ea typeface="宋体" panose="02010600030101010101" pitchFamily="2" charset="-122"/>
              </a:rPr>
              <a:t> are </a:t>
            </a:r>
            <a:r>
              <a:rPr lang="en-US" altLang="zh-CN" i="1">
                <a:ea typeface="宋体" panose="02010600030101010101" pitchFamily="2" charset="-122"/>
              </a:rPr>
              <a:t>abstractions</a:t>
            </a:r>
            <a:r>
              <a:rPr lang="en-US" altLang="zh-CN">
                <a:ea typeface="宋体" panose="02010600030101010101" pitchFamily="2" charset="-122"/>
              </a:rPr>
              <a:t> that respond to certain operations (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make_empty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is_empty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is_full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push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pop</a:t>
            </a:r>
            <a:r>
              <a:rPr lang="en-US" altLang="zh-CN">
                <a:ea typeface="宋体" panose="02010600030101010101" pitchFamily="2" charset="-122"/>
              </a:rPr>
              <a:t>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60137-A04B-98BB-7469-82A674707B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965C0-2127-1514-5396-0D0C41F6E9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212AC6-A544-C94F-B63F-C2567219225D}" type="slidenum">
              <a:rPr lang="en-US" altLang="zh-CN" sz="1200">
                <a:latin typeface="Arial" panose="020B0604020202020204" pitchFamily="34" charset="0"/>
              </a:rPr>
              <a:pPr/>
              <a:t>34</a:t>
            </a:fld>
            <a:endParaRPr lang="en-US" altLang="zh-CN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A8F294D4-BFD3-868F-8222-ECD0BC05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Abstract Data Types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2D9481A1-EA9F-4A95-B91F-21135EF29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Converting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stack.h</a:t>
            </a:r>
            <a:r>
              <a:rPr lang="en-US" altLang="zh-CN">
                <a:ea typeface="宋体" panose="02010600030101010101" pitchFamily="2" charset="-122"/>
              </a:rPr>
              <a:t> header so that it provides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</a:t>
            </a:r>
            <a:r>
              <a:rPr lang="en-US" altLang="zh-CN">
                <a:ea typeface="宋体" panose="02010600030101010101" pitchFamily="2" charset="-122"/>
              </a:rPr>
              <a:t> type requires adding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</a:t>
            </a:r>
            <a:r>
              <a:rPr lang="en-US" altLang="zh-CN">
                <a:ea typeface="宋体" panose="02010600030101010101" pitchFamily="2" charset="-122"/>
              </a:rPr>
              <a:t> (or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) parameter to each function.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DB34D-3B86-65F3-10FB-9D421AE51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EBBCA-B87D-17E2-FE9C-7E513A8E27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CA3DD5-2570-514A-ADCD-9362504922FF}" type="slidenum">
              <a:rPr lang="en-US" altLang="zh-CN" sz="1200">
                <a:latin typeface="Arial" panose="020B0604020202020204" pitchFamily="34" charset="0"/>
              </a:rPr>
              <a:pPr/>
              <a:t>35</a:t>
            </a:fld>
            <a:endParaRPr lang="en-US" altLang="zh-CN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65814BE6-AA03-8108-A526-6559A5A3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Abstract Data Types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1511CFC4-4D99-00A1-D277-A2E9CDAFD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Changes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stack.h</a:t>
            </a:r>
            <a:r>
              <a:rPr lang="en-US" altLang="zh-CN">
                <a:ea typeface="宋体" panose="02010600030101010101" pitchFamily="2" charset="-122"/>
              </a:rPr>
              <a:t> are shown in </a:t>
            </a:r>
            <a:r>
              <a:rPr lang="en-US" altLang="zh-CN" b="1">
                <a:ea typeface="宋体" panose="02010600030101010101" pitchFamily="2" charset="-122"/>
              </a:rPr>
              <a:t>bold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STACK_SIZE 100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typedef struct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contents[STACK_SIZE];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top;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 Stack;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make_empty(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 *s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bool is_empty(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 Stack *s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bool is_full(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 Stack *s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push(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 *s,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int i);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pop(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 *s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294F1-768A-F156-583A-526D15DB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4209-74A0-0004-5C6D-B572BC93DB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4E5869-BA92-0349-9A7A-635508C88ACD}" type="slidenum">
              <a:rPr lang="en-US" altLang="zh-CN" sz="1200">
                <a:latin typeface="Arial" panose="020B0604020202020204" pitchFamily="34" charset="0"/>
              </a:rPr>
              <a:pPr/>
              <a:t>36</a:t>
            </a:fld>
            <a:endParaRPr lang="en-US" altLang="zh-CN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AD51E6FD-9854-3DFF-CCA5-AAE51FA7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Abstract Data Types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509D7E29-3974-3887-1B81-3FEC73E8B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stack parameters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make_empty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push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pop</a:t>
            </a:r>
            <a:r>
              <a:rPr lang="en-US" altLang="zh-CN">
                <a:ea typeface="宋体" panose="02010600030101010101" pitchFamily="2" charset="-122"/>
              </a:rPr>
              <a:t> need to be pointers, since these functions modify the stack.</a:t>
            </a:r>
          </a:p>
          <a:p>
            <a:r>
              <a:rPr lang="en-US" altLang="zh-CN">
                <a:ea typeface="宋体" panose="02010600030101010101" pitchFamily="2" charset="-122"/>
              </a:rPr>
              <a:t>The parameter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is_empty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is_full</a:t>
            </a:r>
            <a:r>
              <a:rPr lang="en-US" altLang="zh-CN">
                <a:ea typeface="宋体" panose="02010600030101010101" pitchFamily="2" charset="-122"/>
              </a:rPr>
              <a:t> doesn’t need to be a pointer.</a:t>
            </a:r>
          </a:p>
          <a:p>
            <a:r>
              <a:rPr lang="en-US" altLang="zh-CN">
                <a:ea typeface="宋体" panose="02010600030101010101" pitchFamily="2" charset="-122"/>
              </a:rPr>
              <a:t>Passing these functions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pointer</a:t>
            </a:r>
            <a:r>
              <a:rPr lang="en-US" altLang="zh-CN">
                <a:ea typeface="宋体" panose="02010600030101010101" pitchFamily="2" charset="-122"/>
              </a:rPr>
              <a:t> instead of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value</a:t>
            </a:r>
            <a:r>
              <a:rPr lang="en-US" altLang="zh-CN">
                <a:ea typeface="宋体" panose="02010600030101010101" pitchFamily="2" charset="-122"/>
              </a:rPr>
              <a:t> is done for efficiency, since the latter would result in a structure being copied.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74634-8A32-DF64-D594-8ECE0160B1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A3791-00CB-4A69-0837-B355E33452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CF7068-02A0-3E4F-BEE8-71559F760F51}" type="slidenum">
              <a:rPr lang="en-US" altLang="zh-CN" sz="1200">
                <a:latin typeface="Arial" panose="020B0604020202020204" pitchFamily="34" charset="0"/>
              </a:rPr>
              <a:pPr/>
              <a:t>37</a:t>
            </a:fld>
            <a:endParaRPr lang="en-US" altLang="zh-CN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DECF5E15-D088-E93D-23DF-7FD4C50E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Encapsulation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69C0C50F-66C7-237B-2D44-48FF1B92E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Unfortunately,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</a:t>
            </a:r>
            <a:r>
              <a:rPr lang="en-US" altLang="zh-CN">
                <a:ea typeface="宋体" panose="02010600030101010101" pitchFamily="2" charset="-122"/>
              </a:rPr>
              <a:t> isn’t an </a:t>
            </a:r>
            <a:r>
              <a:rPr lang="en-US" altLang="zh-CN" i="1">
                <a:ea typeface="宋体" panose="02010600030101010101" pitchFamily="2" charset="-122"/>
              </a:rPr>
              <a:t>abstract</a:t>
            </a:r>
            <a:r>
              <a:rPr lang="en-US" altLang="zh-CN">
                <a:ea typeface="宋体" panose="02010600030101010101" pitchFamily="2" charset="-122"/>
              </a:rPr>
              <a:t> data type, since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stack.h</a:t>
            </a:r>
            <a:r>
              <a:rPr lang="en-US" altLang="zh-CN">
                <a:ea typeface="宋体" panose="02010600030101010101" pitchFamily="2" charset="-122"/>
              </a:rPr>
              <a:t> reveals what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</a:t>
            </a:r>
            <a:r>
              <a:rPr lang="en-US" altLang="zh-CN">
                <a:ea typeface="宋体" panose="02010600030101010101" pitchFamily="2" charset="-122"/>
              </a:rPr>
              <a:t> type really is.</a:t>
            </a:r>
          </a:p>
          <a:p>
            <a:r>
              <a:rPr lang="en-US" altLang="zh-CN">
                <a:ea typeface="宋体" panose="02010600030101010101" pitchFamily="2" charset="-122"/>
              </a:rPr>
              <a:t>Nothing prevents clients from using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</a:t>
            </a:r>
            <a:r>
              <a:rPr lang="en-US" altLang="zh-CN">
                <a:ea typeface="宋体" panose="02010600030101010101" pitchFamily="2" charset="-122"/>
              </a:rPr>
              <a:t> variable as a structure: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Stack s1;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s1.top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s1.contents[top++] = 1;</a:t>
            </a:r>
          </a:p>
          <a:p>
            <a:r>
              <a:rPr lang="en-US" altLang="zh-CN">
                <a:ea typeface="宋体" panose="02010600030101010101" pitchFamily="2" charset="-122"/>
              </a:rPr>
              <a:t>Providing access to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contents</a:t>
            </a:r>
            <a:r>
              <a:rPr lang="en-US" altLang="zh-CN">
                <a:ea typeface="宋体" panose="02010600030101010101" pitchFamily="2" charset="-122"/>
              </a:rPr>
              <a:t> members allows clients to corrupt the stack.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382CD-3DFB-2CB9-68B0-5615F78E32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B4482-8E3A-F275-A104-0DFB6551FE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A9D110-F18B-7240-B23E-139B336683AF}" type="slidenum">
              <a:rPr lang="en-US" altLang="zh-CN" sz="1200">
                <a:latin typeface="Arial" panose="020B0604020202020204" pitchFamily="34" charset="0"/>
              </a:rPr>
              <a:pPr/>
              <a:t>38</a:t>
            </a:fld>
            <a:endParaRPr lang="en-US" altLang="zh-CN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2B9C0DDE-9E75-6CB1-B128-499AAD61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Encapsulation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E058C5E2-CA4B-A9D7-E8D6-CA5AA7934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Worse still, we can’t change the way stacks are stored without having to assess the effect of the change on clients.</a:t>
            </a:r>
          </a:p>
          <a:p>
            <a:r>
              <a:rPr lang="en-US" altLang="zh-CN">
                <a:ea typeface="宋体" panose="02010600030101010101" pitchFamily="2" charset="-122"/>
              </a:rPr>
              <a:t>What we need is a way to prevent clients from knowing how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</a:t>
            </a:r>
            <a:r>
              <a:rPr lang="en-US" altLang="zh-CN">
                <a:ea typeface="宋体" panose="02010600030101010101" pitchFamily="2" charset="-122"/>
              </a:rPr>
              <a:t> type is represented.</a:t>
            </a:r>
          </a:p>
          <a:p>
            <a:r>
              <a:rPr lang="en-US" altLang="zh-CN">
                <a:ea typeface="宋体" panose="02010600030101010101" pitchFamily="2" charset="-122"/>
              </a:rPr>
              <a:t>C has only limited support for </a:t>
            </a:r>
            <a:r>
              <a:rPr lang="en-US" altLang="zh-CN" b="1" i="1">
                <a:ea typeface="宋体" panose="02010600030101010101" pitchFamily="2" charset="-122"/>
              </a:rPr>
              <a:t>encapsulating</a:t>
            </a:r>
            <a:r>
              <a:rPr lang="en-US" altLang="zh-CN">
                <a:ea typeface="宋体" panose="02010600030101010101" pitchFamily="2" charset="-122"/>
              </a:rPr>
              <a:t> types in this way.</a:t>
            </a:r>
          </a:p>
          <a:p>
            <a:r>
              <a:rPr lang="en-US" altLang="zh-CN">
                <a:ea typeface="宋体" panose="02010600030101010101" pitchFamily="2" charset="-122"/>
              </a:rPr>
              <a:t>Newer C-based languages, including C++, Java, and C#, are better equipped for this purpose.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B0828-584E-1F66-AE7E-2D5CAA1738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884F5-8483-E2EC-0BC9-9885F4A64B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06BE4A-FA40-984B-98DD-4F08C46B5289}" type="slidenum">
              <a:rPr lang="en-US" altLang="zh-CN" sz="1200">
                <a:latin typeface="Arial" panose="020B0604020202020204" pitchFamily="34" charset="0"/>
              </a:rPr>
              <a:pPr/>
              <a:t>39</a:t>
            </a:fld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CFF94E35-1B64-69D7-2500-11D01D8A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Modules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3650B08D-4F0D-FF2A-99E7-9743B4B47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It’s often useful to view a program as a number of independent </a:t>
            </a:r>
            <a:r>
              <a:rPr lang="en-US" altLang="zh-CN" b="1" i="1">
                <a:ea typeface="宋体" panose="02010600030101010101" pitchFamily="2" charset="-122"/>
              </a:rPr>
              <a:t>modules.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 module is a collection of services, some of which are made available to other parts of the program (the </a:t>
            </a:r>
            <a:r>
              <a:rPr lang="en-US" altLang="zh-CN" b="1" i="1">
                <a:ea typeface="宋体" panose="02010600030101010101" pitchFamily="2" charset="-122"/>
              </a:rPr>
              <a:t>clients</a:t>
            </a:r>
            <a:r>
              <a:rPr lang="en-US" altLang="zh-CN">
                <a:ea typeface="宋体" panose="02010600030101010101" pitchFamily="2" charset="-122"/>
              </a:rPr>
              <a:t>).</a:t>
            </a:r>
          </a:p>
          <a:p>
            <a:r>
              <a:rPr lang="en-US" altLang="zh-CN">
                <a:ea typeface="宋体" panose="02010600030101010101" pitchFamily="2" charset="-122"/>
              </a:rPr>
              <a:t>Each module has an </a:t>
            </a:r>
            <a:r>
              <a:rPr lang="en-US" altLang="zh-CN" b="1" i="1">
                <a:ea typeface="宋体" panose="02010600030101010101" pitchFamily="2" charset="-122"/>
              </a:rPr>
              <a:t>interface</a:t>
            </a:r>
            <a:r>
              <a:rPr lang="en-US" altLang="zh-CN">
                <a:ea typeface="宋体" panose="02010600030101010101" pitchFamily="2" charset="-122"/>
              </a:rPr>
              <a:t> that describes the available services.</a:t>
            </a:r>
          </a:p>
          <a:p>
            <a:r>
              <a:rPr lang="en-US" altLang="zh-CN">
                <a:ea typeface="宋体" panose="02010600030101010101" pitchFamily="2" charset="-122"/>
              </a:rPr>
              <a:t>The details of the module—including the source code for the services themselves—are stored in the module’s </a:t>
            </a:r>
            <a:r>
              <a:rPr lang="en-US" altLang="zh-CN" b="1" i="1">
                <a:ea typeface="宋体" panose="02010600030101010101" pitchFamily="2" charset="-122"/>
              </a:rPr>
              <a:t>implementation.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0957D-4987-8E6A-EC08-A037CEC61A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15544-9416-9169-5B55-6258A31708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485DFB-9F0A-154B-A118-40DABEFEBD0B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65E3A1C6-599B-CA72-3701-E6CBCF2F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Incomplete Types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6F44B459-4ECE-1011-1C8F-D29BFE667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only tool that C gives us for encapsulation is the </a:t>
            </a:r>
            <a:r>
              <a:rPr lang="en-US" altLang="zh-CN" b="1" i="1">
                <a:ea typeface="宋体" panose="02010600030101010101" pitchFamily="2" charset="-122"/>
              </a:rPr>
              <a:t>incomplete type.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Incomplete types are “types that describe objects but lack information needed to determine their sizes.”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t;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incomplete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declaration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of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r>
              <a:rPr lang="en-US" altLang="zh-CN">
                <a:ea typeface="宋体" panose="02010600030101010101" pitchFamily="2" charset="-122"/>
              </a:rPr>
              <a:t>The intent is that an incomplete type will be completed elsewhere in the program.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A9EFE-3562-7F45-AA03-64D0C31F85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5A8DC-BE7F-40D8-F256-0B088C650E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F922E1-DA46-5C43-BAFE-9EBFAE252622}" type="slidenum">
              <a:rPr lang="en-US" altLang="zh-CN" sz="1200">
                <a:latin typeface="Arial" panose="020B0604020202020204" pitchFamily="34" charset="0"/>
              </a:rPr>
              <a:pPr/>
              <a:t>40</a:t>
            </a:fld>
            <a:endParaRPr lang="en-US" altLang="zh-CN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9CE088F8-F926-92CA-D036-53A48CDB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Incomplete Types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9E3D1FC4-A0E1-F9C8-AC88-71AD04B91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incomplete type can’t be used to declare a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t s;   /*** WRONG ***/</a:t>
            </a:r>
          </a:p>
          <a:p>
            <a:r>
              <a:rPr lang="en-US" altLang="zh-CN">
                <a:ea typeface="宋体" panose="02010600030101010101" pitchFamily="2" charset="-122"/>
              </a:rPr>
              <a:t>However, it’s legal to define a pointer type that references an incomplete type: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typedef struct t *T;</a:t>
            </a:r>
          </a:p>
          <a:p>
            <a:r>
              <a:rPr lang="en-US" altLang="zh-CN">
                <a:ea typeface="宋体" panose="02010600030101010101" pitchFamily="2" charset="-122"/>
              </a:rPr>
              <a:t>We can now declare variables of type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, pass them as arguments to functions, and perform other operations that are legal for pointers.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FBBCB-95EF-09AE-AA04-2D414AA778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D47C7-ABE9-A924-8787-D8B3BFF23E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019CE2-39F3-9F40-99B1-4F3AB57054E7}" type="slidenum">
              <a:rPr lang="en-US" altLang="zh-CN" sz="1200">
                <a:latin typeface="Arial" panose="020B0604020202020204" pitchFamily="34" charset="0"/>
              </a:rPr>
              <a:pPr/>
              <a:t>41</a:t>
            </a:fld>
            <a:endParaRPr lang="en-US" altLang="zh-CN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B46DC675-6512-C1D4-C2E3-5B3967A2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Stack Abstract Data Type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2388418F-25C1-29A1-C326-92E497FBF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following stack ADT will illustrate how abstract data types can be encapsulated using incomplete types.</a:t>
            </a:r>
          </a:p>
          <a:p>
            <a:r>
              <a:rPr lang="en-US" altLang="zh-CN">
                <a:ea typeface="宋体" panose="02010600030101010101" pitchFamily="2" charset="-122"/>
              </a:rPr>
              <a:t>The stack will be implemented in three different ways.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1B745-9B8C-B781-1D76-E1319D2F65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672EB-2EF0-0E4D-DE0A-9428EB2A3B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D41772-CEC6-7243-BF20-EF57A66C0993}" type="slidenum">
              <a:rPr lang="en-US" altLang="zh-CN" sz="1200">
                <a:latin typeface="Arial" panose="020B0604020202020204" pitchFamily="34" charset="0"/>
              </a:rPr>
              <a:pPr/>
              <a:t>42</a:t>
            </a:fld>
            <a:endParaRPr lang="en-US" altLang="zh-CN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D707C6BB-57EA-CDD4-3B05-217F1F58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Defining the Interface for the Stack ADT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20793FF4-0F32-A105-1152-81532002F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stackADT.h</a:t>
            </a:r>
            <a:r>
              <a:rPr lang="en-US" altLang="zh-CN">
                <a:ea typeface="宋体" panose="02010600030101010101" pitchFamily="2" charset="-122"/>
              </a:rPr>
              <a:t> defines the stack ADT type and gives prototypes for the functions that represent stack operations.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</a:t>
            </a:r>
            <a:r>
              <a:rPr lang="en-US" altLang="zh-CN">
                <a:ea typeface="宋体" panose="02010600030101010101" pitchFamily="2" charset="-122"/>
              </a:rPr>
              <a:t> type will be a pointer to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stack_type</a:t>
            </a:r>
            <a:r>
              <a:rPr lang="en-US" altLang="zh-CN">
                <a:ea typeface="宋体" panose="02010600030101010101" pitchFamily="2" charset="-122"/>
              </a:rPr>
              <a:t> structure (an incomplete type).</a:t>
            </a:r>
          </a:p>
          <a:p>
            <a:r>
              <a:rPr lang="en-US" altLang="zh-CN">
                <a:ea typeface="宋体" panose="02010600030101010101" pitchFamily="2" charset="-122"/>
              </a:rPr>
              <a:t>The members of this structure will depend on how the stack is implemented.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48CEA-1663-A45D-0BFE-55863229CB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9F645-1A45-6657-222B-1DBE30A90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F53CE4-BFEC-8E47-A847-3F802E483809}" type="slidenum">
              <a:rPr lang="en-US" altLang="zh-CN" sz="1200">
                <a:latin typeface="Arial" panose="020B0604020202020204" pitchFamily="34" charset="0"/>
              </a:rPr>
              <a:pPr/>
              <a:t>43</a:t>
            </a:fld>
            <a:endParaRPr lang="en-US" altLang="zh-CN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D91AD262-EB29-12A8-0F99-920567EE7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stackADT.h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latin typeface="+mj-lt"/>
                <a:cs typeface="Courier New" pitchFamily="49" charset="0"/>
              </a:rPr>
              <a:t>(version 1)</a:t>
            </a:r>
          </a:p>
          <a:p>
            <a:pPr>
              <a:spcBef>
                <a:spcPts val="200"/>
              </a:spcBef>
              <a:buFontTx/>
              <a:buNone/>
              <a:defRPr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STACKADT_H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#define STACKADT_H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stdbool.h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  /* C99 only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stack_type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*Stack;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Stack create(void);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void destroy(Stack s);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make_empty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(Stack s);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is_empty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(Stack s);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is_full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(Stack s);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void push(Stack s,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pop(Stack s);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3E29F-B80E-B727-E395-A68DA672C1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C58D1-3AAC-BE2C-1C61-87A8E16E85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555167-AC7D-E24F-9523-542E0F1F74D2}" type="slidenum">
              <a:rPr lang="en-US" altLang="zh-CN" sz="1200">
                <a:latin typeface="Arial" panose="020B0604020202020204" pitchFamily="34" charset="0"/>
              </a:rPr>
              <a:pPr/>
              <a:t>44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6D9FEF1E-D69B-29B6-4315-031E1629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Defining the Interface for the Stack ADT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8B0A473C-50EC-5659-8673-2F8ECF3A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Clients that include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stackADT.h</a:t>
            </a:r>
            <a:r>
              <a:rPr lang="en-US" altLang="zh-CN">
                <a:ea typeface="宋体" panose="02010600030101010101" pitchFamily="2" charset="-122"/>
              </a:rPr>
              <a:t> will be able to declare variables of type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</a:t>
            </a:r>
            <a:r>
              <a:rPr lang="en-US" altLang="zh-CN">
                <a:ea typeface="宋体" panose="02010600030101010101" pitchFamily="2" charset="-122"/>
              </a:rPr>
              <a:t>, each of which is capable of pointing to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stack_type</a:t>
            </a:r>
            <a:r>
              <a:rPr lang="en-US" altLang="zh-CN">
                <a:ea typeface="宋体" panose="02010600030101010101" pitchFamily="2" charset="-122"/>
              </a:rPr>
              <a:t> structure.</a:t>
            </a:r>
          </a:p>
          <a:p>
            <a:r>
              <a:rPr lang="en-US" altLang="zh-CN">
                <a:ea typeface="宋体" panose="02010600030101010101" pitchFamily="2" charset="-122"/>
              </a:rPr>
              <a:t>Clients can then call the functions declared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stackADT.h</a:t>
            </a:r>
            <a:r>
              <a:rPr lang="en-US" altLang="zh-CN">
                <a:ea typeface="宋体" panose="02010600030101010101" pitchFamily="2" charset="-122"/>
              </a:rPr>
              <a:t> to perform operations on stack variables.</a:t>
            </a:r>
          </a:p>
          <a:p>
            <a:r>
              <a:rPr lang="en-US" altLang="zh-CN">
                <a:ea typeface="宋体" panose="02010600030101010101" pitchFamily="2" charset="-122"/>
              </a:rPr>
              <a:t>However, clients can’t access the members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stack_type</a:t>
            </a:r>
            <a:r>
              <a:rPr lang="en-US" altLang="zh-CN">
                <a:ea typeface="宋体" panose="02010600030101010101" pitchFamily="2" charset="-122"/>
              </a:rPr>
              <a:t> structure, since that structure will be defined in a separate file.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23C6A-36AD-1EA1-6605-40EA1ABEC3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53763-D096-22E8-327A-86F7F1A90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F48535-16FF-3A42-A3AC-64EC2E092E5E}" type="slidenum">
              <a:rPr lang="en-US" altLang="zh-CN" sz="1200">
                <a:latin typeface="Arial" panose="020B0604020202020204" pitchFamily="34" charset="0"/>
              </a:rPr>
              <a:pPr/>
              <a:t>45</a:t>
            </a:fld>
            <a:endParaRPr lang="en-US" altLang="zh-CN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1F64DBD0-A219-F28E-62DC-A2AFDF39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Defining the Interface for the Stack ADT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617AA4DD-07CF-39FD-8B6C-D001D982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module generally doesn’t need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create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destroy</a:t>
            </a:r>
            <a:r>
              <a:rPr lang="en-US" altLang="zh-CN">
                <a:ea typeface="宋体" panose="02010600030101010101" pitchFamily="2" charset="-122"/>
              </a:rPr>
              <a:t> functions, but an ADT does.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create</a:t>
            </a:r>
            <a:r>
              <a:rPr lang="en-US" altLang="zh-CN">
                <a:ea typeface="宋体" panose="02010600030101010101" pitchFamily="2" charset="-122"/>
              </a:rPr>
              <a:t> dynamically allocates memory for a stack and initializes the stack to its “empty” state.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destroy</a:t>
            </a:r>
            <a:r>
              <a:rPr lang="en-US" altLang="zh-CN">
                <a:ea typeface="宋体" panose="02010600030101010101" pitchFamily="2" charset="-122"/>
              </a:rPr>
              <a:t> releases the stack’s dynamically allocated memory.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2F321-0645-4E8F-4B6D-B8E764E4B8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2B5D3-3295-3723-B1BB-D33A3CB2AD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F06C1C-43CA-8E4A-A700-293F5F0FA394}" type="slidenum">
              <a:rPr lang="en-US" altLang="zh-CN" sz="1200">
                <a:latin typeface="Arial" panose="020B0604020202020204" pitchFamily="34" charset="0"/>
              </a:rPr>
              <a:pPr/>
              <a:t>46</a:t>
            </a:fld>
            <a:endParaRPr lang="en-US" altLang="zh-CN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CCC910BE-5DAC-05B2-EA4C-72F863B8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Defining the Interface for the Stack ADT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0F08C5F2-AAEF-3368-064E-BF0606254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stackclient.c</a:t>
            </a:r>
            <a:r>
              <a:rPr lang="en-US" altLang="zh-CN">
                <a:ea typeface="宋体" panose="02010600030101010101" pitchFamily="2" charset="-122"/>
              </a:rPr>
              <a:t> can be used to test the stack ADT.</a:t>
            </a:r>
          </a:p>
          <a:p>
            <a:r>
              <a:rPr lang="en-US" altLang="zh-CN">
                <a:ea typeface="宋体" panose="02010600030101010101" pitchFamily="2" charset="-122"/>
              </a:rPr>
              <a:t>It creates two stacks and performs a variety of operations on them.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2A8DA-871A-0197-6F7F-FC2F732CBB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C3355-0020-E4EF-F34A-5B0B907187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A6083E-277A-3C45-B24E-A63F513BE230}" type="slidenum">
              <a:rPr lang="en-US" altLang="zh-CN" sz="1200">
                <a:latin typeface="Arial" panose="020B0604020202020204" pitchFamily="34" charset="0"/>
              </a:rPr>
              <a:pPr/>
              <a:t>47</a:t>
            </a:fld>
            <a:endParaRPr lang="en-US" altLang="zh-CN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6D154D84-4A2A-1289-ADD1-FD30BA67F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stackclient.c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"stackADT.h"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Stack s1, s2;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n;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s1 = create();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s2 = create();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push(s1, 1);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push(s1, 2);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n = pop(s1);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printf("Popped %d from s1\n", n);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push(s2, n);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11116-89E4-F3B0-54FF-87402F2438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3C715-3671-5C91-8BCD-92BA95B55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185427-9077-8340-A5E0-9BDEA78F52D0}" type="slidenum">
              <a:rPr lang="en-US" altLang="zh-CN" sz="1200">
                <a:latin typeface="Arial" panose="020B0604020202020204" pitchFamily="34" charset="0"/>
              </a:rPr>
              <a:pPr/>
              <a:t>48</a:t>
            </a:fld>
            <a:endParaRPr lang="en-US" altLang="zh-CN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34954700-CE92-A3E8-EB99-0183B6EE1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n = pop(s1);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printf("Popped %d from s1\n", n);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push(s2, n);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destroy(s1);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while (!is_empty(s2))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printf("Popped %d from s2\n", pop(s2));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push(s2, 3);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make_empty(s2);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(is_empty(s2))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printf("s2 is empty\n");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printf("s2 is not empty\n");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destroy(s2);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506B5-927A-D7AD-C8FF-81598193B4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F4383-66B0-CF6E-EA0E-5B1FDCADEB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B29B58-D664-0B44-AEB9-0E1BCE3FE599}" type="slidenum">
              <a:rPr lang="en-US" altLang="zh-CN" sz="1200">
                <a:latin typeface="Arial" panose="020B0604020202020204" pitchFamily="34" charset="0"/>
              </a:rPr>
              <a:pPr/>
              <a:t>49</a:t>
            </a:fld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C257EF6-9D84-073E-D66F-394F9BFC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Modules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1515E457-0505-3156-0433-4F00AA4C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 the context of C, “services” are functions.</a:t>
            </a:r>
          </a:p>
          <a:p>
            <a:r>
              <a:rPr lang="en-US" altLang="zh-CN">
                <a:ea typeface="宋体" panose="02010600030101010101" pitchFamily="2" charset="-122"/>
              </a:rPr>
              <a:t>The interface of a module is a header file containing prototypes for the functions that will be made available to clients (source files).</a:t>
            </a:r>
          </a:p>
          <a:p>
            <a:r>
              <a:rPr lang="en-US" altLang="zh-CN">
                <a:ea typeface="宋体" panose="02010600030101010101" pitchFamily="2" charset="-122"/>
              </a:rPr>
              <a:t>The implementation of a module is a source file that contains definitions of the module’s functions.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53674-7CAE-3503-4A19-B6D10DB088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2FD0C-91FA-F043-B6BF-8F4BA8AC4A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A4D9F8-3318-9840-852B-2639DCAC9F66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B776AE5C-DE19-FC82-E121-85E2909C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Defining the Interface for the Stack ADT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36F09955-22BE-B1B4-A783-3D8E3B8CD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Output if the stack ADT is implemented correctly: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Popped 2 from s1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Popped 1 from s1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Popped 1 from s2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Popped 2 from s2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s2 is empty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7109A-ADB3-E8CC-8FC7-8076B4644C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ED088-20C7-864C-A482-7DC922D247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5874BE-D5A6-E142-AFE0-93EB1CCDC672}" type="slidenum">
              <a:rPr lang="en-US" altLang="zh-CN" sz="1200">
                <a:latin typeface="Arial" panose="020B0604020202020204" pitchFamily="34" charset="0"/>
              </a:rPr>
              <a:pPr/>
              <a:t>50</a:t>
            </a:fld>
            <a:endParaRPr lang="en-US" altLang="zh-CN"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B7F320BF-8773-1D44-7724-3161EB8B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Implementing the Stack ADT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Using a Fixed-Length Array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2A18370D-18F9-452A-F915-51D6A4301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There are several ways to implement the stack ADT.</a:t>
            </a:r>
          </a:p>
          <a:p>
            <a:r>
              <a:rPr lang="en-US" altLang="zh-CN">
                <a:ea typeface="宋体" panose="02010600030101010101" pitchFamily="2" charset="-122"/>
              </a:rPr>
              <a:t>The simplest is to have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stack_type</a:t>
            </a:r>
            <a:r>
              <a:rPr lang="en-US" altLang="zh-CN">
                <a:ea typeface="宋体" panose="02010600030101010101" pitchFamily="2" charset="-122"/>
              </a:rPr>
              <a:t> structure contain a fixed-length array: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stack_type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contents[STACK_SIZE];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top;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8863D-F924-B014-0969-C1A412F94A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615F8-581B-FD92-0CDF-73C1EFC521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F6F44F-0472-D941-8F9D-54612385F8A8}" type="slidenum">
              <a:rPr lang="en-US" altLang="zh-CN" sz="1200">
                <a:latin typeface="Arial" panose="020B0604020202020204" pitchFamily="34" charset="0"/>
              </a:rPr>
              <a:pPr/>
              <a:t>51</a:t>
            </a:fld>
            <a:endParaRPr lang="en-US" altLang="zh-CN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EF3E863A-8082-795D-D3FF-FC3CF5482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762000"/>
            <a:ext cx="86868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stackADT.c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&lt;stdlib.h&gt;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"stackADT.h"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STACK_SIZE 100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 stack_type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contents[STACK_SIZE];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top;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 void terminate(const char *message)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printf("%s\n", message);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exit(EXIT_FAILURE);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68E56-D6CB-EB85-2DA9-7781E13AB5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642B5-178C-871D-2498-B9B4338889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D81C1D-A33D-E045-BBE4-C5C1DC67D7F0}" type="slidenum">
              <a:rPr lang="en-US" altLang="zh-CN" sz="1200">
                <a:latin typeface="Arial" panose="020B0604020202020204" pitchFamily="34" charset="0"/>
              </a:rPr>
              <a:pPr/>
              <a:t>52</a:t>
            </a:fld>
            <a:endParaRPr lang="en-US" altLang="zh-CN"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Content Placeholder 2">
            <a:extLst>
              <a:ext uri="{FF2B5EF4-FFF2-40B4-BE49-F238E27FC236}">
                <a16:creationId xmlns:a16="http://schemas.microsoft.com/office/drawing/2014/main" id="{C7F39AE3-21D3-6636-5E68-B5CDC286C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5626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 create(void)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Stack s = malloc(sizeof(struct stack_type));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(s == NULL)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terminate("Error in create: stack could not be created.");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s-&gt;top = 0;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s;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destroy(Stack s)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free(s);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make_empty(Stack s)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s-&gt;top = 0;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 is_empty(Stack s)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s-&gt;top == 0;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0B0E7-39FF-45A2-1FC4-005D6519DC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5D5F8-70D8-F548-B81C-1FAD819AFB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8B8D24-7411-B74D-8E2B-85B93ACCD821}" type="slidenum">
              <a:rPr lang="en-US" altLang="zh-CN" sz="1200">
                <a:latin typeface="Arial" panose="020B0604020202020204" pitchFamily="34" charset="0"/>
              </a:rPr>
              <a:pPr/>
              <a:t>53</a:t>
            </a:fld>
            <a:endParaRPr lang="en-US" altLang="zh-CN"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95D51998-CA9A-F11D-D6BA-651D0A5CB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 is_full(Stack s)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s-&gt;top == STACK_SIZE;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push(Stack s, int i)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(is_full(s))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terminate("Error in push: stack is full.");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s-&gt;contents[s-&gt;top++] = i;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pop(Stack s)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(is_empty(s))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terminate("Error in pop: stack is empty.");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s-&gt;contents[--s-&gt;top];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015A9-C659-F5AE-BA7E-DC5C5E2A18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34CF1-79A9-7EC9-B7CE-49B8A0A51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7E0EFD-0D50-4A41-B288-E50A4CF51213}" type="slidenum">
              <a:rPr lang="en-US" altLang="zh-CN" sz="1200">
                <a:latin typeface="Arial" panose="020B0604020202020204" pitchFamily="34" charset="0"/>
              </a:rPr>
              <a:pPr/>
              <a:t>54</a:t>
            </a:fld>
            <a:endParaRPr lang="en-US" altLang="zh-CN"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EA8F34E5-065E-6C23-9A71-529B1CA7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Changing the Item Type in the Stack ADT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D564A52C-F72C-C71C-10F9-D96599281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stackADT.c</a:t>
            </a:r>
            <a:r>
              <a:rPr lang="en-US" altLang="zh-CN">
                <a:ea typeface="宋体" panose="02010600030101010101" pitchFamily="2" charset="-122"/>
              </a:rPr>
              <a:t> requires that stack items be integers, which is too restrictive.</a:t>
            </a:r>
          </a:p>
          <a:p>
            <a:r>
              <a:rPr lang="en-US" altLang="zh-CN">
                <a:ea typeface="宋体" panose="02010600030101010101" pitchFamily="2" charset="-122"/>
              </a:rPr>
              <a:t>To make the stack ADT easier to modify for different item types, let’s add a type definition to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stackADT.h</a:t>
            </a:r>
            <a:r>
              <a:rPr lang="en-US" altLang="zh-CN">
                <a:ea typeface="宋体" panose="02010600030101010101" pitchFamily="2" charset="-122"/>
              </a:rPr>
              <a:t> header.</a:t>
            </a:r>
          </a:p>
          <a:p>
            <a:r>
              <a:rPr lang="en-US" altLang="zh-CN">
                <a:ea typeface="宋体" panose="02010600030101010101" pitchFamily="2" charset="-122"/>
              </a:rPr>
              <a:t>It will define a type named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Item</a:t>
            </a:r>
            <a:r>
              <a:rPr lang="en-US" altLang="zh-CN">
                <a:ea typeface="宋体" panose="02010600030101010101" pitchFamily="2" charset="-122"/>
              </a:rPr>
              <a:t>, representing the type of data to be stored on the stack.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B6496-D719-4E6F-7087-4DF40B0C9C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1B754-6271-52BE-6616-D9930F723C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BCD76B-49CD-D541-83AF-4940160DE778}" type="slidenum">
              <a:rPr lang="en-US" altLang="zh-CN" sz="1200">
                <a:latin typeface="Arial" panose="020B0604020202020204" pitchFamily="34" charset="0"/>
              </a:rPr>
              <a:pPr/>
              <a:t>55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06B969EB-6939-8633-1632-249A1E6ED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stackADT.h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latin typeface="+mj-lt"/>
                <a:cs typeface="Courier New" pitchFamily="49" charset="0"/>
              </a:rPr>
              <a:t>(version 2)</a:t>
            </a:r>
          </a:p>
          <a:p>
            <a:pPr>
              <a:spcBef>
                <a:spcPts val="200"/>
              </a:spcBef>
              <a:buFontTx/>
              <a:buNone/>
              <a:defRPr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STACKADT_H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#define STACKADT_H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stdbool.h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  /* C99 only */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Item;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stack_type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*Stack;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Stack create(void);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void destroy(Stack s);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make_empty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(Stack s);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is_empty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(Stack s);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is_full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(Stack s);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void push(Stack s,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pop(Stack s);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A846B-4909-D01A-0295-0DFEDCAFB9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6A1FE-7C68-8C9A-D5B1-4403B3C803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511F20-8780-F644-A920-3AC316D02DAC}" type="slidenum">
              <a:rPr lang="en-US" altLang="zh-CN" sz="1200">
                <a:latin typeface="Arial" panose="020B0604020202020204" pitchFamily="34" charset="0"/>
              </a:rPr>
              <a:pPr/>
              <a:t>56</a:t>
            </a:fld>
            <a:endParaRPr lang="en-US" altLang="zh-CN"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8454F813-C766-F1BC-9DBF-F3AA626A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Changing the Item Type in the Stack ADT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54E556C3-6B59-57B2-7A83-33B541189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stackADT.c</a:t>
            </a:r>
            <a:r>
              <a:rPr lang="en-US" altLang="zh-CN">
                <a:ea typeface="宋体" panose="02010600030101010101" pitchFamily="2" charset="-122"/>
              </a:rPr>
              <a:t> file will need to be modified, but the changes are minimal.</a:t>
            </a:r>
          </a:p>
          <a:p>
            <a:r>
              <a:rPr lang="en-US" altLang="zh-CN">
                <a:ea typeface="宋体" panose="02010600030101010101" pitchFamily="2" charset="-122"/>
              </a:rPr>
              <a:t>The updated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stack_type</a:t>
            </a:r>
            <a:r>
              <a:rPr lang="en-US" altLang="zh-CN">
                <a:ea typeface="宋体" panose="02010600030101010101" pitchFamily="2" charset="-122"/>
              </a:rPr>
              <a:t> structure: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stack_type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Item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contents[STACK_SIZE];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top;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};</a:t>
            </a:r>
          </a:p>
          <a:p>
            <a:r>
              <a:rPr lang="en-US" altLang="zh-CN">
                <a:ea typeface="宋体" panose="02010600030101010101" pitchFamily="2" charset="-122"/>
              </a:rPr>
              <a:t>The second parameter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push</a:t>
            </a:r>
            <a:r>
              <a:rPr lang="en-US" altLang="zh-CN">
                <a:ea typeface="宋体" panose="02010600030101010101" pitchFamily="2" charset="-122"/>
              </a:rPr>
              <a:t> will now have type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Item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pop</a:t>
            </a:r>
            <a:r>
              <a:rPr lang="en-US" altLang="zh-CN">
                <a:ea typeface="宋体" panose="02010600030101010101" pitchFamily="2" charset="-122"/>
              </a:rPr>
              <a:t> now returns a value of type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Item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6948B-D887-8DFB-AE88-C2A9168B1E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754EA-6842-E0B2-1B72-AB5421811C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260669-4F46-344C-895A-4A2390C09CBF}" type="slidenum">
              <a:rPr lang="en-US" altLang="zh-CN" sz="1200">
                <a:latin typeface="Arial" panose="020B0604020202020204" pitchFamily="34" charset="0"/>
              </a:rPr>
              <a:pPr/>
              <a:t>57</a:t>
            </a:fld>
            <a:endParaRPr lang="en-US" altLang="zh-CN"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03F9B876-C46B-7B99-94D9-27B51E2E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Changing the Item Type in the Stack ADT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852AD7CD-0385-0C35-412C-26D4DE57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stackclient.c</a:t>
            </a:r>
            <a:r>
              <a:rPr lang="en-US" altLang="zh-CN">
                <a:ea typeface="宋体" panose="02010600030101010101" pitchFamily="2" charset="-122"/>
              </a:rPr>
              <a:t> file can be used to test the new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stackADT.h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stackADT.c</a:t>
            </a:r>
            <a:r>
              <a:rPr lang="en-US" altLang="zh-CN">
                <a:ea typeface="宋体" panose="02010600030101010101" pitchFamily="2" charset="-122"/>
              </a:rPr>
              <a:t> to verify that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</a:t>
            </a:r>
            <a:r>
              <a:rPr lang="en-US" altLang="zh-CN">
                <a:ea typeface="宋体" panose="02010600030101010101" pitchFamily="2" charset="-122"/>
              </a:rPr>
              <a:t> type still works.</a:t>
            </a:r>
          </a:p>
          <a:p>
            <a:r>
              <a:rPr lang="en-US" altLang="zh-CN">
                <a:ea typeface="宋体" panose="02010600030101010101" pitchFamily="2" charset="-122"/>
              </a:rPr>
              <a:t>The item type can be changed by modifying the definition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Item</a:t>
            </a:r>
            <a:r>
              <a:rPr lang="en-US" altLang="zh-CN">
                <a:ea typeface="宋体" panose="02010600030101010101" pitchFamily="2" charset="-122"/>
              </a:rPr>
              <a:t>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stackADT.h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C1705-A73A-8A18-196B-2466F77D7F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27CDB-143C-8E6C-AA44-3D562C269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7CF768-6CE6-7848-A4BF-A538FAED5245}" type="slidenum">
              <a:rPr lang="en-US" altLang="zh-CN" sz="1200">
                <a:latin typeface="Arial" panose="020B0604020202020204" pitchFamily="34" charset="0"/>
              </a:rPr>
              <a:pPr/>
              <a:t>58</a:t>
            </a:fld>
            <a:endParaRPr lang="en-US" altLang="zh-CN"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C0B44BDE-CF3A-549D-7342-AEF89EEC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Implementing the Stack ADT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Using a Dynamic Array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1AE43B05-6159-E374-5527-7D6A1EDE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Another problem with the stack ADT: each stack has a fixed maximum size.</a:t>
            </a:r>
          </a:p>
          <a:p>
            <a:r>
              <a:rPr lang="en-US" altLang="zh-CN">
                <a:ea typeface="宋体" panose="02010600030101010101" pitchFamily="2" charset="-122"/>
              </a:rPr>
              <a:t>There’s no way to have stacks with different capacities or to set the stack size as the program is running.</a:t>
            </a:r>
          </a:p>
          <a:p>
            <a:r>
              <a:rPr lang="en-US" altLang="zh-CN">
                <a:ea typeface="宋体" panose="02010600030101010101" pitchFamily="2" charset="-122"/>
              </a:rPr>
              <a:t>Possible solutions to this problem: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Implement the stack as a linked list.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Store stack items in a dynamically allocated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D8FDE-E71A-E77D-C084-121113E149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EEB95-1A6C-0E5E-818C-14FA233366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CC2B88-A067-F84E-8ADA-F812E7041B22}" type="slidenum">
              <a:rPr lang="en-US" altLang="zh-CN" sz="1200">
                <a:latin typeface="Arial" panose="020B0604020202020204" pitchFamily="34" charset="0"/>
              </a:rPr>
              <a:pPr/>
              <a:t>59</a:t>
            </a:fld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193E997-B759-11BF-3E68-D44498C9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Modules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ED6A4C9C-2D6E-0502-1C7C-3615F3572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calculator program sketched in Chapter 15 consists of: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calc.c</a:t>
            </a:r>
            <a:r>
              <a:rPr lang="en-US" altLang="zh-CN">
                <a:ea typeface="宋体" panose="02010600030101010101" pitchFamily="2" charset="-122"/>
              </a:rPr>
              <a:t>, which contains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>
                <a:ea typeface="宋体" panose="02010600030101010101" pitchFamily="2" charset="-122"/>
              </a:rPr>
              <a:t> function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stack module, stored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stack.h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stack.c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calc.c</a:t>
            </a:r>
            <a:r>
              <a:rPr lang="en-US" altLang="zh-CN">
                <a:ea typeface="宋体" panose="02010600030101010101" pitchFamily="2" charset="-122"/>
              </a:rPr>
              <a:t> is a </a:t>
            </a:r>
            <a:r>
              <a:rPr lang="en-US" altLang="zh-CN" i="1">
                <a:ea typeface="宋体" panose="02010600030101010101" pitchFamily="2" charset="-122"/>
              </a:rPr>
              <a:t>client</a:t>
            </a:r>
            <a:r>
              <a:rPr lang="en-US" altLang="zh-CN">
                <a:ea typeface="宋体" panose="02010600030101010101" pitchFamily="2" charset="-122"/>
              </a:rPr>
              <a:t> of the stack module.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stack.h</a:t>
            </a:r>
            <a:r>
              <a:rPr lang="en-US" altLang="zh-CN">
                <a:ea typeface="宋体" panose="02010600030101010101" pitchFamily="2" charset="-122"/>
              </a:rPr>
              <a:t> is the </a:t>
            </a:r>
            <a:r>
              <a:rPr lang="en-US" altLang="zh-CN" i="1">
                <a:ea typeface="宋体" panose="02010600030101010101" pitchFamily="2" charset="-122"/>
              </a:rPr>
              <a:t>interface</a:t>
            </a:r>
            <a:r>
              <a:rPr lang="en-US" altLang="zh-CN">
                <a:ea typeface="宋体" panose="02010600030101010101" pitchFamily="2" charset="-122"/>
              </a:rPr>
              <a:t> of the stack module.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stack.c</a:t>
            </a:r>
            <a:r>
              <a:rPr lang="en-US" altLang="zh-CN">
                <a:ea typeface="宋体" panose="02010600030101010101" pitchFamily="2" charset="-122"/>
              </a:rPr>
              <a:t> is the </a:t>
            </a:r>
            <a:r>
              <a:rPr lang="en-US" altLang="zh-CN" i="1">
                <a:ea typeface="宋体" panose="02010600030101010101" pitchFamily="2" charset="-122"/>
              </a:rPr>
              <a:t>implementation</a:t>
            </a:r>
            <a:r>
              <a:rPr lang="en-US" altLang="zh-CN">
                <a:ea typeface="宋体" panose="02010600030101010101" pitchFamily="2" charset="-122"/>
              </a:rPr>
              <a:t> of the module.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83226-48F0-EA93-0658-BC67650C9F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32131-B00F-936C-E0FF-52BAE50B0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3129B1-83EB-1540-826A-F4723B033DA6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B327C111-03B6-6593-A6F3-5798C381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Implementing the Stack ADT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Using a Dynamic Array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5A4C5816-443C-8166-FAA3-BD995FC96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latter approach involves modifying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stack_type</a:t>
            </a:r>
            <a:r>
              <a:rPr lang="en-US" altLang="zh-CN">
                <a:ea typeface="宋体" panose="02010600030101010101" pitchFamily="2" charset="-122"/>
              </a:rPr>
              <a:t> structure.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contents</a:t>
            </a:r>
            <a:r>
              <a:rPr lang="en-US" altLang="zh-CN">
                <a:ea typeface="宋体" panose="02010600030101010101" pitchFamily="2" charset="-122"/>
              </a:rPr>
              <a:t> member becomes a </a:t>
            </a:r>
            <a:r>
              <a:rPr lang="en-US" altLang="zh-CN" i="1">
                <a:ea typeface="宋体" panose="02010600030101010101" pitchFamily="2" charset="-122"/>
              </a:rPr>
              <a:t>pointer</a:t>
            </a:r>
            <a:r>
              <a:rPr lang="en-US" altLang="zh-CN">
                <a:ea typeface="宋体" panose="02010600030101010101" pitchFamily="2" charset="-122"/>
              </a:rPr>
              <a:t> to the array in which the items are stored: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stack_type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Item 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*contents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top;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size;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};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</a:t>
            </a:r>
            <a:r>
              <a:rPr lang="en-US" altLang="zh-CN">
                <a:ea typeface="宋体" panose="02010600030101010101" pitchFamily="2" charset="-122"/>
              </a:rPr>
              <a:t> member stores the stack’s maximum size.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4BA0D-5FFE-05F4-B1E9-EE86B90D3D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AE4DD-E5A0-0236-CA5C-031DC2ABC6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702786-E4F7-6544-8000-F281DF75DFF4}" type="slidenum">
              <a:rPr lang="en-US" altLang="zh-CN" sz="1200">
                <a:latin typeface="Arial" panose="020B0604020202020204" pitchFamily="34" charset="0"/>
              </a:rPr>
              <a:pPr/>
              <a:t>60</a:t>
            </a:fld>
            <a:endParaRPr lang="en-US" altLang="zh-CN"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6AB4E8F9-C47B-D166-83CF-34EC6D5A0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Implementing the Stack ADT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Using a Dynamic Array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B1B1F2DB-8832-AADD-6F0C-1A7B96F73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create</a:t>
            </a:r>
            <a:r>
              <a:rPr lang="en-US" altLang="zh-CN">
                <a:ea typeface="宋体" panose="02010600030101010101" pitchFamily="2" charset="-122"/>
              </a:rPr>
              <a:t> function will now have a parameter that specifies the desired maximum stack size: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Stack create(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size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>
                <a:ea typeface="宋体" panose="02010600030101010101" pitchFamily="2" charset="-122"/>
              </a:rPr>
              <a:t>When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create</a:t>
            </a:r>
            <a:r>
              <a:rPr lang="en-US" altLang="zh-CN">
                <a:ea typeface="宋体" panose="02010600030101010101" pitchFamily="2" charset="-122"/>
              </a:rPr>
              <a:t> is called, it will create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stack_type</a:t>
            </a:r>
            <a:r>
              <a:rPr lang="en-US" altLang="zh-CN">
                <a:ea typeface="宋体" panose="02010600030101010101" pitchFamily="2" charset="-122"/>
              </a:rPr>
              <a:t> structure plus an array of length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contents</a:t>
            </a:r>
            <a:r>
              <a:rPr lang="en-US" altLang="zh-CN">
                <a:ea typeface="宋体" panose="02010600030101010101" pitchFamily="2" charset="-122"/>
              </a:rPr>
              <a:t> member of the structure will point to this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AAB4F-1DD0-5A00-47AF-423B3E2CA4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E0679-E661-9C94-BC1C-EFEA6FC4E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2BDFE4-3292-D144-AC51-B94C49FA5DD9}" type="slidenum">
              <a:rPr lang="en-US" altLang="zh-CN" sz="1200">
                <a:latin typeface="Arial" panose="020B0604020202020204" pitchFamily="34" charset="0"/>
              </a:rPr>
              <a:pPr/>
              <a:t>61</a:t>
            </a:fld>
            <a:endParaRPr lang="en-US" altLang="zh-CN"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51872764-5ED0-92A8-5C57-DFD92E45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Implementing the Stack ADT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Using a Dynamic Array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9F945E5C-740A-3289-DF3A-09B9BE8A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stackADT.h</a:t>
            </a:r>
            <a:r>
              <a:rPr lang="en-US" altLang="zh-CN">
                <a:ea typeface="宋体" panose="02010600030101010101" pitchFamily="2" charset="-122"/>
              </a:rPr>
              <a:t> will be the same as before, except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create</a:t>
            </a:r>
            <a:r>
              <a:rPr lang="en-US" altLang="zh-CN">
                <a:ea typeface="宋体" panose="02010600030101010101" pitchFamily="2" charset="-122"/>
              </a:rPr>
              <a:t> will have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</a:t>
            </a:r>
            <a:r>
              <a:rPr lang="en-US" altLang="zh-CN">
                <a:ea typeface="宋体" panose="02010600030101010101" pitchFamily="2" charset="-122"/>
              </a:rPr>
              <a:t> parameter.</a:t>
            </a:r>
          </a:p>
          <a:p>
            <a:r>
              <a:rPr lang="en-US" altLang="zh-CN">
                <a:ea typeface="宋体" panose="02010600030101010101" pitchFamily="2" charset="-122"/>
              </a:rPr>
              <a:t>The new version will be named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stackADT2.h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stackADT.c</a:t>
            </a:r>
            <a:r>
              <a:rPr lang="en-US" altLang="zh-CN">
                <a:ea typeface="宋体" panose="02010600030101010101" pitchFamily="2" charset="-122"/>
              </a:rPr>
              <a:t> will need more extensive modification, yielding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stackADT2.c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A880B-7C76-3B3A-94F5-1055163D05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521FF-E606-5975-0018-B549431252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334B34-0724-8842-B44A-AA9ABC7EE919}" type="slidenum">
              <a:rPr lang="en-US" altLang="zh-CN" sz="1200">
                <a:latin typeface="Arial" panose="020B0604020202020204" pitchFamily="34" charset="0"/>
              </a:rPr>
              <a:pPr/>
              <a:t>62</a:t>
            </a:fld>
            <a:endParaRPr lang="en-US" altLang="zh-CN" sz="1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2">
            <a:extLst>
              <a:ext uri="{FF2B5EF4-FFF2-40B4-BE49-F238E27FC236}">
                <a16:creationId xmlns:a16="http://schemas.microsoft.com/office/drawing/2014/main" id="{E3BD0294-55FD-816E-26E0-E634620C6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stackADT2.c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&lt;stdlib.h&gt;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"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stackADT2.h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 stack_type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Item 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*contents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top;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size;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 void terminate(const char *message)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printf("%s\n", message);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exit(EXIT_FAILURE);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0BBDD-34EF-CA36-CB6B-305FF193A6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5A039-BE11-081B-BDA6-189D6B68E7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590623-3B8D-C74D-BDDD-6ED6BCEAA590}" type="slidenum">
              <a:rPr lang="en-US" altLang="zh-CN" sz="1200">
                <a:latin typeface="Arial" panose="020B0604020202020204" pitchFamily="34" charset="0"/>
              </a:rPr>
              <a:pPr/>
              <a:t>63</a:t>
            </a:fld>
            <a:endParaRPr lang="en-US" altLang="zh-CN" sz="18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ontent Placeholder 2">
            <a:extLst>
              <a:ext uri="{FF2B5EF4-FFF2-40B4-BE49-F238E27FC236}">
                <a16:creationId xmlns:a16="http://schemas.microsoft.com/office/drawing/2014/main" id="{C2376BEB-3736-BF72-98ED-2597C9B12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 create(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size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Stack s = malloc(sizeof(struct stack_type));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(s ==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terminate("Error in create: stack could not be created.");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s-&gt;contents = malloc(size * sizeof(Item));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(s-&gt;contents == NULL)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free(s);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terminate("Error in create: stack could not be created.");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s-&gt;top =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s-&gt;size = size;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s;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destroy(Stack s)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free(s-&gt;contents);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free(s);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59987-B197-1C6C-019E-BBD7A22602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518BA-7D7F-F0C4-DAF8-4723193816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025179-D8AB-AC49-8236-D0614495B706}" type="slidenum">
              <a:rPr lang="en-US" altLang="zh-CN" sz="1200">
                <a:latin typeface="Arial" panose="020B0604020202020204" pitchFamily="34" charset="0"/>
              </a:rPr>
              <a:pPr/>
              <a:t>64</a:t>
            </a:fld>
            <a:endParaRPr lang="en-US" altLang="zh-CN" sz="1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Content Placeholder 2">
            <a:extLst>
              <a:ext uri="{FF2B5EF4-FFF2-40B4-BE49-F238E27FC236}">
                <a16:creationId xmlns:a16="http://schemas.microsoft.com/office/drawing/2014/main" id="{B634783B-F233-55FF-E4BB-F282705C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make_empty(Stack s)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s-&gt;top =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 is_empty(Stack s)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s-&gt;top ==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 is_full(Stack s)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s-&gt;top == 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s-&gt;size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2F037-A2E0-A53E-B7B8-D62D2DCC1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F6192-11E3-F602-FF1E-873BEA8257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880AE-D322-9443-A416-906A0FD74685}" type="slidenum">
              <a:rPr lang="en-US" altLang="zh-CN" sz="1200">
                <a:latin typeface="Arial" panose="020B0604020202020204" pitchFamily="34" charset="0"/>
              </a:rPr>
              <a:pPr/>
              <a:t>65</a:t>
            </a:fld>
            <a:endParaRPr lang="en-US" altLang="zh-CN" sz="18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Content Placeholder 2">
            <a:extLst>
              <a:ext uri="{FF2B5EF4-FFF2-40B4-BE49-F238E27FC236}">
                <a16:creationId xmlns:a16="http://schemas.microsoft.com/office/drawing/2014/main" id="{218E6799-5A17-7E71-851D-0E0D51D50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push(Stack s, Item i)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(is_full(s))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terminate("Error in push: stack is full.");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s-&gt;contents[s-&gt;top++] = i;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Item pop(Stack s)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(is_empty(s))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terminate("Error in pop: stack is empty.");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s-&gt;contents[--s-&gt;top];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AAB10-8154-0AA7-6335-0A97B54427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2C868-D2F3-A00B-FB19-E7AEAC3C77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B83422-6DA9-0740-A64D-D27F280286A7}" type="slidenum">
              <a:rPr lang="en-US" altLang="zh-CN" sz="1200">
                <a:latin typeface="Arial" panose="020B0604020202020204" pitchFamily="34" charset="0"/>
              </a:rPr>
              <a:pPr/>
              <a:t>66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59021F1F-1E51-3FA5-EE0D-BC348762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Implementing the Stack ADT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Using a Dynamic Array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44B210C6-222D-2E60-2A1C-FC208B61F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stackclient.c</a:t>
            </a:r>
            <a:r>
              <a:rPr lang="en-US" altLang="zh-CN">
                <a:ea typeface="宋体" panose="02010600030101010101" pitchFamily="2" charset="-122"/>
              </a:rPr>
              <a:t> file can again be used to test the stack ADT.</a:t>
            </a:r>
          </a:p>
          <a:p>
            <a:r>
              <a:rPr lang="en-US" altLang="zh-CN">
                <a:ea typeface="宋体" panose="02010600030101010101" pitchFamily="2" charset="-122"/>
              </a:rPr>
              <a:t>The calls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create</a:t>
            </a:r>
            <a:r>
              <a:rPr lang="en-US" altLang="zh-CN">
                <a:ea typeface="宋体" panose="02010600030101010101" pitchFamily="2" charset="-122"/>
              </a:rPr>
              <a:t> will need to be changed, since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create</a:t>
            </a:r>
            <a:r>
              <a:rPr lang="en-US" altLang="zh-CN">
                <a:ea typeface="宋体" panose="02010600030101010101" pitchFamily="2" charset="-122"/>
              </a:rPr>
              <a:t> now requires an argument.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s1 = create(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s2 = create(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200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594D4-3B25-0AAE-266D-BF87378471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B61CF-F1AC-334F-EE8E-D88E07439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F3FBB3-1E3F-8844-A93A-3691C9AA5A30}" type="slidenum">
              <a:rPr lang="en-US" altLang="zh-CN" sz="1200">
                <a:latin typeface="Arial" panose="020B0604020202020204" pitchFamily="34" charset="0"/>
              </a:rPr>
              <a:pPr/>
              <a:t>67</a:t>
            </a:fld>
            <a:endParaRPr lang="en-US" altLang="zh-CN" sz="18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A8D5C03D-2B5C-11AE-A171-ECAFD137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Implementing the Stack ADT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Using a Linked List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14A97B5C-5164-62BA-033C-F1104E0BC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Implementing the stack ADT using a dynamically allocated array provides more flexibility than using a fixed-size array.</a:t>
            </a:r>
          </a:p>
          <a:p>
            <a:r>
              <a:rPr lang="en-US" altLang="zh-CN">
                <a:ea typeface="宋体" panose="02010600030101010101" pitchFamily="2" charset="-122"/>
              </a:rPr>
              <a:t>However, the client is still required to specify a maximum size for a stack at the time it’s created.</a:t>
            </a:r>
          </a:p>
          <a:p>
            <a:r>
              <a:rPr lang="en-US" altLang="zh-CN">
                <a:ea typeface="宋体" panose="02010600030101010101" pitchFamily="2" charset="-122"/>
              </a:rPr>
              <a:t>With a linked-list implementation, there won’t be any preset limit on the size of a stack.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AB0D9-3FC5-4D60-DE41-972EE7285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C55C9-D1CE-3FC9-0137-1E05A2F17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53B628-12A6-2541-A032-4E42A1A3141E}" type="slidenum">
              <a:rPr lang="en-US" altLang="zh-CN" sz="1200">
                <a:latin typeface="Arial" panose="020B0604020202020204" pitchFamily="34" charset="0"/>
              </a:rPr>
              <a:pPr/>
              <a:t>68</a:t>
            </a:fld>
            <a:endParaRPr lang="en-US" altLang="zh-CN" sz="18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187E0CD7-DFC7-09D5-6CEC-23C16A06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Implementing the Stack ADT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Using a Linked List</a:t>
            </a:r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39578684-15EB-AF20-C1BF-27AA1FB1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linked list will consist of nodes, represented by the following structure: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node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Item data;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struct node *next;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};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stack_type</a:t>
            </a:r>
            <a:r>
              <a:rPr lang="en-US" altLang="zh-CN">
                <a:ea typeface="宋体" panose="02010600030101010101" pitchFamily="2" charset="-122"/>
              </a:rPr>
              <a:t> structure will contain a pointer to the first node in the list: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stack_type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struct node *top;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4C915-D25F-3CA9-9F8B-130DD4C0B5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EFB37-FAA5-8146-303D-4D4E801E79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2262A7-E237-7D40-831A-343668DB77F9}" type="slidenum">
              <a:rPr lang="en-US" altLang="zh-CN" sz="1200">
                <a:latin typeface="Arial" panose="020B0604020202020204" pitchFamily="34" charset="0"/>
              </a:rPr>
              <a:pPr/>
              <a:t>69</a:t>
            </a:fld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05285-01AC-4122-7D4E-11D9060705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B7357-4121-4C53-960D-8B93EC4354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A9C254-671D-8143-86D4-BC925CB44687}" type="slidenum">
              <a:rPr lang="en-US" altLang="zh-CN" sz="1200">
                <a:latin typeface="Arial" panose="020B0604020202020204" pitchFamily="34" charset="0"/>
              </a:rPr>
              <a:pPr/>
              <a:t>7</a:t>
            </a:fld>
            <a:endParaRPr lang="en-US" altLang="zh-CN" sz="1800"/>
          </a:p>
        </p:txBody>
      </p:sp>
      <p:pic>
        <p:nvPicPr>
          <p:cNvPr id="19460" name="Picture 6">
            <a:extLst>
              <a:ext uri="{FF2B5EF4-FFF2-40B4-BE49-F238E27FC236}">
                <a16:creationId xmlns:a16="http://schemas.microsoft.com/office/drawing/2014/main" id="{3E109723-8F4E-4208-EEF0-CA2F3EA31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635000"/>
            <a:ext cx="501650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C71B617F-34C3-23CC-D839-469C0DA0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Implementing the Stack ADT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Using a Linked List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9C613BE8-F4D5-8005-F735-AB2F91F09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stack_type</a:t>
            </a:r>
            <a:r>
              <a:rPr lang="en-US" altLang="zh-CN">
                <a:ea typeface="宋体" panose="02010600030101010101" pitchFamily="2" charset="-122"/>
              </a:rPr>
              <a:t> structure seems superfluous, since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</a:t>
            </a:r>
            <a:r>
              <a:rPr lang="en-US" altLang="zh-CN">
                <a:ea typeface="宋体" panose="02010600030101010101" pitchFamily="2" charset="-122"/>
              </a:rPr>
              <a:t> could be defined to be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However,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stack_type</a:t>
            </a:r>
            <a:r>
              <a:rPr lang="en-US" altLang="zh-CN">
                <a:ea typeface="宋体" panose="02010600030101010101" pitchFamily="2" charset="-122"/>
              </a:rPr>
              <a:t> is needed so that the interface to the stack remains unchanged.</a:t>
            </a:r>
          </a:p>
          <a:p>
            <a:r>
              <a:rPr lang="en-US" altLang="zh-CN">
                <a:ea typeface="宋体" panose="02010600030101010101" pitchFamily="2" charset="-122"/>
              </a:rPr>
              <a:t>Moreover, having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stack_type</a:t>
            </a:r>
            <a:r>
              <a:rPr lang="en-US" altLang="zh-CN">
                <a:ea typeface="宋体" panose="02010600030101010101" pitchFamily="2" charset="-122"/>
              </a:rPr>
              <a:t> structure will make it easier to change the implementation in the future.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0BE93-A7A5-E6F9-CE06-72350E83E6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492D2-6B89-737E-6932-5A7E82DD55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150D5A-088D-1A40-A5CF-34732137B7A1}" type="slidenum">
              <a:rPr lang="en-US" altLang="zh-CN" sz="1200">
                <a:latin typeface="Arial" panose="020B0604020202020204" pitchFamily="34" charset="0"/>
              </a:rPr>
              <a:pPr/>
              <a:t>70</a:t>
            </a:fld>
            <a:endParaRPr lang="en-US" altLang="zh-CN" sz="1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31F07964-1471-93B9-BA59-70164F80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Implementing the Stack ADT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Using a Linked List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211FF8C9-86A1-5733-515E-676B6F1A9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Implementing the stack ADT using a linked list involves modifying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stackADT.c</a:t>
            </a:r>
            <a:r>
              <a:rPr lang="en-US" altLang="zh-CN">
                <a:ea typeface="宋体" panose="02010600030101010101" pitchFamily="2" charset="-122"/>
              </a:rPr>
              <a:t> file to create a new version named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stackADT3.c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stackADT.h</a:t>
            </a:r>
            <a:r>
              <a:rPr lang="en-US" altLang="zh-CN">
                <a:ea typeface="宋体" panose="02010600030101010101" pitchFamily="2" charset="-122"/>
              </a:rPr>
              <a:t> header is unchanged.</a:t>
            </a:r>
          </a:p>
          <a:p>
            <a:r>
              <a:rPr lang="en-US" altLang="zh-CN">
                <a:ea typeface="宋体" panose="02010600030101010101" pitchFamily="2" charset="-122"/>
              </a:rPr>
              <a:t>The original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stackclient.c</a:t>
            </a:r>
            <a:r>
              <a:rPr lang="en-US" altLang="zh-CN">
                <a:ea typeface="宋体" panose="02010600030101010101" pitchFamily="2" charset="-122"/>
              </a:rPr>
              <a:t> file can be used for testing.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D85A2-01F7-18B2-809B-20693B15BA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F3190-8759-199D-1310-2389D92DB4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F0D32C-DDF9-DD47-9453-4500413AD585}" type="slidenum">
              <a:rPr lang="en-US" altLang="zh-CN" sz="1200">
                <a:latin typeface="Arial" panose="020B0604020202020204" pitchFamily="34" charset="0"/>
              </a:rPr>
              <a:pPr/>
              <a:t>71</a:t>
            </a:fld>
            <a:endParaRPr lang="en-US" altLang="zh-CN" sz="1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Content Placeholder 2">
            <a:extLst>
              <a:ext uri="{FF2B5EF4-FFF2-40B4-BE49-F238E27FC236}">
                <a16:creationId xmlns:a16="http://schemas.microsoft.com/office/drawing/2014/main" id="{A0FD19E1-1ADA-5494-A0A3-68903ADAB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762000"/>
            <a:ext cx="86868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stackADT3.c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&lt;stdlib.h&gt;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"stackADT.h"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 node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Item data;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struct node *next;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 stack_type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struct node *top;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 void terminate(const char *message)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printf("%s\n", message);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exit(EXIT_FAILURE);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FBB3C-0671-3EB2-C353-9BEA916EC5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FFD04-B4FC-5B2B-ADD8-4D9E84B916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EF2849F-EDD8-4B46-803C-EF9E1FC8E98C}" type="slidenum">
              <a:rPr lang="en-US" altLang="zh-CN" sz="1200">
                <a:latin typeface="Arial" panose="020B0604020202020204" pitchFamily="34" charset="0"/>
              </a:rPr>
              <a:pPr/>
              <a:t>72</a:t>
            </a:fld>
            <a:endParaRPr lang="en-US" altLang="zh-CN" sz="18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Content Placeholder 2">
            <a:extLst>
              <a:ext uri="{FF2B5EF4-FFF2-40B4-BE49-F238E27FC236}">
                <a16:creationId xmlns:a16="http://schemas.microsoft.com/office/drawing/2014/main" id="{3024E9A4-86A7-5864-396A-F25406688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762000"/>
            <a:ext cx="86868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 create(void)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Stack s = malloc(sizeof(struct stack_type));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(s ==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terminate("Error in create: stack could not be created.");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s-&gt;top = NULL;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s;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destroy(Stack s)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make_empty(s);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free(s);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make_empty(Stack s)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while (!is_empty(s))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pop(s);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8E3CB-FF16-666F-35A7-62AEE5BC2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D63F9-4585-3F44-8881-555BCA1702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AC3BB2-DCC8-2F47-BFDB-0B7CAF48B4CA}" type="slidenum">
              <a:rPr lang="en-US" altLang="zh-CN" sz="1200">
                <a:latin typeface="Arial" panose="020B0604020202020204" pitchFamily="34" charset="0"/>
              </a:rPr>
              <a:pPr/>
              <a:t>73</a:t>
            </a:fld>
            <a:endParaRPr lang="en-US" altLang="zh-CN" sz="18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Content Placeholder 2">
            <a:extLst>
              <a:ext uri="{FF2B5EF4-FFF2-40B4-BE49-F238E27FC236}">
                <a16:creationId xmlns:a16="http://schemas.microsoft.com/office/drawing/2014/main" id="{138090EE-632E-5A1D-0517-975A72E01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762000"/>
            <a:ext cx="86868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 is_empty(Stack s)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s-&gt;top == NULL;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 is_full(Stack s)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false;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push(Stack s, Item i)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struct node *new_node = malloc(sizeof(struct node));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(new_node ==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terminate("Error in push: stack is full.");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new_node-&gt;data = i;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new_node-&gt;next = s-&gt;top;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s-&gt;top = new_node;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4C7B9-376C-693F-F69A-0BAED11053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42684-4E6E-0435-34C6-6D56EDBB3F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13EF1C-370E-2C47-8C0C-C0B69195FAB7}" type="slidenum">
              <a:rPr lang="en-US" altLang="zh-CN" sz="1200">
                <a:latin typeface="Arial" panose="020B0604020202020204" pitchFamily="34" charset="0"/>
              </a:rPr>
              <a:pPr/>
              <a:t>74</a:t>
            </a:fld>
            <a:endParaRPr lang="en-US" altLang="zh-CN" sz="18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Content Placeholder 2">
            <a:extLst>
              <a:ext uri="{FF2B5EF4-FFF2-40B4-BE49-F238E27FC236}">
                <a16:creationId xmlns:a16="http://schemas.microsoft.com/office/drawing/2014/main" id="{C4E85A03-DDA7-741B-88F9-B5B72AB7D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762000"/>
            <a:ext cx="86868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Item pop(Stack s)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struct node *old_top;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Item i;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(is_empty(s))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terminate("Error in pop: stack is empty.");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old_top = s-&gt;top;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 = old_top-&gt;data;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s-&gt;top = old_top-&gt;next;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free(old_top);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i;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F1827-8ED7-A1B1-E1DA-37D9D75BAD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CC3E3-E6D2-6553-FA69-F9F4FC5339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B6DA69-0FF1-EE46-9DB6-2DF36CBD1371}" type="slidenum">
              <a:rPr lang="en-US" altLang="zh-CN" sz="1200">
                <a:latin typeface="Arial" panose="020B0604020202020204" pitchFamily="34" charset="0"/>
              </a:rPr>
              <a:pPr/>
              <a:t>75</a:t>
            </a:fld>
            <a:endParaRPr lang="en-US" altLang="zh-CN" sz="18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>
            <a:extLst>
              <a:ext uri="{FF2B5EF4-FFF2-40B4-BE49-F238E27FC236}">
                <a16:creationId xmlns:a16="http://schemas.microsoft.com/office/drawing/2014/main" id="{2A5184A7-A39F-EDEA-3B91-F75070D1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Design Issues for Abstract Data Types</a:t>
            </a:r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B50535BF-4314-20F4-F9E2-C9C169EE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stack ADT suffers from several problems that prevent it from being industrial-strength.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FC4AA-3AA1-FEF1-E7C2-4F0876089B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6C931-56AA-EE53-3766-A28A606663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351BC9-2CFA-7345-9DFE-36BB04A594A6}" type="slidenum">
              <a:rPr lang="en-US" altLang="zh-CN" sz="1200">
                <a:latin typeface="Arial" panose="020B0604020202020204" pitchFamily="34" charset="0"/>
              </a:rPr>
              <a:pPr/>
              <a:t>76</a:t>
            </a:fld>
            <a:endParaRPr lang="en-US" altLang="zh-CN" sz="18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C3A44C51-1EC6-E20F-77F3-AFF59DA5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Naming Conventions</a:t>
            </a:r>
          </a:p>
        </p:txBody>
      </p:sp>
      <p:sp>
        <p:nvSpPr>
          <p:cNvPr id="91139" name="Content Placeholder 2">
            <a:extLst>
              <a:ext uri="{FF2B5EF4-FFF2-40B4-BE49-F238E27FC236}">
                <a16:creationId xmlns:a16="http://schemas.microsoft.com/office/drawing/2014/main" id="{8F121F64-29FB-6166-8C8D-321FCD56D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stack ADT functions currently have short, easy-to-understand names, such 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create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If a program has more than one ADT, name clashes are likely.</a:t>
            </a:r>
          </a:p>
          <a:p>
            <a:r>
              <a:rPr lang="en-US" altLang="zh-CN">
                <a:ea typeface="宋体" panose="02010600030101010101" pitchFamily="2" charset="-122"/>
              </a:rPr>
              <a:t>It will probably be necessary for function names to incorporate the ADT name (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stack_create</a:t>
            </a:r>
            <a:r>
              <a:rPr lang="en-US" altLang="zh-CN">
                <a:ea typeface="宋体" panose="02010600030101010101" pitchFamily="2" charset="-122"/>
              </a:rPr>
              <a:t>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F2406-5085-C4C2-2316-C2B08F9043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33C20-F096-FD9E-D0CA-8914FA7B15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648E12-2D14-854B-9E53-B3F34623EBFE}" type="slidenum">
              <a:rPr lang="en-US" altLang="zh-CN" sz="1200">
                <a:latin typeface="Arial" panose="020B0604020202020204" pitchFamily="34" charset="0"/>
              </a:rPr>
              <a:pPr/>
              <a:t>77</a:t>
            </a:fld>
            <a:endParaRPr lang="en-US" altLang="zh-CN" sz="18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>
            <a:extLst>
              <a:ext uri="{FF2B5EF4-FFF2-40B4-BE49-F238E27FC236}">
                <a16:creationId xmlns:a16="http://schemas.microsoft.com/office/drawing/2014/main" id="{F7BE827D-B169-3A62-4738-5E145ECB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Error Handling</a:t>
            </a:r>
          </a:p>
        </p:txBody>
      </p:sp>
      <p:sp>
        <p:nvSpPr>
          <p:cNvPr id="92163" name="Content Placeholder 2">
            <a:extLst>
              <a:ext uri="{FF2B5EF4-FFF2-40B4-BE49-F238E27FC236}">
                <a16:creationId xmlns:a16="http://schemas.microsoft.com/office/drawing/2014/main" id="{C546576F-C626-A6B8-0A8C-B6F5F5BDC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stack ADT deals with errors by displaying an error message and terminating the program.</a:t>
            </a:r>
          </a:p>
          <a:p>
            <a:r>
              <a:rPr lang="en-US" altLang="zh-CN">
                <a:ea typeface="宋体" panose="02010600030101010101" pitchFamily="2" charset="-122"/>
              </a:rPr>
              <a:t>It might be better to provide a way for a program to recover from errors rather than terminating.</a:t>
            </a:r>
          </a:p>
          <a:p>
            <a:r>
              <a:rPr lang="en-US" altLang="zh-CN">
                <a:ea typeface="宋体" panose="02010600030101010101" pitchFamily="2" charset="-122"/>
              </a:rPr>
              <a:t>An alternative is to have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push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pop</a:t>
            </a:r>
            <a:r>
              <a:rPr lang="en-US" altLang="zh-CN">
                <a:ea typeface="宋体" panose="02010600030101010101" pitchFamily="2" charset="-122"/>
              </a:rPr>
              <a:t> functions return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zh-CN">
                <a:ea typeface="宋体" panose="02010600030101010101" pitchFamily="2" charset="-122"/>
              </a:rPr>
              <a:t> value to indicate whether or not they succeeded.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ABE0B-42DF-A026-C4C9-84D9F95782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8DEE7-F1D3-99C2-DAAA-CC4DB39D1A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C3A8D4-277F-0A40-AF59-3307C06639C4}" type="slidenum">
              <a:rPr lang="en-US" altLang="zh-CN" sz="1200">
                <a:latin typeface="Arial" panose="020B0604020202020204" pitchFamily="34" charset="0"/>
              </a:rPr>
              <a:pPr/>
              <a:t>78</a:t>
            </a:fld>
            <a:endParaRPr lang="en-US" altLang="zh-CN" sz="18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10FB726C-6D73-3994-3200-CEA82641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Error Handling</a:t>
            </a:r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03E235F5-4B5C-C0C4-FC46-D6708AA18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 standard library contains a parameterized macro named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assert</a:t>
            </a:r>
            <a:r>
              <a:rPr lang="en-US" altLang="zh-CN">
                <a:ea typeface="宋体" panose="02010600030101010101" pitchFamily="2" charset="-122"/>
              </a:rPr>
              <a:t> that can terminate a program if a specified condition isn’t satisfied.</a:t>
            </a:r>
          </a:p>
          <a:p>
            <a:r>
              <a:rPr lang="en-US" altLang="zh-CN">
                <a:ea typeface="宋体" panose="02010600030101010101" pitchFamily="2" charset="-122"/>
              </a:rPr>
              <a:t>We could use calls of this macro as replacements for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statements and calls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terminate</a:t>
            </a:r>
            <a:r>
              <a:rPr lang="en-US" altLang="zh-CN">
                <a:ea typeface="宋体" panose="02010600030101010101" pitchFamily="2" charset="-122"/>
              </a:rPr>
              <a:t> that currently appear in the stack ADT.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FA3CF-0B53-FDAF-D5AC-3FA9E86D56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98421-554F-EAEB-9EFB-4B268984FE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68F6CC-3D9E-FB4A-8FD9-343109CDF8A7}" type="slidenum">
              <a:rPr lang="en-US" altLang="zh-CN" sz="1200">
                <a:latin typeface="Arial" panose="020B0604020202020204" pitchFamily="34" charset="0"/>
              </a:rPr>
              <a:pPr/>
              <a:t>79</a:t>
            </a:fld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0997FACE-6EF0-367C-5A02-767A2F03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Modules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567666FA-411B-8D67-9792-08D88B7CD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 library is itself a collection of modules.</a:t>
            </a:r>
          </a:p>
          <a:p>
            <a:r>
              <a:rPr lang="en-US" altLang="zh-CN">
                <a:ea typeface="宋体" panose="02010600030101010101" pitchFamily="2" charset="-122"/>
              </a:rPr>
              <a:t>Each header in the library serves as the interface to a module.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&lt;stdio.h&gt;</a:t>
            </a:r>
            <a:r>
              <a:rPr lang="en-US" altLang="zh-CN">
                <a:ea typeface="宋体" panose="02010600030101010101" pitchFamily="2" charset="-122"/>
              </a:rPr>
              <a:t> is the interface to a module containing I/O functions.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&lt;string.h&gt;</a:t>
            </a:r>
            <a:r>
              <a:rPr lang="en-US" altLang="zh-CN">
                <a:ea typeface="宋体" panose="02010600030101010101" pitchFamily="2" charset="-122"/>
              </a:rPr>
              <a:t> is the interface to a module containing string-handling functions.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CEA1D-74E0-80E8-FE30-DEFF5E5290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B1823-B2C6-2FF0-BC89-84A72CED05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995071-3BB5-CF4C-A8DD-79F376B58931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8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4BF46F8E-6574-F973-23C9-4D7D78B6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Generic ADTs</a:t>
            </a:r>
          </a:p>
        </p:txBody>
      </p:sp>
      <p:sp>
        <p:nvSpPr>
          <p:cNvPr id="94211" name="Content Placeholder 2">
            <a:extLst>
              <a:ext uri="{FF2B5EF4-FFF2-40B4-BE49-F238E27FC236}">
                <a16:creationId xmlns:a16="http://schemas.microsoft.com/office/drawing/2014/main" id="{24D2B30D-2405-BBB5-7359-14DFF353B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Other problems with the stack ADT: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Changing the type of items stored in a stack requires modifying the definition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Item</a:t>
            </a:r>
            <a:r>
              <a:rPr lang="en-US" altLang="zh-CN">
                <a:ea typeface="宋体" panose="02010600030101010101" pitchFamily="2" charset="-122"/>
              </a:rPr>
              <a:t> type.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program can’t create two stacks whose items have different types.</a:t>
            </a:r>
          </a:p>
          <a:p>
            <a:r>
              <a:rPr lang="en-US" altLang="zh-CN">
                <a:ea typeface="宋体" panose="02010600030101010101" pitchFamily="2" charset="-122"/>
              </a:rPr>
              <a:t>We’d like to have a single “generic” stack type.</a:t>
            </a:r>
          </a:p>
          <a:p>
            <a:r>
              <a:rPr lang="en-US" altLang="zh-CN">
                <a:ea typeface="宋体" panose="02010600030101010101" pitchFamily="2" charset="-122"/>
              </a:rPr>
              <a:t>There’s no completely satisfactory way to create such a type in 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7E518-B3CC-D18B-1E8A-503EE4BD04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0CDB3-1480-0ABC-8C4B-3B4B067C1F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63A8E5-C82E-5143-AFB3-969299F58237}" type="slidenum">
              <a:rPr lang="en-US" altLang="zh-CN" sz="1200">
                <a:latin typeface="Arial" panose="020B0604020202020204" pitchFamily="34" charset="0"/>
              </a:rPr>
              <a:pPr/>
              <a:t>80</a:t>
            </a:fld>
            <a:endParaRPr lang="en-US" altLang="zh-CN" sz="18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>
            <a:extLst>
              <a:ext uri="{FF2B5EF4-FFF2-40B4-BE49-F238E27FC236}">
                <a16:creationId xmlns:a16="http://schemas.microsoft.com/office/drawing/2014/main" id="{D98B9150-D06D-18EA-1705-F5F71D8E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Generic ADTs</a:t>
            </a:r>
          </a:p>
        </p:txBody>
      </p:sp>
      <p:sp>
        <p:nvSpPr>
          <p:cNvPr id="95235" name="Content Placeholder 2">
            <a:extLst>
              <a:ext uri="{FF2B5EF4-FFF2-40B4-BE49-F238E27FC236}">
                <a16:creationId xmlns:a16="http://schemas.microsoft.com/office/drawing/2014/main" id="{37CB4BEE-64AC-70FE-21C9-C0A94912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most common approach uses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as the item type: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push(Stack s, 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*p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*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pop(Stack s);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pop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returns a null pointer if the stack is empty.</a:t>
            </a:r>
          </a:p>
          <a:p>
            <a:r>
              <a:rPr lang="en-US" altLang="zh-CN">
                <a:ea typeface="宋体" panose="02010600030101010101" pitchFamily="2" charset="-122"/>
              </a:rPr>
              <a:t>Disadvantages of 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as the item type: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Doesn’t work for data that can’t be represented in pointer form, including basic types such 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Error checking is no longer possible, because stack items can be a mixture of pointers of different types.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299A5-6C33-DCAC-8556-7F002B304F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1FDC1-8DDE-C769-5345-BE5D86B9D8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6CD37F-5E98-0843-8DF9-15752A6F8D1F}" type="slidenum">
              <a:rPr lang="en-US" altLang="zh-CN" sz="1200">
                <a:latin typeface="Arial" panose="020B0604020202020204" pitchFamily="34" charset="0"/>
              </a:rPr>
              <a:pPr/>
              <a:t>81</a:t>
            </a:fld>
            <a:endParaRPr lang="en-US" altLang="zh-CN" sz="18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287757EE-7221-6ABA-8B9F-4F208544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ADTs in Newer Languages</a:t>
            </a:r>
          </a:p>
        </p:txBody>
      </p:sp>
      <p:sp>
        <p:nvSpPr>
          <p:cNvPr id="96259" name="Content Placeholder 2">
            <a:extLst>
              <a:ext uri="{FF2B5EF4-FFF2-40B4-BE49-F238E27FC236}">
                <a16:creationId xmlns:a16="http://schemas.microsoft.com/office/drawing/2014/main" id="{F0FCB6B9-ACBA-EB4C-C94A-7F849AF48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These problems are dealt with much more cleanly in newer C-based languages.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Name clashes are prevented by defining function names within a </a:t>
            </a:r>
            <a:r>
              <a:rPr lang="en-US" altLang="zh-CN" b="1" i="1">
                <a:ea typeface="宋体" panose="02010600030101010101" pitchFamily="2" charset="-122"/>
              </a:rPr>
              <a:t>class.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Exception handling</a:t>
            </a:r>
            <a:r>
              <a:rPr lang="en-US" altLang="zh-CN">
                <a:ea typeface="宋体" panose="02010600030101010101" pitchFamily="2" charset="-122"/>
              </a:rPr>
              <a:t> allows functions to “throw” an exception when they detect an error condition.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Some languages provide special features for defining generic ADTs. (C++ </a:t>
            </a:r>
            <a:r>
              <a:rPr lang="en-US" altLang="zh-CN" b="1" i="1">
                <a:ea typeface="宋体" panose="02010600030101010101" pitchFamily="2" charset="-122"/>
              </a:rPr>
              <a:t>templates </a:t>
            </a:r>
            <a:r>
              <a:rPr lang="en-US" altLang="zh-CN">
                <a:ea typeface="宋体" panose="02010600030101010101" pitchFamily="2" charset="-122"/>
              </a:rPr>
              <a:t>are an example.)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1D913-7EB2-AD91-6D46-1A999ADF30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0E1F1-845F-C55C-CAFC-867E6F637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AAB890-E4AE-214A-A4D1-240A0E0C8E92}" type="slidenum">
              <a:rPr lang="en-US" altLang="zh-CN" sz="1200">
                <a:latin typeface="Arial" panose="020B0604020202020204" pitchFamily="34" charset="0"/>
              </a:rPr>
              <a:pPr/>
              <a:t>82</a:t>
            </a:fld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3799666-FC2C-1E7D-4737-71B809F0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Modules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F9F8E5CA-9B40-4842-5E22-F93480577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Advantages of dividing a program into modules: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Abstraction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Reusability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Maintainability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6CE17-E5D5-1C19-E930-5926AF4BBA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A6C0C-2869-E6E6-AEBF-4B0AD76DD7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01512F-B70D-DD48-B8D7-B0D15831720D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3538</TotalTime>
  <Words>6636</Words>
  <Application>Microsoft Macintosh PowerPoint</Application>
  <PresentationFormat>全屏显示(4:3)</PresentationFormat>
  <Paragraphs>955</Paragraphs>
  <Slides>82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86" baseType="lpstr">
      <vt:lpstr>Times New Roman</vt:lpstr>
      <vt:lpstr>Arial</vt:lpstr>
      <vt:lpstr>Courier New</vt:lpstr>
      <vt:lpstr>tm2</vt:lpstr>
      <vt:lpstr>Chapter 19</vt:lpstr>
      <vt:lpstr>Introduction</vt:lpstr>
      <vt:lpstr>Introduction</vt:lpstr>
      <vt:lpstr>Modules</vt:lpstr>
      <vt:lpstr>Modules</vt:lpstr>
      <vt:lpstr>Modules</vt:lpstr>
      <vt:lpstr>PowerPoint 演示文稿</vt:lpstr>
      <vt:lpstr>Modules</vt:lpstr>
      <vt:lpstr>Modules</vt:lpstr>
      <vt:lpstr>Modules</vt:lpstr>
      <vt:lpstr>Modules</vt:lpstr>
      <vt:lpstr>Modules</vt:lpstr>
      <vt:lpstr>Modules</vt:lpstr>
      <vt:lpstr>Modules</vt:lpstr>
      <vt:lpstr>Cohesion and Coupling</vt:lpstr>
      <vt:lpstr>Types of Modules</vt:lpstr>
      <vt:lpstr>Types of Modules</vt:lpstr>
      <vt:lpstr>Types of Modules</vt:lpstr>
      <vt:lpstr>Information Hiding</vt:lpstr>
      <vt:lpstr>Information Hiding</vt:lpstr>
      <vt:lpstr>Information Hiding</vt:lpstr>
      <vt:lpstr>A Stack Module</vt:lpstr>
      <vt:lpstr>PowerPoint 演示文稿</vt:lpstr>
      <vt:lpstr>PowerPoint 演示文稿</vt:lpstr>
      <vt:lpstr>PowerPoint 演示文稿</vt:lpstr>
      <vt:lpstr>A Stack Module</vt:lpstr>
      <vt:lpstr>A Stack Module</vt:lpstr>
      <vt:lpstr>A Stack Module</vt:lpstr>
      <vt:lpstr>PowerPoint 演示文稿</vt:lpstr>
      <vt:lpstr>PowerPoint 演示文稿</vt:lpstr>
      <vt:lpstr>PowerPoint 演示文稿</vt:lpstr>
      <vt:lpstr>A Stack Module</vt:lpstr>
      <vt:lpstr>Abstract Data Types</vt:lpstr>
      <vt:lpstr>Abstract Data Types</vt:lpstr>
      <vt:lpstr>Abstract Data Types</vt:lpstr>
      <vt:lpstr>Abstract Data Types</vt:lpstr>
      <vt:lpstr>Abstract Data Types</vt:lpstr>
      <vt:lpstr>Encapsulation</vt:lpstr>
      <vt:lpstr>Encapsulation</vt:lpstr>
      <vt:lpstr>Incomplete Types</vt:lpstr>
      <vt:lpstr>Incomplete Types</vt:lpstr>
      <vt:lpstr>A Stack Abstract Data Type</vt:lpstr>
      <vt:lpstr>Defining the Interface for the Stack ADT</vt:lpstr>
      <vt:lpstr>PowerPoint 演示文稿</vt:lpstr>
      <vt:lpstr>Defining the Interface for the Stack ADT</vt:lpstr>
      <vt:lpstr>Defining the Interface for the Stack ADT</vt:lpstr>
      <vt:lpstr>Defining the Interface for the Stack ADT</vt:lpstr>
      <vt:lpstr>PowerPoint 演示文稿</vt:lpstr>
      <vt:lpstr>PowerPoint 演示文稿</vt:lpstr>
      <vt:lpstr>Defining the Interface for the Stack ADT</vt:lpstr>
      <vt:lpstr>Implementing the Stack ADT Using a Fixed-Length Array</vt:lpstr>
      <vt:lpstr>PowerPoint 演示文稿</vt:lpstr>
      <vt:lpstr>PowerPoint 演示文稿</vt:lpstr>
      <vt:lpstr>PowerPoint 演示文稿</vt:lpstr>
      <vt:lpstr>Changing the Item Type in the Stack ADT</vt:lpstr>
      <vt:lpstr>PowerPoint 演示文稿</vt:lpstr>
      <vt:lpstr>Changing the Item Type in the Stack ADT</vt:lpstr>
      <vt:lpstr>Changing the Item Type in the Stack ADT</vt:lpstr>
      <vt:lpstr>Implementing the Stack ADT Using a Dynamic Array</vt:lpstr>
      <vt:lpstr>Implementing the Stack ADT Using a Dynamic Array</vt:lpstr>
      <vt:lpstr>Implementing the Stack ADT Using a Dynamic Array</vt:lpstr>
      <vt:lpstr>Implementing the Stack ADT Using a Dynamic Array</vt:lpstr>
      <vt:lpstr>PowerPoint 演示文稿</vt:lpstr>
      <vt:lpstr>PowerPoint 演示文稿</vt:lpstr>
      <vt:lpstr>PowerPoint 演示文稿</vt:lpstr>
      <vt:lpstr>PowerPoint 演示文稿</vt:lpstr>
      <vt:lpstr>Implementing the Stack ADT Using a Dynamic Array</vt:lpstr>
      <vt:lpstr>Implementing the Stack ADT Using a Linked List</vt:lpstr>
      <vt:lpstr>Implementing the Stack ADT Using a Linked List</vt:lpstr>
      <vt:lpstr>Implementing the Stack ADT Using a Linked List</vt:lpstr>
      <vt:lpstr>Implementing the Stack ADT Using a Linked List</vt:lpstr>
      <vt:lpstr>PowerPoint 演示文稿</vt:lpstr>
      <vt:lpstr>PowerPoint 演示文稿</vt:lpstr>
      <vt:lpstr>PowerPoint 演示文稿</vt:lpstr>
      <vt:lpstr>PowerPoint 演示文稿</vt:lpstr>
      <vt:lpstr>Design Issues for Abstract Data Types</vt:lpstr>
      <vt:lpstr>Naming Conventions</vt:lpstr>
      <vt:lpstr>Error Handling</vt:lpstr>
      <vt:lpstr>Error Handling</vt:lpstr>
      <vt:lpstr>Generic ADTs</vt:lpstr>
      <vt:lpstr>Generic ADTs</vt:lpstr>
      <vt:lpstr>ADTs in Newer Languages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Yibiao Yang</cp:lastModifiedBy>
  <cp:revision>828</cp:revision>
  <cp:lastPrinted>1999-11-08T20:52:53Z</cp:lastPrinted>
  <dcterms:created xsi:type="dcterms:W3CDTF">1999-08-24T18:39:05Z</dcterms:created>
  <dcterms:modified xsi:type="dcterms:W3CDTF">2022-09-26T10:51:36Z</dcterms:modified>
</cp:coreProperties>
</file>