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70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2" r:id="rId15"/>
    <p:sldId id="363" r:id="rId16"/>
    <p:sldId id="426" r:id="rId17"/>
    <p:sldId id="365" r:id="rId18"/>
    <p:sldId id="366" r:id="rId19"/>
    <p:sldId id="367" r:id="rId20"/>
    <p:sldId id="368" r:id="rId21"/>
    <p:sldId id="369" r:id="rId22"/>
    <p:sldId id="370" r:id="rId23"/>
    <p:sldId id="425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4" r:id="rId37"/>
    <p:sldId id="385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28" r:id="rId55"/>
    <p:sldId id="404" r:id="rId56"/>
    <p:sldId id="406" r:id="rId57"/>
    <p:sldId id="408" r:id="rId58"/>
    <p:sldId id="409" r:id="rId59"/>
    <p:sldId id="423" r:id="rId60"/>
    <p:sldId id="424" r:id="rId61"/>
    <p:sldId id="411" r:id="rId62"/>
    <p:sldId id="414" r:id="rId63"/>
    <p:sldId id="415" r:id="rId64"/>
    <p:sldId id="416" r:id="rId65"/>
    <p:sldId id="417" r:id="rId66"/>
    <p:sldId id="418" r:id="rId67"/>
    <p:sldId id="427" r:id="rId68"/>
    <p:sldId id="419" r:id="rId69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 autoAdjust="0"/>
    <p:restoredTop sz="94674"/>
  </p:normalViewPr>
  <p:slideViewPr>
    <p:cSldViewPr>
      <p:cViewPr varScale="1">
        <p:scale>
          <a:sx n="119" d="100"/>
          <a:sy n="119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0FB5C2-8459-C68F-B238-A2F52EF28F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A294BE6-ADCA-C4EA-F570-5F7743C361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9C93C8DC-511F-85CE-3D69-3CD6EB22567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A6BF3D0-B1CE-146E-4905-96674E399E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5FBDA8D-EF01-0346-A53A-1C8AA203C5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49441EA-4C81-9073-E22D-0A8DFB3B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3ECC06A-AE78-5942-A4C0-49BBE4A7C0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4D29C-801B-6949-BB1F-D1F36BC54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AE46-5D35-4420-F359-CFDF88A27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6B0893-71FA-0D40-A77D-B803E02C775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75F4-387C-FA26-6745-AF37D4B0F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E2F8C-617B-9E04-B1BB-69D1DE52A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C8A6B0-7A6C-214B-9FFD-7AFEA88A488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F4998-EF2C-2683-CFEA-9A3D5B07C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4239F-86FB-9BD7-25CE-026D0F701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B93938-6421-694A-A932-7EDAA99E560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BE32-2912-0356-995F-9B6D4614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AD89-9C22-DD1D-840D-EBE29DB35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7DFD2-583C-A34B-B1C6-3F365B07AF8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038AB-702A-DA41-F83D-C4A787D95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B690-DDA1-E7CF-7A09-F7EA6C525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D1521-6173-504D-993C-BD3A36DC06C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17C7-7C70-6E8F-8262-E44FAD4A5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8BA6-E975-32A1-0DA0-F219C81E1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31374-9356-AA4D-819C-0AC5C620E14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5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BB8ECF-E903-5C6F-EEC0-4788185C1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FC7DB-8543-D528-AF1E-DBB661FF5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307907-DBDD-894D-8BA3-218EEDE63AE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B2B91-19CE-5C2B-BD27-5A8CFFE7F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9D4D-32B5-B258-0160-7DF8BA23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7669E-0507-2043-A5E3-592E46EAB28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3A9A68-34A0-4960-CFA6-24F40FAC2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372BE-8D6B-4B38-18DF-BB8820E35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B3570-1E4B-1E43-A028-A7BFD1A240F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158B-CC5F-512F-58ED-2A9C23DEE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057C-981A-0FDB-6969-AF758765F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F7C04-97BA-6340-8F75-6007DFB2CF0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1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0FD6-9456-002D-EA22-3E9649BA8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419-DBC7-33FB-7EF3-D52AC10B0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C2118-66DC-3647-8720-409EFDDD074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515113-593A-D08C-D240-D913B5C13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3ED9A1-5B87-3B55-CA98-97C1597D7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2A917A8-283B-1BBB-DAC4-C6FCBC500D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3A4204E0-7F1E-E610-7E8D-43591F88E6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B2C1C28-8E47-E04D-86E6-402F9486AEEF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FBCD2C65-A6AA-F9ED-DF24-43AC94D7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20: Low-Level Programming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1C1E98B4-B780-0648-90F0-E2F40A8B10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38721-A07F-E6CA-4123-ACAD5CF94E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E39C-0544-D378-BEDB-670E31239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C20FC0-94CF-8940-B375-46C82E47376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6B7498DD-EC6F-F06B-4E84-8D1D17004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20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B897BC32-F698-4EBD-FC5E-D16868781C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Low-Level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B73EAC8-F111-49B2-A828-B3D41C8D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 </a:t>
            </a:r>
            <a:r>
              <a:rPr lang="en-US" altLang="zh-CN">
                <a:ea typeface="宋体" panose="02010600030101010101" pitchFamily="2" charset="-122"/>
              </a:rPr>
              <a:t>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F04E736-C8DB-AA09-6106-11F5FB35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914400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operators perform Boolean operations on all bits in their operands.</a:t>
            </a:r>
          </a:p>
          <a:p>
            <a:pPr>
              <a:tabLst>
                <a:tab pos="914400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>
                <a:ea typeface="宋体" panose="02010600030101010101" pitchFamily="2" charset="-122"/>
              </a:rPr>
              <a:t> operator produces 0 whenever both operands have a 1 bit, whereas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produces 1.</a:t>
            </a:r>
          </a:p>
          <a:p>
            <a:pPr>
              <a:tabLst>
                <a:tab pos="9144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BF39-AA96-8F9D-1C21-22B1E3081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6A53-44D0-ACEF-54E7-C5CF07668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50F891-D43A-2E48-BDC9-698C71C9E5F9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EEAD63E-5730-AE5D-4AA8-83461B3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 </a:t>
            </a:r>
            <a:r>
              <a:rPr lang="en-US" altLang="zh-CN">
                <a:ea typeface="宋体" panose="02010600030101010101" pitchFamily="2" charset="-122"/>
              </a:rPr>
              <a:t>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58F2E52-866A-7B3A-9C61-C39558DA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operators:</a:t>
            </a:r>
          </a:p>
          <a:p>
            <a:pPr>
              <a:lnSpc>
                <a:spcPct val="75000"/>
              </a:lnSpc>
              <a:spcBef>
                <a:spcPts val="11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short i, j, k;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21;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 is now    21 (binary 0000000000010101)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56;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j is now    56 (binary 0000000000111000)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~i;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k is now 65514 (binary 1111111111101010)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 &amp; j;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k is now    16 (binary 0000000000010000)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 ^ j;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k is now    45 (binary 0000000000101101) */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endParaRPr lang="en-US" altLang="zh-CN" sz="5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 | j;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k is now    61 (binary 0000000000111101) */</a:t>
            </a:r>
            <a:endParaRPr lang="en-US" altLang="zh-CN" sz="19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1509-2D28-D908-E8F2-A7B8F9D46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</a:t>
            </a:r>
            <a:r>
              <a:rPr lang="en-US" sz="900" dirty="0"/>
              <a:t>a</a:t>
            </a:r>
            <a:r>
              <a:rPr lang="en-US" dirty="0"/>
              <a:t>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7E4C-2095-793A-2CED-DE1CE9A83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F6A127-E2EF-F044-A6DD-FEC54500EE15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83C5B0C-D878-8A53-E636-0D859521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 </a:t>
            </a:r>
            <a:r>
              <a:rPr lang="en-US" altLang="zh-CN">
                <a:ea typeface="宋体" panose="02010600030101010101" pitchFamily="2" charset="-122"/>
              </a:rPr>
              <a:t>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CB38EC9-B11F-964A-DE8E-57034800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 operator can be used to help make low-level programs more portable.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integer whose bits are all 1: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integer whose bits are all 1 except for the last five: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~0x1f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28F95-DF77-508D-7CBD-C7A7E6BD5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6288-4362-C27B-AAAB-F91E43E70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99BB72-94DC-8D44-96B8-E2FA2E93F20C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F5C89D-9D87-4C5E-AF1A-1C08FA0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</a:t>
            </a:r>
            <a:r>
              <a:rPr lang="en-US" altLang="zh-CN">
                <a:ea typeface="宋体" panose="02010600030101010101" pitchFamily="2" charset="-122"/>
              </a:rPr>
              <a:t> 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2347F12-819F-1BE7-D5D3-E9A72E89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tabLst>
                <a:tab pos="1600200" algn="l"/>
              </a:tabLst>
            </a:pPr>
            <a:r>
              <a:rPr lang="en-US" altLang="zh-CN">
                <a:ea typeface="宋体" panose="02010600030101010101" pitchFamily="2" charset="-122"/>
              </a:rPr>
              <a:t>Each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operators has a different precedence: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Highest: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Lowest: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</a:p>
          <a:p>
            <a:pPr>
              <a:tabLst>
                <a:tab pos="1600200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 means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(~j))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  <a:tabLst>
                <a:tab pos="1600200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~k</a:t>
            </a:r>
            <a:r>
              <a:rPr lang="en-US" altLang="zh-CN" sz="2400">
                <a:ea typeface="宋体" panose="02010600030101010101" pitchFamily="2" charset="-122"/>
              </a:rPr>
              <a:t>  means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(~k))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tabLst>
                <a:tab pos="1600200" algn="l"/>
              </a:tabLst>
            </a:pPr>
            <a:r>
              <a:rPr lang="en-US" altLang="zh-CN">
                <a:ea typeface="宋体" panose="02010600030101010101" pitchFamily="2" charset="-122"/>
              </a:rPr>
              <a:t>Using parentheses helps avoid confusion.</a:t>
            </a:r>
          </a:p>
          <a:p>
            <a:pPr>
              <a:tabLst>
                <a:tab pos="16002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67CFC-231F-9073-9E9C-054CA1C0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922A-CC56-4E34-BB1F-92ED70320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B63C5-8D11-6F46-9243-7656916D1FFA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3FBAAAC-0AD1-E344-6548-3D2B350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</a:t>
            </a:r>
            <a:r>
              <a:rPr lang="en-US" altLang="zh-CN">
                <a:ea typeface="宋体" panose="02010600030101010101" pitchFamily="2" charset="-122"/>
              </a:rPr>
              <a:t> 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718962F-EE88-CEA0-FAFF-70449A0A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 compound assignment operators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&amp;=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^=</a:t>
            </a:r>
            <a:r>
              <a:rPr lang="en-US" altLang="zh-CN" sz="2700">
                <a:ea typeface="宋体" panose="02010600030101010101" pitchFamily="2" charset="-122"/>
              </a:rPr>
              <a:t>,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|=</a:t>
            </a:r>
            <a:r>
              <a:rPr lang="en-US" altLang="zh-CN" sz="2700">
                <a:ea typeface="宋体" panose="02010600030101010101" pitchFamily="2" charset="-122"/>
              </a:rPr>
              <a:t> correspond to the bitwise operators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 sz="2700">
                <a:ea typeface="宋体" panose="02010600030101010101" pitchFamily="2" charset="-122"/>
              </a:rPr>
              <a:t>,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21;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0000000000010101)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56;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56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0000000000111000)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&amp;= j;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0000000000010000)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^= j;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0000000000101000)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|= j;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56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0000000000111000)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3CCE6-69A6-48C2-7D21-B3169C939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B4681-8ED8-6877-803D-BA770346C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419C5B-72E2-8949-9E05-3256E085F019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50EFFE4-B35F-85CA-C894-F34F908C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A3B8FE9-51C0-BA41-A10A-14DCCD0B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bitwise operators can be used to extract or modify data stored in a small number of bits.</a:t>
            </a:r>
          </a:p>
          <a:p>
            <a:r>
              <a:rPr lang="en-US" altLang="zh-CN">
                <a:ea typeface="宋体" panose="02010600030101010101" pitchFamily="2" charset="-122"/>
              </a:rPr>
              <a:t>Common single-bit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Setting a bit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Clearing a bit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Testing a bit</a:t>
            </a:r>
          </a:p>
          <a:p>
            <a:r>
              <a:rPr lang="en-US" altLang="zh-CN">
                <a:ea typeface="宋体" panose="02010600030101010101" pitchFamily="2" charset="-122"/>
              </a:rPr>
              <a:t>Assumptions: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 16-bit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>
                <a:ea typeface="宋体" panose="02010600030101010101" pitchFamily="2" charset="-122"/>
              </a:rPr>
              <a:t> variable.</a:t>
            </a:r>
          </a:p>
          <a:p>
            <a:pPr lvl="1">
              <a:spcBef>
                <a:spcPts val="575"/>
              </a:spcBef>
            </a:pPr>
            <a:r>
              <a:rPr lang="en-US" altLang="zh-CN">
                <a:ea typeface="宋体" panose="02010600030101010101" pitchFamily="2" charset="-122"/>
              </a:rPr>
              <a:t>The leftmost—or </a:t>
            </a:r>
            <a:r>
              <a:rPr lang="en-US" altLang="zh-CN" b="1" i="1">
                <a:ea typeface="宋体" panose="02010600030101010101" pitchFamily="2" charset="-122"/>
              </a:rPr>
              <a:t>most significant</a:t>
            </a:r>
            <a:r>
              <a:rPr lang="en-US" altLang="zh-CN">
                <a:ea typeface="宋体" panose="02010600030101010101" pitchFamily="2" charset="-122"/>
              </a:rPr>
              <a:t>—bit is numbered 15 and the least significant is numbered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41B8-2475-BD23-6BE6-132D1B821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D7A-2290-F60C-C9DF-D841977F3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BED9C-793E-8349-A6DE-930FC3D54598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7EA9963-0BDC-A3B7-5073-DF8ECB90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8F3461F-897E-1FE8-5A24-ACA08A2F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Setting a bit.</a:t>
            </a:r>
            <a:r>
              <a:rPr lang="en-US" altLang="zh-CN">
                <a:ea typeface="宋体" panose="02010600030101010101" pitchFamily="2" charset="-122"/>
              </a:rPr>
              <a:t> The easiest way to set bit 4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to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with the constant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0x0010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0x0000;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 is now 0000000000000000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|= 0x0010;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 is now 0000000000010000 */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position of the bit is stored in the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a shift operator can be used to create the mask: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|= 1 &lt;&lt; j;        /* sets bit j */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has the value 3,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0x0008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2980D-E1B5-32AB-CACA-6D06C0FEE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4841F-A447-DDDC-638F-8B68AA904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B40192-B832-AA4B-B148-DF7ED2734960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4233710-E1DB-8EBE-C60F-4FFEF290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3DC9E22-A04A-872C-7064-B4DB2C6E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Clearing a bit.</a:t>
            </a:r>
            <a:r>
              <a:rPr lang="en-US" altLang="zh-CN">
                <a:ea typeface="宋体" panose="02010600030101010101" pitchFamily="2" charset="-122"/>
              </a:rPr>
              <a:t> Clearing bit 4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requires a mask with a 0 bit in position 4 and 1 bits everywhere else: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0x00ff;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 is now 0000000011111111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&amp;= ~0x0010;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 is now 0000000011101111 */</a:t>
            </a:r>
          </a:p>
          <a:p>
            <a:r>
              <a:rPr lang="en-US" altLang="zh-CN">
                <a:ea typeface="宋体" panose="02010600030101010101" pitchFamily="2" charset="-122"/>
              </a:rPr>
              <a:t>A statement that clears a bit whose position is stored in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&amp;= ~(1 &lt;&lt; j);     /* clears bit j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3F048-A1AC-950A-14C9-8F3CF46F7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4F-E4D6-67CD-3069-470167655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CFDFB1-5DF6-3C43-B1CF-1DAF3030DFF9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996460E-FDFD-F0A8-518A-1C3A8C20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A7F2463-660C-2947-DDA1-34685176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Testing a bit.</a:t>
            </a:r>
            <a:r>
              <a:rPr lang="en-US" altLang="zh-CN">
                <a:ea typeface="宋体" panose="02010600030101010101" pitchFamily="2" charset="-122"/>
              </a:rPr>
              <a:t>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that tests whether bit 4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set: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&amp; 0x0010) …   /* tests bit 4 */</a:t>
            </a:r>
          </a:p>
          <a:p>
            <a:r>
              <a:rPr lang="en-US" altLang="zh-CN">
                <a:ea typeface="宋体" panose="02010600030101010101" pitchFamily="2" charset="-122"/>
              </a:rPr>
              <a:t>A statement that tests whether bit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set: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&amp; 1 &lt;&lt; j) …   /* tests bit j */ 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82C6D-CDD0-5E3B-11FE-3786E2A7B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7283-DABB-354D-FF9C-8529A4746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A1185-622C-9442-9A41-E14F76662459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47B8692-E6C0-C271-1835-9A77FAAF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D54DB08-9014-5B66-D3A2-DB7072C7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Working with bits is easier if they are given names.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bits 0, 1, and 2 of a number correspond to the colors blue, green, and red, respectively.</a:t>
            </a:r>
          </a:p>
          <a:p>
            <a:r>
              <a:rPr lang="en-US" altLang="zh-CN">
                <a:ea typeface="宋体" panose="02010600030101010101" pitchFamily="2" charset="-122"/>
              </a:rPr>
              <a:t>Names that represent the three bit positions: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BLUE 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GREEN 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RED   4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67E5-4A3F-9AED-86F5-CA7CCBC86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6D47-E871-281B-F732-A97981FA7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396EF-936D-6F4C-942C-D615EACAA8E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F65EC9A-A114-9B11-AE9A-89C4EE15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3829F63-720C-A634-DCF7-944BBA8A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Previous chapters have described C’s high-level, machine-independent features.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some kinds of programs need to perform operations at the bit level: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Systems programs (including compilers and operating systems)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Encryption programs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Graphics programs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Programs for which fast execution and/or efficient use of space is critical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7B401-EC8F-5A9D-EEB1-521212007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A065B-CF64-D2D3-86BA-B4A472B02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F5ED89-2222-0C49-8465-635858C02FE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855A147-99FB-1EC1-0BFC-3CF92D4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108045D-680A-2DA6-3619-799BA256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setting, clearing, and testing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BLUE</a:t>
            </a:r>
            <a:r>
              <a:rPr lang="en-US" altLang="zh-CN">
                <a:ea typeface="宋体" panose="02010600030101010101" pitchFamily="2" charset="-122"/>
              </a:rPr>
              <a:t> bit: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|= BLUE;        /* sets BLUE bit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&amp;= ~BLUE;       /* clears BLUE bit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&amp; BLUE) …   /* tests BLUE bit 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9BDAC-F79A-82B8-497D-7FA2D51F3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7D2C-85F6-10D4-C90F-298D147F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FCD12E-E5A1-364F-B5EE-9AFA77DB92FB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A6F2E05-478E-B431-55FD-44BC82C1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Bitwise Operators to Access Bits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73C6F12-DB04-DC0B-A67D-454D85B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also easy to set, clear, or test several bits at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|= BLUE | GREEN;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sets BLUE and GREEN bits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&amp;= ~(BLUE | GREEN);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clears BLUE and GREEN bits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&amp; (BLUE | GREEN))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tests BLUE and GREEN bits 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tests whether either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BLUE</a:t>
            </a:r>
            <a:r>
              <a:rPr lang="en-US" altLang="zh-CN">
                <a:ea typeface="宋体" panose="02010600030101010101" pitchFamily="2" charset="-122"/>
              </a:rPr>
              <a:t> bit 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GREEN</a:t>
            </a:r>
            <a:r>
              <a:rPr lang="en-US" altLang="zh-CN">
                <a:ea typeface="宋体" panose="02010600030101010101" pitchFamily="2" charset="-122"/>
              </a:rPr>
              <a:t> bit is set.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EE71B-4911-1188-C683-C5FB18DAE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5D97-9E61-DF66-0625-1267F0211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C7485-8BE2-DB40-8E8C-A59CD7F517BF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593870-977B-21D7-F21F-998CCF5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5175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the Bitwise Operators to Access Bit-Fields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50600E0-202E-ACCF-1245-79D09CD3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Dealing with a group of several consecutive bits (a </a:t>
            </a:r>
            <a:r>
              <a:rPr lang="en-US" altLang="zh-CN" b="1" i="1">
                <a:ea typeface="宋体" panose="02010600030101010101" pitchFamily="2" charset="-122"/>
              </a:rPr>
              <a:t>bit-field</a:t>
            </a:r>
            <a:r>
              <a:rPr lang="en-US" altLang="zh-CN">
                <a:ea typeface="宋体" panose="02010600030101010101" pitchFamily="2" charset="-122"/>
              </a:rPr>
              <a:t>) is slightly more complicated than working with single bits.</a:t>
            </a:r>
          </a:p>
          <a:p>
            <a:r>
              <a:rPr lang="en-US" altLang="zh-CN">
                <a:ea typeface="宋体" panose="02010600030101010101" pitchFamily="2" charset="-122"/>
              </a:rPr>
              <a:t>Common bit-field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Modifying a bit-field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Retrieving a bit-field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98A48-7E1A-2CEA-031E-5D2314642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CE817-5D1B-1AFA-B460-0DE281A74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DC2647-7A02-D647-B8AD-01A74F7969DD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19D746-8ABB-A2B1-2EA5-06A7C900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the Bitwise Operators to Access Bit-Fields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F5C3FBA-2ACB-0599-19C0-3D4EEE2C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Modifying a bit-field.</a:t>
            </a:r>
            <a:r>
              <a:rPr lang="en-US" altLang="zh-CN">
                <a:ea typeface="宋体" panose="02010600030101010101" pitchFamily="2" charset="-122"/>
              </a:rPr>
              <a:t> Modifying a bit-field requires two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bitwise </a:t>
            </a:r>
            <a:r>
              <a:rPr lang="en-US" altLang="zh-CN" i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(to clear the bit-field)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bitwise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(to store new bits in the bit-field)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&amp; ~0x0070 | 0x0050;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stores 101 in bits 4-6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 clears bits 4–6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;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operator then sets bits 6 and 4.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2DCC-90FD-FB3F-51F1-31AD05B2C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9861B-67BB-26BB-CA54-29C836A10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057A96-9B57-5247-98EE-5E512121864B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AE5E028-C60A-E661-ACDE-1BC7BB3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the Bitwise Operators to Access Bit-Fields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952EDE0-F3AC-CB0D-FBCB-2607B916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generalize the example, 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contains the value to be stored in bits 4–6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will need to be shifted into position before the bitwise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is performed: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(i &amp; ~0x0070) | (j &lt;&lt; 4);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stores j in bits 4-6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 operator has lower precedence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, so the parentheses can be dropped: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&amp; ~0x0070 | j &lt;&lt; 4;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D4804-FB5C-6CC5-3541-83B335DA9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32BEC-FEC2-7ADD-7F8B-DB0175C7F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C63D2-8B49-7E49-B626-9FBE26A0C67E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FF9330A-C957-288F-4A78-6431F019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Using the Bitwise Operators to Access Bit-Fields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77A5743-2D4A-0044-F340-32A3D462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Retrieving a bit-field.</a:t>
            </a:r>
            <a:r>
              <a:rPr lang="en-US" altLang="zh-CN">
                <a:ea typeface="宋体" panose="02010600030101010101" pitchFamily="2" charset="-122"/>
              </a:rPr>
              <a:t> Fetching a bit-field at the right end of a number (in the least significant bits) is easy: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 &amp; 0x0007;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retrieves bits 0-2 */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bit-field isn’t at the right end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we can first shift the bit-field to the end before extracting the field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(i &gt;&gt; 4) &amp; 0x0007;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retrieves bits 4-6 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D4E97-5947-A609-AB90-9CA49C5D6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9C6C2-E738-E8B9-0C08-1712C09D7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BF1FC-330F-A74D-BE0C-4FFA94E92F6F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B617802-A54E-0C4E-204D-0C3EE08A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D154075-C1EC-CCA3-9C07-E93C7ECA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143000" algn="l"/>
              </a:tabLst>
            </a:pPr>
            <a:r>
              <a:rPr lang="en-US" altLang="zh-CN">
                <a:ea typeface="宋体" panose="02010600030101010101" pitchFamily="2" charset="-122"/>
              </a:rPr>
              <a:t>One of the simplest ways to encrypt data is to exclusive-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(XOR) each character with a secret key.</a:t>
            </a:r>
          </a:p>
          <a:p>
            <a:pPr>
              <a:tabLst>
                <a:tab pos="1143000" algn="l"/>
              </a:tabLst>
            </a:pPr>
            <a:r>
              <a:rPr lang="en-US" altLang="zh-CN">
                <a:ea typeface="宋体" panose="02010600030101010101" pitchFamily="2" charset="-122"/>
              </a:rPr>
              <a:t>Suppose that the key is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character.</a:t>
            </a:r>
          </a:p>
          <a:p>
            <a:pPr>
              <a:tabLst>
                <a:tab pos="1143000" algn="l"/>
              </a:tabLst>
            </a:pPr>
            <a:r>
              <a:rPr lang="en-US" altLang="zh-CN">
                <a:ea typeface="宋体" panose="02010600030101010101" pitchFamily="2" charset="-122"/>
              </a:rPr>
              <a:t>XORing this key with the character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</a:t>
            </a:r>
            <a:r>
              <a:rPr lang="en-US" altLang="zh-CN">
                <a:ea typeface="宋体" panose="02010600030101010101" pitchFamily="2" charset="-122"/>
              </a:rPr>
              <a:t> yields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 character: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00100110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XOR	</a:t>
            </a:r>
            <a:r>
              <a:rPr lang="en-US" altLang="zh-CN" sz="2400" u="sng">
                <a:ea typeface="宋体" panose="02010600030101010101" pitchFamily="2" charset="-122"/>
              </a:rPr>
              <a:t>01111010</a:t>
            </a:r>
            <a:r>
              <a:rPr lang="en-US" altLang="zh-CN" sz="2400">
                <a:ea typeface="宋体" panose="02010600030101010101" pitchFamily="2" charset="-122"/>
              </a:rPr>
              <a:t>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01011100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tabLst>
                <a:tab pos="11430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C3869-A5FE-0C6C-28B4-772EA0EB3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79669-A401-7A76-05A4-3E0A84FE7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0913B1-A272-234D-9FE6-39174D2939FF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691F33-0AE7-B06F-7A7A-AE5F60B6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2A9FFE5-0FAE-0101-599F-0BA8CAA1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143000" algn="l"/>
              </a:tabLst>
            </a:pPr>
            <a:r>
              <a:rPr lang="en-US" altLang="zh-CN">
                <a:ea typeface="宋体" panose="02010600030101010101" pitchFamily="2" charset="-122"/>
              </a:rPr>
              <a:t>Decrypting a message is done by applying the same algorithm: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00100110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XOR	</a:t>
            </a:r>
            <a:r>
              <a:rPr lang="en-US" altLang="zh-CN" sz="2400" u="sng">
                <a:ea typeface="宋体" panose="02010600030101010101" pitchFamily="2" charset="-122"/>
              </a:rPr>
              <a:t>01011100</a:t>
            </a:r>
            <a:r>
              <a:rPr lang="en-US" altLang="zh-CN" sz="2400">
                <a:ea typeface="宋体" panose="02010600030101010101" pitchFamily="2" charset="-122"/>
              </a:rPr>
              <a:t>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1143000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		01111010  (ASCII code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tabLst>
                <a:tab pos="1143000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D40C9-B34B-0DFE-31B5-C8641A134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9DA3A-D908-2532-9D18-696B4C0F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A8CF8E-3B70-BA48-A27B-DE49ECDE7A6C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3BDE820-2069-4D26-8401-850136C4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91B5D20B-6FFD-7795-D930-D845EDB3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xor.c</a:t>
            </a:r>
            <a:r>
              <a:rPr lang="en-US" altLang="zh-CN">
                <a:ea typeface="宋体" panose="02010600030101010101" pitchFamily="2" charset="-122"/>
              </a:rPr>
              <a:t> program encrypts a message by XORing each character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original message can be entered by the user or read from a file using input redirection.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encrypted message can be viewed on the screen or saved in a file using output redirection.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8B37-7B21-46A4-191C-6DE96D73E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D6941-BE4B-F709-C298-2CE3EB1ED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244DDC-97B0-FF4D-B5CD-12B0E6D55EAB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4500610-8DD9-C508-012F-486B2C3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C942BBE-4808-EA74-ECCC-F111D98D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A sample file named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Trust not him with your secrets, who, when left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alone in your room, turns over your papers.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--Johann Kaspar Lavater (1741-1801)</a:t>
            </a:r>
          </a:p>
          <a:p>
            <a:r>
              <a:rPr lang="en-US" altLang="zh-CN">
                <a:ea typeface="宋体" panose="02010600030101010101" pitchFamily="2" charset="-122"/>
              </a:rPr>
              <a:t>A command that encrypts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lang="en-US" altLang="zh-CN">
                <a:ea typeface="宋体" panose="02010600030101010101" pitchFamily="2" charset="-122"/>
              </a:rPr>
              <a:t>, saving the encrypted message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newmsg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xor &lt;msg &gt;newmsg</a:t>
            </a:r>
          </a:p>
          <a:p>
            <a:r>
              <a:rPr lang="en-US" altLang="zh-CN">
                <a:ea typeface="宋体" panose="02010600030101010101" pitchFamily="2" charset="-122"/>
              </a:rPr>
              <a:t>Contents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newmsg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rTSUR HIR NOK QORN _IST UCETCRU, QNI, QNCH JC@R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GJIHC OH _IST TIIK, RSTHU IPCT _IST VGVCTU.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--lINGHH mGUVGT jGPGRCT (1741-1801)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4FF1-8005-C796-8AEB-A074DECA8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606-F335-6CBE-DE22-D05CE3D6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6E75C2-EBC3-1240-B153-A0DBC205C8BD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511826D-19C1-B48F-1768-8082ED57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Operators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48F2A76-027B-5627-E77D-DA7024BE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provides six </a:t>
            </a:r>
            <a:r>
              <a:rPr lang="en-US" altLang="zh-CN" b="1" i="1">
                <a:ea typeface="宋体" panose="02010600030101010101" pitchFamily="2" charset="-122"/>
              </a:rPr>
              <a:t>bitwise operators,</a:t>
            </a:r>
            <a:r>
              <a:rPr lang="en-US" altLang="zh-CN">
                <a:ea typeface="宋体" panose="02010600030101010101" pitchFamily="2" charset="-122"/>
              </a:rPr>
              <a:t> which operate on integer data at the bit level.</a:t>
            </a:r>
          </a:p>
          <a:p>
            <a:r>
              <a:rPr lang="en-US" altLang="zh-CN">
                <a:ea typeface="宋体" panose="02010600030101010101" pitchFamily="2" charset="-122"/>
              </a:rPr>
              <a:t>Two of these operators perform shift operations.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other four perform bitwise complement, bitwise </a:t>
            </a:r>
            <a:r>
              <a:rPr lang="en-US" altLang="zh-CN" i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, bitwise exclusive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, and bitwise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operations.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29B83-9950-57DF-DFE6-74C6F2746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14C83-FE0E-F050-F39D-2CA9F019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6243EF-9295-F047-B23E-BCE39DA2B359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6BAE20F-6E33-92B6-F68D-F745A1E3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1489677-A6ED-0EDA-1D21-6B1C8B66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command that recovers the original message and displays it on the screen: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xor &lt;newmsg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0779-EEDA-6D52-6187-7EFD9611B8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718F-9DFE-AD8D-8E29-DDE8D2003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D474A1-3255-A247-A261-1D832CF0D023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D7D43E7-3D4F-7914-8D43-652CCC9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XOR Encryption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F35C99E-110D-C0D0-951E-8ADC2FFB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xor.c</a:t>
            </a:r>
            <a:r>
              <a:rPr lang="en-US" altLang="zh-CN">
                <a:ea typeface="宋体" panose="02010600030101010101" pitchFamily="2" charset="-122"/>
              </a:rPr>
              <a:t> program won’t change some characters, including digits.</a:t>
            </a:r>
          </a:p>
          <a:p>
            <a:r>
              <a:rPr lang="en-US" altLang="zh-CN">
                <a:ea typeface="宋体" panose="02010600030101010101" pitchFamily="2" charset="-122"/>
              </a:rPr>
              <a:t>XORing these characters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would produce invisible control characters, which could cause problems with some operating systems.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checks whether both the original character and the new (encrypted) character are printing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If not, the program will write the original character instead of the new character.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9FDD7-A36D-CA10-3BD8-9B72C14C6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2F68A-3CEC-8108-CDDA-0DB845147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9A4CF0-55D1-554B-A7F4-757C2FF9E284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22A2406-D7E1-A77A-F75F-F66C244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xor.c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Performs XOR encryption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KEY '&amp;'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orig_char, new_char;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((orig_char = getchar()) != EOF)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new_char = orig_char ^ KEY;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(isprint(orig_char) &amp;&amp; isprint(new_char))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putchar(new_char);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putchar(orig_char);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A2CC-D80D-ABB3-1434-AFFEEA127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842C-8F1D-B933-1C41-F98BCB53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61725-4AE8-6746-9574-076B04319F41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49BDED4-0CC3-82BC-9DCB-18EE705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0A706F9-6262-1A2D-33EB-08FF99EB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bit-field techniques discussed previously can be tricky to use and potentially confusing.</a:t>
            </a:r>
          </a:p>
          <a:p>
            <a:r>
              <a:rPr lang="en-US" altLang="zh-CN">
                <a:ea typeface="宋体" panose="02010600030101010101" pitchFamily="2" charset="-122"/>
              </a:rPr>
              <a:t>Fortunately, C provides an alternative: declaring structures whose members represent bit-fields.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73907-DDAD-B028-24BC-62183D3817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1F7C-753A-37C2-316F-08B0F07DC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8A5B6F-FBCB-B646-BE29-DF5D0C2C8105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9391FC5-E76C-34F4-EEAB-8ABBF983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464D5EE-E2A7-EB83-1FD7-F3F34652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How DOS stores the date at which a file was created or last modified.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days, months, and years are small numbers, storing them as normal integers would waste space.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DOS allocates only 16 bits for a date, with 5 bits for the day, 4 bits for the month, and 7 bits for the year: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49628-4497-1ECA-5A1F-9A490D1BC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36394-01F5-EBCE-63A9-C62696D83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B89583-6FA4-854E-B307-BF5BA88F121C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BC5BDE4F-A707-DE53-5B0B-880F0B96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5297488"/>
            <a:ext cx="72485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3B1C62D-8310-9453-FFF5-3A25BEF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1080456-0791-F8D8-E211-D8325C4B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 structure that uses bit-fields to create an identical layout: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file_date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day: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month: 4;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year: 7;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A condensed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file_date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day: 5, month: 4, year: 7;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CAF5-476C-9B5B-2D12-667369A35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5443-EC07-57EF-0FF8-5652965AC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8A144-4D0B-B647-ABA1-C0AE9C70FD49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833E67D-0A71-160E-541F-22DF99B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DF308E3-445C-2BBB-6E5A-DF2ADD82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type of a bit-field must be 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is ambiguous; some compilers treat the field’s high-order bit as a sign bit, but others don’t.</a:t>
            </a:r>
          </a:p>
          <a:p>
            <a:r>
              <a:rPr lang="en-US" altLang="zh-CN">
                <a:ea typeface="宋体" panose="02010600030101010101" pitchFamily="2" charset="-122"/>
              </a:rPr>
              <a:t>In C99, bit-fields may also have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C99 compilers may allow additional bit-field types.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48C79-9DDF-5A3C-BF68-C21A0E55A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19E8B-025C-0E22-48C1-81D10F869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F997BA-632F-E247-BE7E-FBFF3038D2F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C075413-5F08-05DD-3D3F-2FEF00D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367DB8F-610D-1339-5DF6-312B13C2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bit-field can be used in the same way as any other member of a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file_date fd;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fd.day = 28;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fd.month =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fd.year = 8;     /* represents 1988 */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Appearance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lang="en-US" altLang="zh-CN">
                <a:ea typeface="宋体" panose="02010600030101010101" pitchFamily="2" charset="-122"/>
              </a:rPr>
              <a:t> variable after these assignments: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1EB9-4572-ADBC-EE09-4C079DA41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5463-B942-02A0-C827-4EC9550E3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23B06A-6C5B-4540-92A4-8B860345B96D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3ECFFE9E-0C2B-0035-C3AE-D857AB53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257800"/>
            <a:ext cx="726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112E569-EEA4-5A06-1B34-BE62255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Bit-Fields in Structures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415CAB1-F32B-61ED-1A76-0659044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address operator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) can’t be applied to a bit-field.</a:t>
            </a:r>
          </a:p>
          <a:p>
            <a:r>
              <a:rPr lang="en-US" altLang="zh-CN">
                <a:ea typeface="宋体" panose="02010600030101010101" pitchFamily="2" charset="-122"/>
              </a:rPr>
              <a:t>Because of this rule, functions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can’t store data directly in a bit-field: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&amp;fd.day);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still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read input into an ordinary variable and then assign it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fd.day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D4FF-EEA3-353D-0824-D060A9C693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8E697-E424-8CB6-B01A-D11485410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91B99-A88B-6746-828B-529DD548D699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FFC03A9-52FF-79D8-A21E-C771320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B395DF0-DD75-42A9-F4B5-F253C38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standard allows the compiler considerable latitude in choosing how it stores bit-fields.</a:t>
            </a:r>
          </a:p>
          <a:p>
            <a:r>
              <a:rPr lang="en-US" altLang="zh-CN">
                <a:ea typeface="宋体" panose="02010600030101010101" pitchFamily="2" charset="-122"/>
              </a:rPr>
              <a:t>The rules for handling bit-fields depend on the notion of “storage units.”</a:t>
            </a:r>
          </a:p>
          <a:p>
            <a:r>
              <a:rPr lang="en-US" altLang="zh-CN">
                <a:ea typeface="宋体" panose="02010600030101010101" pitchFamily="2" charset="-122"/>
              </a:rPr>
              <a:t>The size of a storage unit is implementation-defined.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 values are 8 bits, 16 bits, and 32 bits.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392-8A0B-1F86-0541-B4F0B3FC0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17E2-221C-BBDA-A9A6-6429834C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FA751E-E5CB-9F4E-AA1C-E7D2C7D7BEB3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1CF90D4-81A7-7628-43A4-209867A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Shift Operators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81BD755-419E-CA36-3553-F8477E5B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04888" algn="l"/>
              </a:tabLst>
            </a:pPr>
            <a:r>
              <a:rPr lang="en-US" altLang="zh-CN">
                <a:ea typeface="宋体" panose="02010600030101010101" pitchFamily="2" charset="-122"/>
              </a:rPr>
              <a:t>The bitwise shift operators shift the bits in an integer to the left or right:</a:t>
            </a:r>
          </a:p>
          <a:p>
            <a:pPr>
              <a:buFontTx/>
              <a:buNone/>
              <a:tabLst>
                <a:tab pos="1004888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&lt;&lt;</a:t>
            </a:r>
            <a:r>
              <a:rPr lang="en-US" altLang="zh-CN" sz="2400">
                <a:ea typeface="宋体" panose="02010600030101010101" pitchFamily="2" charset="-122"/>
              </a:rPr>
              <a:t>	left shift</a:t>
            </a:r>
          </a:p>
          <a:p>
            <a:pPr>
              <a:buFontTx/>
              <a:buNone/>
              <a:tabLst>
                <a:tab pos="1004888" algn="l"/>
              </a:tabLst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&gt;&gt;	</a:t>
            </a:r>
            <a:r>
              <a:rPr lang="en-US" altLang="zh-CN" sz="2400">
                <a:ea typeface="宋体" panose="02010600030101010101" pitchFamily="2" charset="-122"/>
              </a:rPr>
              <a:t>right shift</a:t>
            </a:r>
          </a:p>
          <a:p>
            <a:pPr>
              <a:tabLst>
                <a:tab pos="1004888" algn="l"/>
              </a:tabLst>
            </a:pPr>
            <a:r>
              <a:rPr lang="en-US" altLang="zh-CN">
                <a:ea typeface="宋体" panose="02010600030101010101" pitchFamily="2" charset="-122"/>
              </a:rPr>
              <a:t>The operands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 may be of any integer type (including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pPr>
              <a:tabLst>
                <a:tab pos="1004888" algn="l"/>
              </a:tabLst>
            </a:pPr>
            <a:r>
              <a:rPr lang="en-US" altLang="zh-CN">
                <a:ea typeface="宋体" panose="02010600030101010101" pitchFamily="2" charset="-122"/>
              </a:rPr>
              <a:t>The integer promotions are performed on both operands; the result has the type of the left operand after promotion.</a:t>
            </a:r>
          </a:p>
          <a:p>
            <a:pPr>
              <a:tabLst>
                <a:tab pos="1004888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61ADF-2072-034D-268B-B967063D1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E222-8529-3F02-492B-91355E04B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DE6105-3B55-6640-9A69-8D4E33A23BFA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875D35F-92B8-351C-BD7A-C3940BD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DBF97C85-AB29-09F5-8616-A16B73E5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compiler packs bit-fields one by one into a storage unit, with no gaps between the fields, until there’s not enough room for the next field.</a:t>
            </a:r>
          </a:p>
          <a:p>
            <a:r>
              <a:rPr lang="en-US" altLang="zh-CN">
                <a:ea typeface="宋体" panose="02010600030101010101" pitchFamily="2" charset="-122"/>
              </a:rPr>
              <a:t>At that point, some compilers skip to the beginning of the next storage unit, while others split the bit-field across the storage units.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order in which bit-fields are allocated (left to right or right to left) is also implementation-defined.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3D5B-A90D-1CA0-7A9D-1B2F91BBA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0AB4-4B18-71B0-51FC-771993B71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8CCB2-8C7F-284E-98ED-38A8097DE172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2E7C4B5-44A2-C60A-A417-E3357A88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8CCC7FE-E871-6F73-21C2-E18792B0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Assumptions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>
              <a:rPr lang="en-US" altLang="zh-CN">
                <a:ea typeface="宋体" panose="02010600030101010101" pitchFamily="2" charset="-122"/>
              </a:rPr>
              <a:t> example: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Storage units are 16 bits long.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Bit-fields are allocated from right to left (the first bit-field occupies the low-order bits).</a:t>
            </a:r>
          </a:p>
          <a:p>
            <a:r>
              <a:rPr lang="en-US" altLang="zh-CN">
                <a:ea typeface="宋体" panose="02010600030101010101" pitchFamily="2" charset="-122"/>
              </a:rPr>
              <a:t>An 8-bit storage unit is also acceptable if  the compiler splits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month</a:t>
            </a:r>
            <a:r>
              <a:rPr lang="en-US" altLang="zh-CN">
                <a:ea typeface="宋体" panose="02010600030101010101" pitchFamily="2" charset="-122"/>
              </a:rPr>
              <a:t> field across two storage units.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38AF8-0D69-DE40-4002-F90E1F14F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673C4-785B-558B-BC4D-3E2347915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77A586-03B3-4D4A-98D1-9BBD92C88C78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A28CFB6-B573-FB01-F939-D8B064A9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618266B-8E08-B494-EE2C-D69A478E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name of a bit-field can be omitted.</a:t>
            </a:r>
          </a:p>
          <a:p>
            <a:r>
              <a:rPr lang="en-US" altLang="zh-CN">
                <a:ea typeface="宋体" panose="02010600030101010101" pitchFamily="2" charset="-122"/>
              </a:rPr>
              <a:t>Unnamed bit-fields are useful as “padding” to ensure that other bit-fields are properly positioned.</a:t>
            </a:r>
          </a:p>
          <a:p>
            <a:r>
              <a:rPr lang="en-US" altLang="zh-CN">
                <a:ea typeface="宋体" panose="02010600030101010101" pitchFamily="2" charset="-122"/>
              </a:rPr>
              <a:t>A structure that stores the time associated with a DOS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file_time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seconds: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minutes: 6;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hours: 5;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8647-865D-8CB0-2519-36C88737E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D4ECB-BA05-53AE-125A-12C95EF9D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FC21E-0169-D04B-AD21-46CCBCE67D96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AC3FC61-94A3-5749-18B9-E1C013EE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846D099-C183-52D0-1851-97A2D22D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same structure with the name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seconds</a:t>
            </a:r>
            <a:r>
              <a:rPr lang="en-US" altLang="zh-CN">
                <a:ea typeface="宋体" panose="02010600030101010101" pitchFamily="2" charset="-122"/>
              </a:rPr>
              <a:t> field omitted: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file_time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: 5;      /* not used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minutes: 6;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hours: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The remaining bit-fields will be aligned as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seconds</a:t>
            </a:r>
            <a:r>
              <a:rPr lang="en-US" altLang="zh-CN">
                <a:ea typeface="宋体" panose="02010600030101010101" pitchFamily="2" charset="-122"/>
              </a:rPr>
              <a:t> were still present.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37C5-D086-4EF0-B08F-FD65C6E9D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240B-A13D-D823-6707-BBC99A514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AD53AC-B940-074D-A9A7-8740DEF0B397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BCC8CAD-AD26-2F27-2E53-58864D1E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Bit-Fields Are Stored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85F557E-7F75-FCF8-44C9-93B9407C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length of an unnamed bit-field can be 0: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a: 4;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: 0;    /* 0-length bit-field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int b: 8;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 0-length bit-field tells the compiler to align the following bit-field at the beginning of a storage unit.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If storage units are 8 bits long, the compiler will allocate 4 bits for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, skip 4 bits to the next storage unit, and then allocate 8 bits for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If storage units are 16 bits long, the compiler will allocate 4 bits for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100">
                <a:ea typeface="宋体" panose="02010600030101010101" pitchFamily="2" charset="-122"/>
              </a:rPr>
              <a:t>, skip 12 bits, and then allocate 8 bits for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100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C6563-39F4-3DCE-944B-C10770004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FD08-8772-DFBE-33B0-6D7ACE825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2BCD94-4FCF-1B47-B1BA-2EA4749949C0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FD5A45F-7BB7-3B35-8BEA-5991819E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Low-Level Techniques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A0A1F23-88D4-287C-3D65-4B2D3337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features covered in previous chapters are used often in low-level programming.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Defining types that represent units of storage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unions to bypass normal type-checking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pointers as addresses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 was mentioned in Chapter 18 but not discussed because of its low-level nature.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B793-5CD1-A22B-B819-0CC533F5D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438F-4B80-AFD8-8CE0-75B84BB43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E0C975-1687-3A47-8B1F-B3A38CF78208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D3113C7-FD88-8D9E-17B1-BAA445EC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Machine-Dependent Types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9515F4DD-F89E-61A8-DCBB-E1DB29E2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type occupies one byte, so characters can be treated as bytes.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a good idea to define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BYTE</a:t>
            </a:r>
            <a:r>
              <a:rPr lang="en-US" altLang="zh-CN">
                <a:ea typeface="宋体" panose="02010600030101010101" pitchFamily="2" charset="-122"/>
              </a:rPr>
              <a:t>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unsigned char BYTE;</a:t>
            </a:r>
          </a:p>
          <a:p>
            <a:r>
              <a:rPr lang="en-US" altLang="zh-CN">
                <a:ea typeface="宋体" panose="02010600030101010101" pitchFamily="2" charset="-122"/>
              </a:rPr>
              <a:t>Depending on the machine, additional types may be needed.</a:t>
            </a:r>
          </a:p>
          <a:p>
            <a:r>
              <a:rPr lang="en-US" altLang="zh-CN">
                <a:ea typeface="宋体" panose="02010600030101010101" pitchFamily="2" charset="-122"/>
              </a:rPr>
              <a:t>A useful type for the x86 platform: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unsigned short WORD;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D519-62B0-5524-09AE-EE80DD4DE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5FB67-5564-BFEF-B752-083B183263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081272-A2CB-1A4E-8E0A-BEB7D820448A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A86AD95-38CC-1325-6784-AAC76D93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8DDBEEC-D29D-3966-50BF-F7B87B2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 can be used in a portable way, as shown in Chapter 16.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they’re often used in C for an entirely different purpose: viewing a block of memory in two or more different ways.</a:t>
            </a:r>
          </a:p>
          <a:p>
            <a:r>
              <a:rPr lang="en-US" altLang="zh-CN">
                <a:ea typeface="宋体" panose="02010600030101010101" pitchFamily="2" charset="-122"/>
              </a:rPr>
              <a:t>Consider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>
              <a:rPr lang="en-US" altLang="zh-CN">
                <a:ea typeface="宋体" panose="02010600030101010101" pitchFamily="2" charset="-122"/>
              </a:rPr>
              <a:t> structure described earlier.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>
              <a:rPr lang="en-US" altLang="zh-CN">
                <a:ea typeface="宋体" panose="02010600030101010101" pitchFamily="2" charset="-122"/>
              </a:rPr>
              <a:t> structure fits into two bytes, so any two-byte value can be thought of as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8B8F2-4A89-3602-5E2A-636924215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5D948-7EF6-D23A-60B2-70DAFF926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218BC8-0698-6247-8DE0-AE0CD73B55E1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5F3C36B-A591-9FFE-340C-0E5F63E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E674C88-CAF7-531C-D635-FE63EF1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particular,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>
                <a:ea typeface="宋体" panose="02010600030101010101" pitchFamily="2" charset="-122"/>
              </a:rPr>
              <a:t> value can be viewed as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file_date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A union that can be used to convert a short integer to a file date or vice versa: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union int_date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unsigned short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file_date fd;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6FCC-559E-9659-0598-EC7D70802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02F4-EB87-F35B-1C03-63C95A744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FC4E8A-42D6-AE48-98D1-9E4372E1173E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858856D-68AF-E399-157F-AD9CD295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1AB36DF-FE93-ADB0-256E-BEF9720F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function that prints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unsigned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short</a:t>
            </a:r>
            <a:r>
              <a:rPr lang="en-US" altLang="zh-CN">
                <a:ea typeface="宋体" panose="02010600030101010101" pitchFamily="2" charset="-122"/>
              </a:rPr>
              <a:t> argument as a file date: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print_date(unsigned short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union int_date u;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u.i =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printf("%d/%d/%d\n", u.fd.month,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u.fd.day, u.fd.year + 1980);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4792-C115-4E2F-8E78-EF494F0915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8C50-25A3-4A09-732D-2A1E5B85F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76E4A4-C100-6C4A-8AF5-30FE1C60849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C94925B-61B1-38E9-3800-EADFA0FB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Shift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343429A-91CB-49E8-7FF7-42C06041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the result when the bits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are shifted left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places.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each bit that is “shifted off” the left end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a zero bit enters at the right.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the result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shifted right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places.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of an unsigned type or if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nonnegative, zeros are added at the left as needed.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negative, the result is implementation-defined.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B8AE9-3F9B-D900-5AC2-A55666BA7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F411-653A-75B3-1BE3-52D05B1CE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E62D2A-912B-BB46-A9CA-146B12AB1AC7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C1B186C-84BB-3B37-8C3A-6468F397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7CCBE3C-A9D5-E154-0775-007D83DF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allow multiple views of data is especially useful when working with registers, which are often divided into smaller units.</a:t>
            </a:r>
          </a:p>
          <a:p>
            <a:r>
              <a:rPr lang="en-US" altLang="zh-CN">
                <a:ea typeface="宋体" panose="02010600030101010101" pitchFamily="2" charset="-122"/>
              </a:rPr>
              <a:t>x86 processors have 16-bit registers named AX, BX, CX, and DX.</a:t>
            </a:r>
          </a:p>
          <a:p>
            <a:r>
              <a:rPr lang="en-US" altLang="zh-CN">
                <a:ea typeface="宋体" panose="02010600030101010101" pitchFamily="2" charset="-122"/>
              </a:rPr>
              <a:t>Each register can be treated as two 8-bit registers.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AX is divided into registers named AH and 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8FE2-04A4-979F-7E6F-75D00F56A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D4F-FFC9-386F-CEC6-888CF5F30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CDA767-5B78-4041-B361-4A67DF2FBC27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905825F-56F4-5363-AAB5-B06BBCD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8AC5690-9A5F-5FF5-E97C-8D22BB2B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low-level applications for x86-based computers may require variables that represent AX, BX, CX, and DX.</a:t>
            </a:r>
          </a:p>
          <a:p>
            <a:r>
              <a:rPr lang="en-US" altLang="zh-CN">
                <a:ea typeface="宋体" panose="02010600030101010101" pitchFamily="2" charset="-122"/>
              </a:rPr>
              <a:t>The goal is to access both the 16- and 8-bit registers, taking their relationships into account.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change to AX affects both AH and AL; changing AH or AL modifies AX.</a:t>
            </a:r>
          </a:p>
          <a:p>
            <a:r>
              <a:rPr lang="en-US" altLang="zh-CN">
                <a:ea typeface="宋体" panose="02010600030101010101" pitchFamily="2" charset="-122"/>
              </a:rPr>
              <a:t>The solution is to set up two structures: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members of one correspond to the 16-bit registers.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members of the other match the 8-bit registers.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5A59B-19E6-9CA4-E8AC-4BD5AE6CC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583B-284B-E6DD-308C-B3E39952F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F6B8C0-56EA-4D4A-9842-D16AAF8ACF88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0E41040-3AEC-0297-A471-A66E2672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5E517F8C-37E7-4DB0-45A2-241D6AD3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union that encloses the two structures: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WORD ax, bx, cx, dx;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word;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BYTE al, ah, bl, bh, cl, ch, dl, dh;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byte;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regs;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07E5-9007-E74A-BBE9-913AD8434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F757B-2D16-F643-1722-7950413E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E8520-F5E3-EA42-9698-965F9993C55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4C7334F-45F9-752F-416A-47E777E8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C38A30FD-F495-E659-86B0-0310B432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members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>
                <a:ea typeface="宋体" panose="02010600030101010101" pitchFamily="2" charset="-122"/>
              </a:rPr>
              <a:t> structure will be overlaid with the members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byte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ax</a:t>
            </a:r>
            <a:r>
              <a:rPr lang="en-US" altLang="zh-CN">
                <a:ea typeface="宋体" panose="02010600030101010101" pitchFamily="2" charset="-122"/>
              </a:rPr>
              <a:t> will occupy the same memory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showing how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regs</a:t>
            </a:r>
            <a:r>
              <a:rPr lang="en-US" altLang="zh-CN">
                <a:ea typeface="宋体" panose="02010600030101010101" pitchFamily="2" charset="-122"/>
              </a:rPr>
              <a:t> union might be used: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regs.byte.ah = 0x12;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regs.byte.al = 0x34;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printf("AX: %hx\n", regs.word.ax);</a:t>
            </a:r>
          </a:p>
          <a:p>
            <a:r>
              <a:rPr lang="en-US" altLang="zh-CN">
                <a:ea typeface="宋体" panose="02010600030101010101" pitchFamily="2" charset="-122"/>
              </a:rPr>
              <a:t>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AX: 1234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8860A-0566-7749-1914-8C44F94C3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D8261-FE7D-6AEF-594A-7FCEEE9F2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572355-692D-B641-A8F9-3E9380202304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7D4FF46-4EA5-4B5B-5459-87EE1D48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1CB6539A-F9E5-F6F4-9AC1-5FC591D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Note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byte</a:t>
            </a:r>
            <a:r>
              <a:rPr lang="en-US" altLang="zh-CN">
                <a:ea typeface="宋体" panose="02010600030101010101" pitchFamily="2" charset="-122"/>
              </a:rPr>
              <a:t> structure lists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</a:t>
            </a:r>
            <a:r>
              <a:rPr lang="en-US" altLang="zh-CN">
                <a:ea typeface="宋体" panose="02010600030101010101" pitchFamily="2" charset="-122"/>
              </a:rPr>
              <a:t> before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data item consists of more than one byte, there are two logical ways to store it in memory: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Big-endian:</a:t>
            </a:r>
            <a:r>
              <a:rPr lang="en-US" altLang="zh-CN">
                <a:ea typeface="宋体" panose="02010600030101010101" pitchFamily="2" charset="-122"/>
              </a:rPr>
              <a:t> Bytes are stored in “natural” order (the leftmost byte comes first).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Little-endian:</a:t>
            </a:r>
            <a:r>
              <a:rPr lang="en-US" altLang="zh-CN">
                <a:ea typeface="宋体" panose="02010600030101010101" pitchFamily="2" charset="-122"/>
              </a:rPr>
              <a:t> Bytes are stored in reverse order (the leftmost byte comes last).</a:t>
            </a:r>
          </a:p>
          <a:p>
            <a:r>
              <a:rPr lang="en-US" altLang="zh-CN">
                <a:ea typeface="宋体" panose="02010600030101010101" pitchFamily="2" charset="-122"/>
              </a:rPr>
              <a:t>x86 processors use little-endian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18BBF-59A9-E0B5-B7DF-4FB1AA3B4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881-78AA-875D-2548-EDC946839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4B4FDB-B6D5-0345-87C3-53972D796E70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FC9B5BC0-E68E-DFC0-C5A5-AB87F192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1225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Using Unions to Provide Multiple Views of Data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AA2AECF-3B41-0AAD-BE7E-7A340AA9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don’t normally need to worry about byte ordering.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programs that deal with memory at a low level must be aware of the order in which bytes are stored.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also relevant when working with files that contain non-character data.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C107F-0A0F-912E-DDA8-606738B11E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D31A8-113E-AC8B-6C20-3E23BC68A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690521-D586-9649-AE5B-C6368B831772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0C75C96-0EB7-BD4B-7D16-5D679833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Pointers as Addresses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2C6CF5D-0229-E614-3071-42821377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address often has the same number of bits as an integer (or long integer).</a:t>
            </a:r>
          </a:p>
          <a:p>
            <a:r>
              <a:rPr lang="en-US" altLang="zh-CN">
                <a:ea typeface="宋体" panose="02010600030101010101" pitchFamily="2" charset="-122"/>
              </a:rPr>
              <a:t>Creating a pointer that represents a specific address is done by casting an integer to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BYTE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(BYTE *) 0x1000;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 contains address 0x1000 */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CAFB-C41D-2DFA-3DBF-740890AC1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C0EA-9041-5B56-5E93-049FD3831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500732-DD7F-C54C-9C1B-D12124BC8007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CD671CFE-D94F-0839-AA4A-1842340A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Viewing Memory Locations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C196ED68-9BA1-9A65-91C9-6A62CD40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viewmemory.c</a:t>
            </a:r>
            <a:r>
              <a:rPr lang="en-US" altLang="zh-CN">
                <a:ea typeface="宋体" panose="02010600030101010101" pitchFamily="2" charset="-122"/>
              </a:rPr>
              <a:t> program allows the user to view segments of computer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first displays the address of its own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 as well as the address of one of its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next prompts the user to enter an address (as a hexadecimal integer) plus the number of bytes to view.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then displays a block of bytes of the chosen length, starting at the specified address.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4E99-6959-F07B-AB6D-4D3A5D34E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7BF5-4E14-46B7-267F-214899828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2E378D-468F-F348-81E9-9F998F91D8A3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B9193C9-C5CA-BC0B-8869-E987411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Viewing Memory Locations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E04BDBCB-0682-44A8-4946-9EA15BC2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Bytes are displayed in groups of 10 (except for the last group).</a:t>
            </a:r>
          </a:p>
          <a:p>
            <a:r>
              <a:rPr lang="en-US" altLang="zh-CN">
                <a:ea typeface="宋体" panose="02010600030101010101" pitchFamily="2" charset="-122"/>
              </a:rPr>
              <a:t>Bytes are shown both as hexadecimal numbers and as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Only printing characters are displayed; other characters are shown as periods.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assumes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values and addresses are stored using 32 bits.</a:t>
            </a:r>
          </a:p>
          <a:p>
            <a:r>
              <a:rPr lang="en-US" altLang="zh-CN">
                <a:ea typeface="宋体" panose="02010600030101010101" pitchFamily="2" charset="-122"/>
              </a:rPr>
              <a:t>Addresses are displayed in hexadecimal.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F8C-8532-16F0-8481-841F237AE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0324-BF66-AB4B-8914-8167F87A7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AE309-2526-3D49-B3D6-CA6ACF2ABA9A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53D2C3F5-1E70-C1A0-345A-3900849F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viewmemory.c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Allows the user to view regions of computer memory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unsigned char BYTE;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unsigned int addr;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BYTE *ptr;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printf("Address of main function: %x\n",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(unsigned int)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printf("Address of addr variable: %x\n",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(unsigned int)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&amp;addr);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ADFAB-264C-0899-58F3-C78B17E9B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B9D08-1546-2318-E0CC-17E12D35A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5BF11-6322-A14A-BFA9-66CB7A6C9E56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97CF92B-F5B7-02DF-4B4D-4AE58719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Shift Operators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7A0B2A5-4AFA-1BA1-448C-EE387633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illustrating the effect of applying the shift operators to the number 13: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short i, 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13;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 &lt;&lt; 2;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0000000000110100)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 &gt;&gt; 2;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3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0000000000000011)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230A-9AFF-F249-9793-A73B6C75F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BBE7A-7731-75FC-528C-4702F4086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E06126-6F5B-9744-83E6-6E5F9581799B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15FF926F-8D34-59B0-1D3F-D385F842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printf("\nEnter a (hex) address: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scanf("%x", &amp;addr);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number of bytes to view: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 Address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Bytes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Characters\n");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 -------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-----------------------------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----------\n");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FC4A-1900-DAE3-E381-3DEC328EEB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E773-48F6-195C-E1D7-7D2A63912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D0C269-E8B5-C645-8603-F6FFE0E16062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5E6E9D1F-72B6-E049-4F89-F1C39B83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ptr = (BYTE *) addr;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 n &gt; 0; n -= 10)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printf("%8X  ", (unsigned int) ptr);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(i = 0; i &lt; 10 &amp;&amp; i &lt; n;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printf("%.2X ", *(ptr + i));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(; i &lt; 10;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  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(i = 0;  i &lt; 10 &amp;&amp; i &lt; 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BYTE ch = *(ptr + i);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(!isprint(ch))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ch = '.';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printf("%c", ch);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ptr +=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BE6C6-A9DB-4422-4A92-0CF0F38F5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0D39F-FC23-BF55-65D8-F988CE2B6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F9F04-19E7-6946-8FF0-7CA0DE23E014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071EB6C-0957-9BCE-5776-6898C67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Viewing Memory Locations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FC01C552-6DBD-196E-6540-2950DE59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Sample output using GCC on an x86 system running Linux:</a:t>
            </a:r>
          </a:p>
          <a:p>
            <a:pPr>
              <a:lnSpc>
                <a:spcPct val="7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Address of main function: 804847c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Address of addr variable: bff41154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(hex) address: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8048000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number of bytes to view: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Address              Bytes              Characters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-------  -----------------------------  ----------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8048000  7F 45 4C 46 01 01 01 00 00 00  .ELF......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804800A  00 00 00 00 00 00 02 00 03 00  ..........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8048014  01 00 00 00 C0 83 04 08 34 00  ........4.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804801E  00 00 C0 0A 00 00 00 00 00 00  ..........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7F byte followed by the letters E, L, and F identify the format (ELF) in which the executable file was stored.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A2A90-0E78-36BA-4EFE-01D9E1B8DB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7FF7-EC9D-DEEE-C634-568BCD625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3810D-394A-2A4B-B8DD-178B8B4ED7EA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CD3282D-DB69-77C6-0C07-463B5E88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Viewing Memory Locations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30F0BAD7-2CCF-02DA-A366-9C3F1649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 sample that displays bytes starting at the address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70000"/>
              </a:lnSpc>
              <a:spcBef>
                <a:spcPts val="9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Address of main function: 804847c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Address of addr variable: bfec5484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(hex) address: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bfec5484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number of bytes to view: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Address              Bytes              Characters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-------  -----------------------------  ----------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BFEC5484  84 54 EC BF B0 54 EC BF F4 6F  .T...T...o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BFEC548E  68 00 34 55 EC BF C0 54 EC BF  h.4U...T..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BFEC5498  08 55 EC BF E3 3D 57 00 00 00  .U...=W...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BFEC54A2  00 00 A0 BC 55 00 08 55 EC BF  ....U..U..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BFEC54AC  E3 3D 57 00 01 00 00 00 34 55  .=W.....4U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BFEC54B6  EC BF 3C 55 EC BF 56 11 55 00  ..&lt;U..V.U.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BFEC54C0  F4 6F 68 00                    .oh.</a:t>
            </a:r>
          </a:p>
          <a:p>
            <a:pPr>
              <a:spcBef>
                <a:spcPts val="200"/>
              </a:spcBef>
            </a:pPr>
            <a:r>
              <a:rPr lang="en-US" altLang="zh-CN" sz="2400">
                <a:ea typeface="宋体" panose="02010600030101010101" pitchFamily="2" charset="-122"/>
              </a:rPr>
              <a:t>When reversed, the first four bytes form the number BFEC5484, the address entered by the user.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9EFC-1C31-2C5F-CBB8-1DDB43CD8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61B64-6A5A-D438-AD5C-FAC34888E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E39916-9AFB-2440-B15F-93F9021F2363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75DAA2E-8060-7DD6-CE1D-3257EA34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CF1EE21-4B68-892F-EACF-8D2BA6F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 some computers, certain memory locations are “volatile.”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stored at such a location can change as a program is running, even though the program itself isn’t storing new values there.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some memory locations might hold data coming directly from input devices.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DB1EF-C91A-B180-5FA6-96C762FDB2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B2C5C-718C-036D-19E3-68491D4FE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F8AB1E-2C77-CF48-8D8D-96271D14A0F8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EAA9AEC-60DB-B7DC-8382-07E4BD5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07F51E25-10CC-B908-655D-8A18F4D2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 allows us to inform the compiler if any of the data used in a program is volatile.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typically appears in the declaration of a pointer variable that will point to a volatile memory location: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volatile BYTE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 will point to a volatile byte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6457-749B-DAD4-9922-B6C7398E6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EE313-D192-C642-1DDA-052D09D78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6E2F6-33C0-1148-BB86-B9B87EFD5412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0BE21EA-C2C6-FF82-F6B2-A5C96367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0F521251-6188-5D62-3FF0-A4E71559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a memory location that contains the most recent character typed at the user’s keyboard.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obtains characters from the keyboard and stores them in a buffer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400" i="1">
                <a:ea typeface="宋体" panose="02010600030101010101" pitchFamily="2" charset="-122"/>
              </a:rPr>
              <a:t>buffer not full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wait for input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buffer[i] =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(buffer[i++] == '\n')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E49F1-DA1D-2C65-0F12-087262068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F5142-EA73-746E-DF18-3101BE36C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87F7DC-91B4-1948-872A-179C99828551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2C459D8-2339-9DFB-12B2-97B60F99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46EED7E7-DD6A-0347-B4F1-796688F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sophisticated compiler might notice that this loop changes neither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nor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It could optimize the program by altering it so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is fetched just once: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store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in a register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400" i="1">
                <a:ea typeface="宋体" panose="02010600030101010101" pitchFamily="2" charset="-122"/>
              </a:rPr>
              <a:t>buffer not full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wait for input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buffer[i] = </a:t>
            </a:r>
            <a:r>
              <a:rPr lang="en-US" altLang="zh-CN" sz="2400" i="1">
                <a:ea typeface="宋体" panose="02010600030101010101" pitchFamily="2" charset="-122"/>
              </a:rPr>
              <a:t>value stored in register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(buffer[i++] == '\n')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BBAA8-10BF-8E82-50EE-901CDB2C46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73402-E263-3468-41F1-AEAF45E4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B0B78F-9475-2743-9E52-109442E06AFE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BD9A63FB-1E81-0E3B-0DC8-103C7763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volatile</a:t>
            </a:r>
            <a:r>
              <a:rPr lang="en-US" altLang="zh-CN">
                <a:ea typeface="宋体" panose="02010600030101010101" pitchFamily="2" charset="-122"/>
              </a:rPr>
              <a:t> Type Qualifier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A3F7499C-E2CF-BDFA-55DB-2AAC66C9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optimized program will fill the buffer with many copies of the same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Declaring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volatile data avoids this problem by telling the compiler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must be fetched from memory each time it’s needed.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D716F-7E68-FEDA-3DE4-60F9BFEC5B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B11B6-ED63-CFDC-2945-49D25B348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24E473-E6E4-644E-9F01-290451B9A751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EDA1F62-C0A4-BE7A-8EB7-808A343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Shift Operators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6B0A7E2-4934-F754-8C71-DAB4BCD3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modify a variable by shifting its bits, use the compound assignment operators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&lt;&lt;=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&gt;&gt;=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13;     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&lt;&lt;= 2;    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0000000000110100)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endParaRPr lang="en-US" altLang="zh-CN" sz="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&gt;&gt;= 2;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(binary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0000000000001101)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76BBF-BA8D-CEB9-3FEE-C8800BF0B5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2FF8-318D-D7FE-C8B5-405DD031FC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60CA3-FC8A-9D4C-8266-CAB0B3D5B2B4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F0BBD9C-9FC9-83B6-AF07-7B7E0B29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Shift Operators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A4BC3C2-C6F1-85D7-510A-0336026E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bitwise shift operators have lower precedence than the arithmetic operators, which can cause surprises:</a:t>
            </a:r>
          </a:p>
          <a:p>
            <a:pPr>
              <a:buFontTx/>
              <a:buNone/>
            </a:pP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600">
                <a:ea typeface="宋体" panose="02010600030101010101" pitchFamily="2" charset="-122"/>
              </a:rPr>
              <a:t> means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(2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en-US" altLang="zh-CN" sz="2600">
                <a:ea typeface="宋体" panose="02010600030101010101" pitchFamily="2" charset="-122"/>
              </a:rPr>
              <a:t>, not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en-US" altLang="zh-CN" sz="26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58CF8-2FA8-9B55-293A-6579FA9CA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F7603-2F4F-86E8-A6C0-087CEF90A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00BC8E-C152-0142-8F59-B4A42790918B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F3A59D-BFBF-7044-91B1-B2E79C2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Bitwise Complement, </a:t>
            </a:r>
            <a:r>
              <a:rPr lang="en-US" altLang="zh-CN" i="1">
                <a:ea typeface="宋体" panose="02010600030101010101" pitchFamily="2" charset="-122"/>
              </a:rPr>
              <a:t>And,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Exclusive </a:t>
            </a:r>
            <a:r>
              <a:rPr lang="en-US" altLang="zh-CN" i="1">
                <a:ea typeface="宋体" panose="02010600030101010101" pitchFamily="2" charset="-122"/>
              </a:rPr>
              <a:t>Or, </a:t>
            </a:r>
            <a:r>
              <a:rPr lang="en-US" altLang="zh-CN">
                <a:ea typeface="宋体" panose="02010600030101010101" pitchFamily="2" charset="-122"/>
              </a:rPr>
              <a:t>and Inclusive </a:t>
            </a:r>
            <a:r>
              <a:rPr lang="en-US" altLang="zh-CN" i="1"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FDE435D-ECC4-4E7C-AFAC-1915EB2E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four additional bitwise operators: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~	</a:t>
            </a:r>
            <a:r>
              <a:rPr lang="en-US" altLang="zh-CN" sz="2400">
                <a:ea typeface="宋体" panose="02010600030101010101" pitchFamily="2" charset="-122"/>
              </a:rPr>
              <a:t>bitwise complement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&amp;	</a:t>
            </a:r>
            <a:r>
              <a:rPr lang="en-US" altLang="zh-CN" sz="2400">
                <a:ea typeface="宋体" panose="02010600030101010101" pitchFamily="2" charset="-122"/>
              </a:rPr>
              <a:t>bitwise </a:t>
            </a:r>
            <a:r>
              <a:rPr lang="en-US" altLang="zh-CN" sz="2400" i="1">
                <a:ea typeface="宋体" panose="02010600030101010101" pitchFamily="2" charset="-122"/>
              </a:rPr>
              <a:t>and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^	</a:t>
            </a:r>
            <a:r>
              <a:rPr lang="en-US" altLang="zh-CN" sz="2400">
                <a:ea typeface="宋体" panose="02010600030101010101" pitchFamily="2" charset="-122"/>
              </a:rPr>
              <a:t>bitwise exclusive </a:t>
            </a:r>
            <a:r>
              <a:rPr lang="en-US" altLang="zh-CN" sz="2400" i="1">
                <a:ea typeface="宋体" panose="02010600030101010101" pitchFamily="2" charset="-122"/>
              </a:rPr>
              <a:t>or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|</a:t>
            </a:r>
            <a:r>
              <a:rPr lang="en-US" altLang="zh-CN" sz="2400">
                <a:ea typeface="宋体" panose="02010600030101010101" pitchFamily="2" charset="-122"/>
              </a:rPr>
              <a:t>	bitwise inclusive </a:t>
            </a:r>
            <a:r>
              <a:rPr lang="en-US" altLang="zh-CN" sz="2400" i="1">
                <a:ea typeface="宋体" panose="02010600030101010101" pitchFamily="2" charset="-122"/>
              </a:rPr>
              <a:t>or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 operator is unary; the integer promotions are performed on its operand.</a:t>
            </a:r>
          </a:p>
          <a:p>
            <a:r>
              <a:rPr lang="en-US" altLang="zh-CN">
                <a:ea typeface="宋体" panose="02010600030101010101" pitchFamily="2" charset="-122"/>
              </a:rPr>
              <a:t>The other operators are binary; the usual arithmetic conversions are performed on their operands.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6D64-8FE8-4FF3-49C0-F9AB4D6724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E5FA2-C9D1-2816-B734-3316782F66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F13991-6D26-7B4D-BA1F-5729B69E27DC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3479</TotalTime>
  <Words>6165</Words>
  <Application>Microsoft Macintosh PowerPoint</Application>
  <PresentationFormat>全屏显示(4:3)</PresentationFormat>
  <Paragraphs>738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2" baseType="lpstr">
      <vt:lpstr>Times New Roman</vt:lpstr>
      <vt:lpstr>Arial</vt:lpstr>
      <vt:lpstr>Courier New</vt:lpstr>
      <vt:lpstr>tm2</vt:lpstr>
      <vt:lpstr>Chapter 20</vt:lpstr>
      <vt:lpstr>Introduction</vt:lpstr>
      <vt:lpstr>Bitwise Operators</vt:lpstr>
      <vt:lpstr>Bitwise Shift Operators</vt:lpstr>
      <vt:lpstr>Bitwise Shift Operators</vt:lpstr>
      <vt:lpstr>Bitwise Shift Operators</vt:lpstr>
      <vt:lpstr>Bitwise Shift Operators</vt:lpstr>
      <vt:lpstr>Bitwise Shift Operators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Bitwise Complement, And, Exclusive Or, and Inclusive Or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Bits</vt:lpstr>
      <vt:lpstr>Using the Bitwise Operators to Access Bit-Fields</vt:lpstr>
      <vt:lpstr>Using the Bitwise Operators to Access Bit-Fields</vt:lpstr>
      <vt:lpstr>Using the Bitwise Operators to Access Bit-Fields</vt:lpstr>
      <vt:lpstr>Using the Bitwise Operators to Access Bit-Fields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Program: XOR Encryption</vt:lpstr>
      <vt:lpstr>PowerPoint 演示文稿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Bit-Fields in Structures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How Bit-Fields Are Stored</vt:lpstr>
      <vt:lpstr>Other Low-Level Techniques</vt:lpstr>
      <vt:lpstr>Defining Machine-Dependent Types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Unions to Provide Multiple Views of Data</vt:lpstr>
      <vt:lpstr>Using Pointers as Addresses</vt:lpstr>
      <vt:lpstr>Program: Viewing Memory Locations</vt:lpstr>
      <vt:lpstr>Program: Viewing Memory Locations</vt:lpstr>
      <vt:lpstr>PowerPoint 演示文稿</vt:lpstr>
      <vt:lpstr>PowerPoint 演示文稿</vt:lpstr>
      <vt:lpstr>PowerPoint 演示文稿</vt:lpstr>
      <vt:lpstr>Program: Viewing Memory Locations</vt:lpstr>
      <vt:lpstr>Program: Viewing Memory Locations</vt:lpstr>
      <vt:lpstr>The volatile Type Qualifier</vt:lpstr>
      <vt:lpstr>The volatile Type Qualifier</vt:lpstr>
      <vt:lpstr>The volatile Type Qualifier</vt:lpstr>
      <vt:lpstr>The volatile Type Qualifier</vt:lpstr>
      <vt:lpstr>The volatile Type Qualifier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857</cp:revision>
  <cp:lastPrinted>1999-11-08T20:52:53Z</cp:lastPrinted>
  <dcterms:created xsi:type="dcterms:W3CDTF">1999-08-24T18:39:05Z</dcterms:created>
  <dcterms:modified xsi:type="dcterms:W3CDTF">2022-09-26T10:51:30Z</dcterms:modified>
</cp:coreProperties>
</file>