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31"/>
  </p:notesMasterIdLst>
  <p:sldIdLst>
    <p:sldId id="282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6" r:id="rId29"/>
    <p:sldId id="379" r:id="rId30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E543DE3-BEC6-A65C-40CB-B21408CD71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A30C2E0-77E2-B74E-107B-039019AFB8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E9EF4DB-CCD2-D946-7441-5357E3C52D3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1F550BD-A0C3-C76B-098E-9864345C80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A06FD32-2A83-0DD7-8270-81440BE050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32A6401-A9E5-EDD1-1CCF-AABADBA06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09A3EAB-9629-5746-989E-43B34C49C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F31ED-B0E7-419D-7AEA-B8EFC511F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CD30F-957D-88CA-7320-00121E86E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BBA803-C352-9541-92D9-4050E9428AB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3C82B-82B7-F7AD-E787-25BF052665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144C2-E6E6-7671-9A83-7D306F82F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E21B9-DE7A-0A47-B00F-B52BF9822FC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1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5D7FD-0098-84DC-8982-37701C777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23505-4373-C86B-6ADF-18705CCB3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9F6BB4-F7AD-3642-B90F-E77A2F143EF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F3A0D-D246-313B-889A-D7E3B5EB53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2A453-C3C5-04D2-A0DC-A715ECC99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B53B56-58AA-B347-AC0F-A20410DDC15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32F8E-9288-323A-C1AF-1FCA3A5F2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46575-82E3-50D3-3094-1CD063A46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F5EFCC-B810-2848-9073-4831954A859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FDC6-B59F-A5CA-45C5-C54684DCEE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7AAF-074F-E092-96BA-F06CB55CBE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8E8430-347A-D844-A0DD-5CB9421D795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6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72F1D0-21CA-5F85-7A53-E07635265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827BC1-A9A3-6131-9AC8-110486BF24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7E4E3B-6C9C-A347-A229-55695AA53AF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5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25BD2-A644-139E-2CB2-8F731E0C1E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FD4F8-83C0-E741-D22D-DE9F46D6B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310354-A224-F042-B390-9DC083B68A9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F2C54B-3115-EC75-D22A-93CEF4493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57ECD-1106-25B8-A7AC-671A288A48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BE2333-B97B-A34F-89AE-CD5BC84C0BF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EEAB-24D0-CD04-999C-CC6595C9D4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5FEF-F0AE-2CB1-9643-2E65E0ED9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AEDBEE-0CD5-5B42-A945-01B1899F6C3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3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6A14-23EB-4CC4-D80A-2D2CE62F7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C533-3FED-7A71-1B6F-E8765F825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022EBA-8754-6249-9B54-BFCC8672825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DE66B37-3263-E6BA-43EE-4E89AB5E4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5DD45D-6B03-892F-8B4C-15D17074B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B01D2A3E-6A03-31BB-8E17-55F2788F31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7B5B9A9-A6F4-C857-DFE8-1712C133D1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7A25BB9-5998-4B4C-92CE-0934D3DA1766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DBD8E045-A8E4-9882-AC2C-56F263B8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65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21: The Standard Library  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AE4C7427-A6AD-A3F8-106D-B8B8EB9E6C3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9651E-5183-DC2F-1613-B43BD9D689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87294-CABF-9D9A-E646-439A8D1BB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44E744-4B8B-0847-AC41-7BB023697FF3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2B103600-509C-0228-5F8A-48474CD9A1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21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F6B58583-65EE-9929-5906-711860D90C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The Standard Library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178C733-3F38-54DE-0770-6B7CDF71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Hidden by Macros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EB73A35-260D-F2C7-488F-415DA6D4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macro is usually preferable to a true function, because it will probably improve the speed of a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Occasionally, a genuine function is needed, perhaps to minimize the size of the executable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58DCE-FA8F-A679-3E03-A343C63A9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9179-FAF5-1211-2B6A-5F56EA083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B9774B-97DB-4F4E-97F1-AC59B68EAB11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C36543C-0F97-C4D3-9F38-87F7DBD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Hidden by Macros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589D48E-10F5-2FAE-3FB7-95722622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macro definition can be removed (thus gaining access to the true function) by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#undef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&lt;stdio.h&gt;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#undef getchar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#undef</a:t>
            </a:r>
            <a:r>
              <a:rPr lang="en-US" altLang="zh-CN">
                <a:ea typeface="宋体" panose="02010600030101010101" pitchFamily="2" charset="-122"/>
              </a:rPr>
              <a:t> has no effect when given a name that’s not defined as a macro.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95794-82D3-DB53-D134-EEE347AC14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FADC9-900D-ED2C-89E3-D001BB5F7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B6F65C-46BA-BE4B-B3EB-DAF9E3637DEB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8907092-AD64-71BC-52D0-E28A9B9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Hidden by Macros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C3E5BD1-572D-8863-3008-898F49C8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Individual uses of a macro can be disabled by putting parentheses around its name: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 = (getchar)();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instead of ch = getchar();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 can’t spot a parameterized macro unless its name is followed by a left parenthesis.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the compiler can still recognize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as a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39325-EB84-9C1C-7194-E732ECAD9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2F02-F1DE-2506-F2F7-E53A2F555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A38F1F-9C56-2141-9C16-0327CA430A64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5C6FA1A-5A5C-28F4-9112-004B576E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C89 Library Overview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34DF3E7-7AAA-BC8F-85B6-2347F253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&lt;assert.h&gt;  </a:t>
            </a:r>
            <a:r>
              <a:rPr lang="en-US" altLang="zh-CN" b="1" i="1">
                <a:ea typeface="宋体" panose="02010600030101010101" pitchFamily="2" charset="-122"/>
              </a:rPr>
              <a:t>Diagnostics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Contains only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assert</a:t>
            </a:r>
            <a:r>
              <a:rPr lang="en-US" altLang="zh-CN">
                <a:ea typeface="宋体" panose="02010600030101010101" pitchFamily="2" charset="-122"/>
              </a:rPr>
              <a:t> macro, which can be used to insert self-checks into a program. If any check fails, the program terminates.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&lt;ctype.h&gt;   </a:t>
            </a:r>
            <a:r>
              <a:rPr lang="en-US" altLang="zh-CN" b="1" i="1">
                <a:ea typeface="宋体" panose="02010600030101010101" pitchFamily="2" charset="-122"/>
              </a:rPr>
              <a:t>Character Handling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for classifying characters and for converting letters from lower to upper case or vice versa.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80C04-BDD2-0B7D-BED6-1EFD695EE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102C3-CFE5-9BC5-683E-D10D4BEF1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A9B756-0399-D442-AEF2-FC6705184DBD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B20D96A-B24F-BD2C-E215-5F594371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C89 Library Overview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87E39B3-4320-E30F-2F6E-858100E7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&lt;errno.h&gt;  </a:t>
            </a:r>
            <a:r>
              <a:rPr lang="en-US" altLang="zh-CN" b="1" i="1">
                <a:ea typeface="宋体" panose="02010600030101010101" pitchFamily="2" charset="-122"/>
              </a:rPr>
              <a:t>Errors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errno</a:t>
            </a:r>
            <a:r>
              <a:rPr lang="en-US" altLang="zh-CN">
                <a:ea typeface="宋体" panose="02010600030101010101" pitchFamily="2" charset="-122"/>
              </a:rPr>
              <a:t> (“error number”), an lvalue that can be tested after a call of certain library functions to see if an error occurred.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&lt;float.h&gt;  </a:t>
            </a:r>
            <a:r>
              <a:rPr lang="en-US" altLang="zh-CN" b="1" i="1">
                <a:ea typeface="宋体" panose="02010600030101010101" pitchFamily="2" charset="-122"/>
              </a:rPr>
              <a:t>Characteristics of Floating Types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macros that describe the characteristics of floating types, including their range and accuracy.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F1E1F-4D7E-33F2-B851-39EF41FB27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2CFD7-9B10-61AC-ECD0-C247BE7F3B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2B9E3B-A84F-B74B-AFE3-0848AFF90790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5B2E212-4358-D684-4626-52D84C4F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C89 Library Overview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6AFAFB1A-1F18-7DB7-68A4-E2D09449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&lt;limits.h&gt;  </a:t>
            </a:r>
            <a:r>
              <a:rPr lang="en-US" altLang="zh-CN" b="1" i="1">
                <a:ea typeface="宋体" panose="02010600030101010101" pitchFamily="2" charset="-122"/>
              </a:rPr>
              <a:t>Sizes of Integer Types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macros that describe the characteristics of integer types (including character types), including their maximum and minimum values.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&lt;locale.h&gt;  </a:t>
            </a:r>
            <a:r>
              <a:rPr lang="en-US" altLang="zh-CN" b="1" i="1">
                <a:ea typeface="宋体" panose="02010600030101010101" pitchFamily="2" charset="-122"/>
              </a:rPr>
              <a:t>Localization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to help a program adapt its behavior to a country or other geographic region.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C7EEF-2F06-4981-D45C-5BC99AD52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E9C87-0193-09C2-8FA5-884BBE105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E151A2-3F07-414D-B9E9-2F6AD9FEB2C8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DB32FEB-D9BD-FC6B-3F0F-F4E8217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C89 Library Overview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03A5AA9-3837-7B88-2770-28032B7A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&lt;math.h&gt;    </a:t>
            </a:r>
            <a:r>
              <a:rPr lang="en-US" altLang="zh-CN" b="1" i="1">
                <a:ea typeface="宋体" panose="02010600030101010101" pitchFamily="2" charset="-122"/>
              </a:rPr>
              <a:t>Mathematics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common mathematical functions.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&lt;setjmp.h&gt;  </a:t>
            </a:r>
            <a:r>
              <a:rPr lang="en-US" altLang="zh-CN" b="1" i="1">
                <a:ea typeface="宋体" panose="02010600030101010101" pitchFamily="2" charset="-122"/>
              </a:rPr>
              <a:t>Nonlocal Jumps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setjmp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longjmp</a:t>
            </a:r>
            <a:r>
              <a:rPr lang="en-US" altLang="zh-CN">
                <a:ea typeface="宋体" panose="02010600030101010101" pitchFamily="2" charset="-122"/>
              </a:rPr>
              <a:t> functions.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setjmp</a:t>
            </a:r>
            <a:r>
              <a:rPr lang="en-US" altLang="zh-CN">
                <a:ea typeface="宋体" panose="02010600030101010101" pitchFamily="2" charset="-122"/>
              </a:rPr>
              <a:t> “marks” a place in a program;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longjmp</a:t>
            </a:r>
            <a:r>
              <a:rPr lang="en-US" altLang="zh-CN">
                <a:ea typeface="宋体" panose="02010600030101010101" pitchFamily="2" charset="-122"/>
              </a:rPr>
              <a:t> can then be used to return to that place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699D3-348C-F4DB-CE27-B9EA87AC1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0BDA5-A127-DE56-01F6-C0CF81890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18AEFD-F087-0441-BABB-97852BD1AE5E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CDE992D-427B-2782-3525-601FF151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C89 Library Overview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4FC9B46-EA10-4C11-2C84-B15ECBCE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&lt;signal.h&gt;  </a:t>
            </a:r>
            <a:r>
              <a:rPr lang="en-US" altLang="zh-CN" b="1" i="1">
                <a:ea typeface="宋体" panose="02010600030101010101" pitchFamily="2" charset="-122"/>
              </a:rPr>
              <a:t>Signal Handling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that deal with exceptional conditions (signals).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signal</a:t>
            </a:r>
            <a:r>
              <a:rPr lang="en-US" altLang="zh-CN">
                <a:ea typeface="宋体" panose="02010600030101010101" pitchFamily="2" charset="-122"/>
              </a:rPr>
              <a:t> function installs a function to be called if a given signal should occur later.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raise</a:t>
            </a:r>
            <a:r>
              <a:rPr lang="en-US" altLang="zh-CN">
                <a:ea typeface="宋体" panose="02010600030101010101" pitchFamily="2" charset="-122"/>
              </a:rPr>
              <a:t> function causes a signal to occur.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&lt;stdarg.h&gt;  </a:t>
            </a:r>
            <a:r>
              <a:rPr lang="en-US" altLang="zh-CN" b="1" i="1">
                <a:ea typeface="宋体" panose="02010600030101010101" pitchFamily="2" charset="-122"/>
              </a:rPr>
              <a:t>Variable Arguments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tools for writing functions that can have a variable number of arguments.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88C68-3381-B970-F244-76B705E3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DB7AA-BAC1-1DB9-859F-70D595659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8A1689-0C10-0D4E-9608-FBEBC9DC7FCF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5E5E294-3521-F8C9-1B56-3F00B5FA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C89 Library Overview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EE0BFF0-B96E-EF01-A96E-0A1D5BF6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&lt;stddef.h&gt;  </a:t>
            </a:r>
            <a:r>
              <a:rPr lang="en-US" altLang="zh-CN" b="1" i="1">
                <a:ea typeface="宋体" panose="02010600030101010101" pitchFamily="2" charset="-122"/>
              </a:rPr>
              <a:t>Common Definitions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definitions of frequently used types and macros.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&lt;stdio.h&gt;   </a:t>
            </a:r>
            <a:r>
              <a:rPr lang="en-US" altLang="zh-CN" b="1" i="1">
                <a:ea typeface="宋体" panose="02010600030101010101" pitchFamily="2" charset="-122"/>
              </a:rPr>
              <a:t>Input/Output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a large assortment of input/output functions, including operations on both sequential and random-access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ADFF6-E416-940F-4001-0A8A1834C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BBA53-35CC-73B0-58FA-91FCA85EB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D3EE24-4236-5846-AEBF-C5EA0071191A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DB2DAB8-5CF1-EF43-C164-9397CCD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C89 Library Overview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34822DE-1AD5-D6FF-C161-BC88EC50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&lt;stdlib.h&gt;  </a:t>
            </a:r>
            <a:r>
              <a:rPr lang="en-US" altLang="zh-CN" b="1" i="1">
                <a:ea typeface="宋体" panose="02010600030101010101" pitchFamily="2" charset="-122"/>
              </a:rPr>
              <a:t>General Utilities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that perform the following operations:	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Converting strings to numbers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Generating pseudo-random numbers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Performing memory management tasks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Communicating with the operating system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Searching and sorting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Performing conversions between multibyte characters and wide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A2039-3D3D-5A80-4BB4-93D5242C80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B0E64-AABF-75D2-3850-C66E1C90C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CB96AF-589F-414A-A546-401415DBF609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544AE1-9DD3-735E-8D84-1C88530D287F}"/>
              </a:ext>
            </a:extLst>
          </p:cNvPr>
          <p:cNvSpPr/>
          <p:nvPr/>
        </p:nvSpPr>
        <p:spPr bwMode="auto">
          <a:xfrm>
            <a:off x="1054100" y="3187700"/>
            <a:ext cx="74803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9" name="Title 1">
            <a:extLst>
              <a:ext uri="{FF2B5EF4-FFF2-40B4-BE49-F238E27FC236}">
                <a16:creationId xmlns:a16="http://schemas.microsoft.com/office/drawing/2014/main" id="{882E54DF-5AC1-29C5-AFDD-772FDE5F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Library</a:t>
            </a:r>
          </a:p>
        </p:txBody>
      </p:sp>
      <p:sp>
        <p:nvSpPr>
          <p:cNvPr id="14340" name="Content Placeholder 2">
            <a:extLst>
              <a:ext uri="{FF2B5EF4-FFF2-40B4-BE49-F238E27FC236}">
                <a16:creationId xmlns:a16="http://schemas.microsoft.com/office/drawing/2014/main" id="{F6976F04-FE32-0379-E77B-CB989090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>
                <a:ea typeface="宋体" panose="02010600030101010101" pitchFamily="2" charset="-122"/>
              </a:rPr>
              <a:t>The C89 standard library is divided into 15 parts, with each part described by a header.</a:t>
            </a:r>
          </a:p>
          <a:p>
            <a:pPr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>
                <a:ea typeface="宋体" panose="02010600030101010101" pitchFamily="2" charset="-122"/>
              </a:rPr>
              <a:t>C99 has an additional nine headers.</a:t>
            </a:r>
          </a:p>
          <a:p>
            <a:pPr>
              <a:lnSpc>
                <a:spcPts val="1200"/>
              </a:lnSpc>
              <a:spcBef>
                <a:spcPct val="0"/>
              </a:spcBef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&lt;assert.h&gt;	&lt;inttypes.h&gt;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&lt;signal.h&gt;	&lt;stdlib.h&gt;</a:t>
            </a:r>
          </a:p>
          <a:p>
            <a:pPr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&lt;complex.h&gt;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&lt;iso646.h&gt;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&lt;stdarg.h&gt;	&lt;string.h&gt;</a:t>
            </a:r>
          </a:p>
          <a:p>
            <a:pPr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&lt;ctype.h&gt;	&lt;limits.h&gt;	&lt;stdbool.h&gt;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&lt;tgmath.h&gt;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</a:p>
          <a:p>
            <a:pPr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&lt;errno.h&gt;	&lt;locale.h&gt;	&lt;stddef.h&gt;	&lt;time.h&gt;</a:t>
            </a:r>
          </a:p>
          <a:p>
            <a:pPr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&lt;fenv.h&gt;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&lt;math.h&gt;	&lt;stdint.h&gt;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&lt;wchar.h&gt;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</a:p>
          <a:p>
            <a:pPr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&lt;float.h&gt;	&lt;setjmp.h&gt;	&lt;stdio.h&gt;	&lt;wctype.h&gt;</a:t>
            </a:r>
            <a:r>
              <a:rPr lang="en-US" altLang="zh-CN" sz="1800" baseline="30000">
                <a:ea typeface="宋体" panose="02010600030101010101" pitchFamily="2" charset="-122"/>
                <a:cs typeface="Courier New" panose="02070309020205020404" pitchFamily="49" charset="0"/>
              </a:rPr>
              <a:t>†</a:t>
            </a:r>
          </a:p>
          <a:p>
            <a:pPr>
              <a:lnSpc>
                <a:spcPts val="1200"/>
              </a:lnSpc>
              <a:spcBef>
                <a:spcPct val="0"/>
              </a:spcBef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  <a:tabLst>
                <a:tab pos="2239963" algn="l"/>
                <a:tab pos="4251325" algn="l"/>
                <a:tab pos="612616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1800" baseline="30000">
                <a:ea typeface="宋体" panose="02010600030101010101" pitchFamily="2" charset="-122"/>
              </a:rPr>
              <a:t>†</a:t>
            </a:r>
            <a:r>
              <a:rPr lang="en-US" altLang="zh-CN" sz="2000">
                <a:ea typeface="宋体" panose="02010600030101010101" pitchFamily="2" charset="-122"/>
              </a:rPr>
              <a:t>C99 only</a:t>
            </a:r>
          </a:p>
          <a:p>
            <a:pPr>
              <a:tabLst>
                <a:tab pos="2239963" algn="l"/>
                <a:tab pos="4251325" algn="l"/>
                <a:tab pos="612616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9AEC-1966-AA17-658B-35A320D065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CD4FA-8397-D702-281D-F8B8DB122C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4C5E1B-A5EF-6B43-8E7D-F2331A177EED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C152888-097F-7015-6D8C-B4819891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C89 Library Overview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227DF05-889F-72F4-C109-CF803B22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&lt;string.h&gt;  </a:t>
            </a:r>
            <a:r>
              <a:rPr lang="en-US" altLang="zh-CN" b="1" i="1">
                <a:ea typeface="宋体" panose="02010600030101010101" pitchFamily="2" charset="-122"/>
              </a:rPr>
              <a:t>String Handling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that perform string operations, as well as functions that operate on arbitrary blocks of memory.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&lt;time.h&gt;    </a:t>
            </a:r>
            <a:r>
              <a:rPr lang="en-US" altLang="zh-CN" b="1" i="1">
                <a:ea typeface="宋体" panose="02010600030101010101" pitchFamily="2" charset="-122"/>
              </a:rPr>
              <a:t>Date and Time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for determining the time (and date), manipulating times, and formatting times for display.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162A8-5B67-404E-5A21-ED718F54A2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EF172-933A-DE1B-BEA0-CE6C87AC4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D79A01-226E-1E4A-B1E1-3D6EE74DAB59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CF3568E-5EF9-2680-9222-EF5BFCC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Library Changes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974B94CE-9642-D5FE-851D-4E9FA769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of the biggest changes in C99 affect the standard library: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Additional headers.</a:t>
            </a:r>
            <a:r>
              <a:rPr lang="en-US" altLang="zh-CN">
                <a:ea typeface="宋体" panose="02010600030101010101" pitchFamily="2" charset="-122"/>
              </a:rPr>
              <a:t> The C99 standard library has nine headers that don’t exist in C89.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Additional macros and functions.</a:t>
            </a:r>
            <a:r>
              <a:rPr lang="en-US" altLang="zh-CN">
                <a:ea typeface="宋体" panose="02010600030101010101" pitchFamily="2" charset="-122"/>
              </a:rPr>
              <a:t> C99 adds macros and functions to several existing headers (especially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&lt;math.h&gt;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Enhanced versions of existing functions.</a:t>
            </a:r>
            <a:r>
              <a:rPr lang="en-US" altLang="zh-CN">
                <a:ea typeface="宋体" panose="02010600030101010101" pitchFamily="2" charset="-122"/>
              </a:rPr>
              <a:t> Some existing functions, including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, have additional capabilities in C99.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65F9-C900-9A34-0387-1E8A9109B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55C51-6FBB-4CC5-4574-6CA112CCE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A66025-6F42-DC4C-A1A6-DD9732C5E19D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20FC684-96E7-DF62-A40F-6B0262E1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Library Changes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2ADC21A-2469-933F-95AE-AA4662F9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&lt;complex.h&gt;  </a:t>
            </a:r>
            <a:r>
              <a:rPr lang="en-US" altLang="zh-CN" b="1" i="1">
                <a:ea typeface="宋体" panose="02010600030101010101" pitchFamily="2" charset="-122"/>
              </a:rPr>
              <a:t>Complex Arithmetic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Defines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complex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macros.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for performing mathematical operations on complex numbers.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&lt;fenv.h&gt;     </a:t>
            </a:r>
            <a:r>
              <a:rPr lang="en-US" altLang="zh-CN" b="1" i="1">
                <a:ea typeface="宋体" panose="02010600030101010101" pitchFamily="2" charset="-122"/>
              </a:rPr>
              <a:t>Floating-Point Environment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access to floating-point status flags and control modes.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6E50-05F8-31C4-C52A-F5D111DC6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2B45-1A6C-641A-40EE-22C426B22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FBC8B8-7289-1B4C-BCA3-80425382733E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9D63033-1559-C844-1EF0-AA7937D7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Library Changes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082C665-9C43-DFBB-FB95-1277EB59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&lt;inttypes.h&gt;  </a:t>
            </a:r>
            <a:r>
              <a:rPr lang="en-US" altLang="zh-CN" b="1" i="1">
                <a:ea typeface="宋体" panose="02010600030101010101" pitchFamily="2" charset="-122"/>
              </a:rPr>
              <a:t>Format Conversion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	</a:t>
            </a:r>
            <a:r>
              <a:rPr lang="en-US" altLang="zh-CN" b="1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b="1" i="1">
                <a:ea typeface="宋体" panose="02010600030101010101" pitchFamily="2" charset="-122"/>
              </a:rPr>
              <a:t>Integer Types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Defines macros that can be used in format strings for input/output of the integer types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&lt;stdint.h&gt;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for working with greatest-width integers.</a:t>
            </a:r>
          </a:p>
          <a:p>
            <a:pPr>
              <a:spcBef>
                <a:spcPts val="1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&lt;iso646.h&gt;    </a:t>
            </a:r>
            <a:r>
              <a:rPr lang="en-US" altLang="zh-CN" b="1" i="1">
                <a:ea typeface="宋体" panose="02010600030101010101" pitchFamily="2" charset="-122"/>
              </a:rPr>
              <a:t>Alternative Spellings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Defines macros representing the operators whose symbols contain the characters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33D25-E0C2-51BA-8006-95F0791EB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00B60-CF8E-3AEA-75B5-7D3BCFB7D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7784AB-453F-5549-BD59-A30BC5CCEAAF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1422802-F5F1-47AB-2464-32119C60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Library Changes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B427DFB7-FD29-CA84-CB12-10E90B61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&lt;stdbool.h&gt;  </a:t>
            </a:r>
            <a:r>
              <a:rPr lang="en-US" altLang="zh-CN" b="1" i="1">
                <a:ea typeface="宋体" panose="02010600030101010101" pitchFamily="2" charset="-122"/>
              </a:rPr>
              <a:t>Boolean Type and Values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Defines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 macros, as well as a macro that can be used to test whether these macros have been defined.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&lt;stdint.h&gt;   </a:t>
            </a:r>
            <a:r>
              <a:rPr lang="en-US" altLang="zh-CN" b="1" i="1">
                <a:ea typeface="宋体" panose="02010600030101010101" pitchFamily="2" charset="-122"/>
              </a:rPr>
              <a:t>Integer Types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Declares integer types with specified widths and defines related macros.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Defines parameterized macros that construct integer constants with specific types.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56DEB-EF5A-309D-9AE8-D6AD50CD0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2D60D-CCE7-19F8-0961-2C7179A23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A28005-1E85-B840-BCA8-E61B478A3621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8751B91-EDD4-2A1F-3659-717B05A0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Library Changes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167CB0D-992D-9D47-CF35-67B65B7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&lt;tgmath.h&gt;  </a:t>
            </a:r>
            <a:r>
              <a:rPr lang="en-US" altLang="zh-CN" b="1" i="1">
                <a:ea typeface="宋体" panose="02010600030101010101" pitchFamily="2" charset="-122"/>
              </a:rPr>
              <a:t>Type-Generic Math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“type-generic” macros that can detect argument types and substitute a call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&lt;math.h&gt;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&lt;complex.h&gt;</a:t>
            </a:r>
            <a:r>
              <a:rPr lang="en-US" altLang="zh-CN">
                <a:ea typeface="宋体" panose="02010600030101010101" pitchFamily="2" charset="-122"/>
              </a:rPr>
              <a:t> function.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&lt;wchar.h&gt;   </a:t>
            </a:r>
            <a:r>
              <a:rPr lang="en-US" altLang="zh-CN" b="1" i="1">
                <a:ea typeface="宋体" panose="02010600030101010101" pitchFamily="2" charset="-122"/>
              </a:rPr>
              <a:t>Extended Multibyte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	</a:t>
            </a:r>
            <a:r>
              <a:rPr lang="en-US" altLang="zh-CN" b="1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b="1" i="1">
                <a:ea typeface="宋体" panose="02010600030101010101" pitchFamily="2" charset="-122"/>
              </a:rPr>
              <a:t>Wide-Character Utilities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for wide-character input/output and wide string manipulation.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7F205-AC4B-B7F5-DF76-3226B51976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9DC1E-E031-7294-A30B-6FC44E59E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CB4AC4-FA5E-A841-A445-7EC1140954BD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33438B2-6AE0-B8D1-C40C-52F497BA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Library Changes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53E50B3-9269-0161-911D-F7824133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&lt;wctype.h&gt;  </a:t>
            </a:r>
            <a:r>
              <a:rPr lang="en-US" altLang="zh-CN" b="1" i="1">
                <a:ea typeface="宋体" panose="02010600030101010101" pitchFamily="2" charset="-122"/>
              </a:rPr>
              <a:t>Wide-Character Classification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	</a:t>
            </a:r>
            <a:r>
              <a:rPr lang="en-US" altLang="zh-CN" b="1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b="1" i="1">
                <a:ea typeface="宋体" panose="02010600030101010101" pitchFamily="2" charset="-122"/>
              </a:rPr>
              <a:t>and Mapping Utilities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wide-character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&lt;ctype.h&gt;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Provides functions for classifying and changing the case of wide characters.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B7003-8ED6-6A77-BFC4-19E0A22D6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AF501-9FB9-0BE8-1E0D-09A7100D8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EC095B-5E50-574A-8BFE-8BE23F4AC6A9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9ABBF46-A0CD-3F1C-6412-D5463853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The </a:t>
            </a:r>
            <a:r>
              <a:rPr lang="en-US" altLang="zh-CN" sz="3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&lt;stddef.h&gt;</a:t>
            </a:r>
            <a:r>
              <a:rPr lang="en-US" altLang="zh-CN" sz="3100">
                <a:ea typeface="宋体" panose="02010600030101010101" pitchFamily="2" charset="-122"/>
              </a:rPr>
              <a:t> Header: Common Definitions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0D5C72A0-2456-68EB-EEF2-3C83FC1E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Types defined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&lt;stddef.h&gt;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ptrdiff_t</a:t>
            </a:r>
            <a:r>
              <a:rPr lang="en-US" altLang="zh-CN">
                <a:ea typeface="宋体" panose="02010600030101010101" pitchFamily="2" charset="-122"/>
              </a:rPr>
              <a:t>. The type of the result when two pointers are subtracted.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>
                <a:ea typeface="宋体" panose="02010600030101010101" pitchFamily="2" charset="-122"/>
              </a:rPr>
              <a:t>. The type returned by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>
                <a:ea typeface="宋体" panose="02010600030101010101" pitchFamily="2" charset="-122"/>
              </a:rPr>
              <a:t> operator.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wchar_t</a:t>
            </a:r>
            <a:r>
              <a:rPr lang="en-US" altLang="zh-CN">
                <a:ea typeface="宋体" panose="02010600030101010101" pitchFamily="2" charset="-122"/>
              </a:rPr>
              <a:t>. A type large enough to represent all possible characters in all supported locales.</a:t>
            </a:r>
          </a:p>
          <a:p>
            <a:r>
              <a:rPr lang="en-US" altLang="zh-CN">
                <a:ea typeface="宋体" panose="02010600030101010101" pitchFamily="2" charset="-122"/>
              </a:rPr>
              <a:t>Macros defined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&lt;stddef.h&gt;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. Represents the null pointer.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offsetof</a:t>
            </a:r>
            <a:r>
              <a:rPr lang="en-US" altLang="zh-CN">
                <a:ea typeface="宋体" panose="02010600030101010101" pitchFamily="2" charset="-122"/>
              </a:rPr>
              <a:t>. Computes the number of bytes between the beginning of a structure and one of its members.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E55AC-1FED-6CA9-BCE8-6D9D65C67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0988-207E-4C0B-EC51-C939C77CF4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A79579-28E0-7846-B52C-F6DC2B90B008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523EC70-A765-C5AE-02E0-C89A4233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0"/>
            <a:ext cx="8686800" cy="685800"/>
          </a:xfrm>
        </p:spPr>
        <p:txBody>
          <a:bodyPr/>
          <a:lstStyle/>
          <a:p>
            <a:r>
              <a:rPr lang="en-US" altLang="zh-CN" sz="3100">
                <a:ea typeface="宋体" panose="02010600030101010101" pitchFamily="2" charset="-122"/>
              </a:rPr>
              <a:t>The </a:t>
            </a:r>
            <a:r>
              <a:rPr lang="en-US" altLang="zh-CN" sz="31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&lt;stddef.h&gt;</a:t>
            </a:r>
            <a:r>
              <a:rPr lang="en-US" altLang="zh-CN" sz="3100">
                <a:ea typeface="宋体" panose="02010600030101010101" pitchFamily="2" charset="-122"/>
              </a:rPr>
              <a:t> Header: Common Definitions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62F3435-E947-7755-CFAB-E148AA2D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An example structure: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s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a;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b[2];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float c;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value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offsetof(struct</a:t>
            </a:r>
            <a:r>
              <a:rPr lang="en-US" altLang="zh-CN" sz="2000"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s,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a)</a:t>
            </a:r>
            <a:r>
              <a:rPr lang="en-US" altLang="zh-CN" sz="2600">
                <a:ea typeface="宋体" panose="02010600030101010101" pitchFamily="2" charset="-122"/>
              </a:rPr>
              <a:t> must be 0, but the offsets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2600">
                <a:ea typeface="宋体" panose="02010600030101010101" pitchFamily="2" charset="-122"/>
              </a:rPr>
              <a:t> depend on the compiler.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One possibility is that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offsetof(struct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s,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b)</a:t>
            </a:r>
            <a:r>
              <a:rPr lang="en-US" altLang="zh-CN" sz="2600">
                <a:ea typeface="宋体" panose="02010600030101010101" pitchFamily="2" charset="-122"/>
              </a:rPr>
              <a:t> is 1,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offsetof(struct</a:t>
            </a:r>
            <a:r>
              <a:rPr lang="en-US" altLang="zh-CN" sz="2000"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s,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c)</a:t>
            </a:r>
            <a:r>
              <a:rPr lang="en-US" altLang="zh-CN" sz="2600">
                <a:ea typeface="宋体" panose="02010600030101010101" pitchFamily="2" charset="-122"/>
              </a:rPr>
              <a:t> is 9.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a compiler should leave a three-byte hole after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600">
                <a:ea typeface="宋体" panose="02010600030101010101" pitchFamily="2" charset="-122"/>
              </a:rPr>
              <a:t>, the offsets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2600">
                <a:ea typeface="宋体" panose="02010600030101010101" pitchFamily="2" charset="-122"/>
              </a:rPr>
              <a:t> would be 4 and 12.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9CE3-2511-D8F6-7ED1-EF0ED13009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42D10-2DD7-FB6B-7B76-D4415B30C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3F8A1E-7EE5-FD47-91BA-2C5B6F728D72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7FD1E01-F7F4-9785-230D-3DD4FF6E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&lt;stdbool.h&gt;</a:t>
            </a:r>
            <a:r>
              <a:rPr lang="en-US" altLang="zh-CN">
                <a:ea typeface="宋体" panose="02010600030101010101" pitchFamily="2" charset="-122"/>
              </a:rPr>
              <a:t> Header (C99):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Boolean Type and Values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D09D510-9B7B-324D-EACE-BFF8BDA3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 defined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&lt;stdbool.h&gt;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</a:t>
            </a:r>
            <a:r>
              <a:rPr lang="en-US" altLang="zh-CN" sz="2400">
                <a:ea typeface="宋体" panose="02010600030101010101" pitchFamily="2" charset="-122"/>
              </a:rPr>
              <a:t> (defined to be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true</a:t>
            </a:r>
            <a:r>
              <a:rPr lang="en-US" altLang="zh-CN" sz="2400">
                <a:ea typeface="宋体" panose="02010600030101010101" pitchFamily="2" charset="-122"/>
              </a:rPr>
              <a:t> (defined to be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false</a:t>
            </a:r>
            <a:r>
              <a:rPr lang="en-US" altLang="zh-CN" sz="2400">
                <a:ea typeface="宋体" panose="02010600030101010101" pitchFamily="2" charset="-122"/>
              </a:rPr>
              <a:t> (defined to be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__bool_true_false_are_defined</a:t>
            </a:r>
            <a:r>
              <a:rPr lang="en-US" altLang="zh-CN" sz="2400">
                <a:ea typeface="宋体" panose="02010600030101010101" pitchFamily="2" charset="-122"/>
              </a:rPr>
              <a:t> (defined to be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r>
              <a:rPr lang="en-US" altLang="zh-CN">
                <a:ea typeface="宋体" panose="02010600030101010101" pitchFamily="2" charset="-122"/>
              </a:rPr>
              <a:t>A program could use a preprocessing directive to test the last of these before attempting to define its own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120C6-4C22-283B-83E3-627BCC04BA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46A50-8AC1-837B-C263-5454FDFDC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574DA5-B2B8-6146-B134-3C4060EB4C0C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893BB8D-6D51-7EF4-2DA5-ED72FD36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Library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B2FABD-948D-73FA-E90D-55235BD1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compilers come with a more extensive library that has additional (nonstandard) headers.</a:t>
            </a:r>
          </a:p>
          <a:p>
            <a:r>
              <a:rPr lang="en-US" altLang="zh-CN">
                <a:ea typeface="宋体" panose="02010600030101010101" pitchFamily="2" charset="-122"/>
              </a:rPr>
              <a:t>Nonstandard headers often provide: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Functions that are specific to a particular computer or operating system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Functions that allow more control over the screen and keyboard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Support for graphics or a window-based user interface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4C86B-41CD-89C6-F381-FBB85698A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84849-2466-84BF-7977-23307A186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75040E-FF6B-5241-B86B-932B4530C23B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E0DB179-4B9C-D93B-5B5B-5E9CC08A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Library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66CB874-8AB9-2611-D77E-FCD8301D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standard headers consist primarily of function prototypes, type definitions, and macro definitions.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file includes several standard headers, the order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directives doesn’t matter.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also legal to include a standard header more than once.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28745-27BB-BB08-A2BA-DD797691F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C582C-84B4-DE4B-8519-7E43EF9FB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8B82D3-A7B1-2842-9CD9-3DC4D5B2FC49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CFAAD7C-CAEE-0500-2E86-B049216A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Restrictions on Names Used in the Library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40388E9-D31E-DC34-17B1-227A6B28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Any file that includes a standard header must obey two rules: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names of macros defined in that header can’t be used for any other purpose.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Library names with file scope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names, in particular) can’t be redefined at the file level.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DD7FB-97A1-0A85-D0A9-01F654F506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F460-DC2C-15A1-AC08-50A06899A1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FCD62C-AEB1-714F-8235-E1F824828672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80AE527-2544-7356-9AC4-62747334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Restrictions on Names Used in the Library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3A9B1EF-8172-B578-F189-CA709CF6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restrictions are less obvious: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Identifiers that begin with an underscore followed by an upper-case letter or a second underscore</a:t>
            </a:r>
            <a:r>
              <a:rPr lang="en-US" altLang="zh-CN">
                <a:ea typeface="宋体" panose="02010600030101010101" pitchFamily="2" charset="-122"/>
              </a:rPr>
              <a:t> are reserved for use within the library.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Identifiers that begin with an underscore</a:t>
            </a:r>
            <a:r>
              <a:rPr lang="en-US" altLang="zh-CN">
                <a:ea typeface="宋体" panose="02010600030101010101" pitchFamily="2" charset="-122"/>
              </a:rPr>
              <a:t> are reserved for use as identifiers and tags with file scope.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Every identifier with external linkage in the standard library</a:t>
            </a:r>
            <a:r>
              <a:rPr lang="en-US" altLang="zh-CN">
                <a:ea typeface="宋体" panose="02010600030101010101" pitchFamily="2" charset="-122"/>
              </a:rPr>
              <a:t> is reserved for use as an identifier with external linkage. In particular, the names of all standard library functions are reserved.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C18F-1DD8-32E4-AAD3-87E0DB0338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68FED-5C13-3A42-F52C-FC65761D9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AF5E74-4E14-5B40-928A-7C158A9836B6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E898C57-7DA1-C01B-6F9A-F58350FC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Restrictions on Names Used in the Library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6F39D59-FD7E-A2BF-A24A-92C0EDAA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These rules apply to </a:t>
            </a:r>
            <a:r>
              <a:rPr lang="en-US" altLang="zh-CN" i="1">
                <a:ea typeface="宋体" panose="02010600030101010101" pitchFamily="2" charset="-122"/>
              </a:rPr>
              <a:t>every</a:t>
            </a:r>
            <a:r>
              <a:rPr lang="en-US" altLang="zh-CN">
                <a:ea typeface="宋体" panose="02010600030101010101" pitchFamily="2" charset="-122"/>
              </a:rPr>
              <a:t> file in a program, regardless of which headers the file includes.</a:t>
            </a:r>
          </a:p>
          <a:p>
            <a:r>
              <a:rPr lang="en-US" altLang="zh-CN">
                <a:ea typeface="宋体" panose="02010600030101010101" pitchFamily="2" charset="-122"/>
              </a:rPr>
              <a:t>Moreover, they apply not just to names that are currently used in the library, but also to names that are set aside for future use.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C reserves identifiers that begin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>
                <a:ea typeface="宋体" panose="02010600030101010101" pitchFamily="2" charset="-122"/>
              </a:rPr>
              <a:t> followed by a lower-case letter.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FF373-92A4-5E2D-955C-265D83538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F9594-410C-C1E6-19E7-6073E2D84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FA4BA0-B0C8-6042-A989-2397795CC319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1FA0B22-84C6-63E3-A937-02CE9EAE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Hidden by Macros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EEB6BA2-D402-59D5-F052-8F53BA26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standard allows headers to define macros that have the same names as library functions, but requires that a true function be available as well.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not unusual for a library header to declare a function </a:t>
            </a:r>
            <a:r>
              <a:rPr lang="en-US" altLang="zh-CN" i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define a macro with the same name.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12C2B-70CA-1253-E375-6B2BCB52C8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C3A98-E49D-F2AE-011D-314374363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F37F09-AC52-5140-BF76-F96FA9058B66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65C2BE2-EB62-5F15-C33D-874A88C8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Hidden by Macros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9982C06-B79A-F1E7-7CD8-76CA6183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is a library function declared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header: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getchar(void);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>
                <a:ea typeface="宋体" panose="02010600030101010101" pitchFamily="2" charset="-122"/>
              </a:rPr>
              <a:t> usually defines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as a macro as well: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getchar() getc(stdin)</a:t>
            </a:r>
          </a:p>
          <a:p>
            <a:r>
              <a:rPr lang="en-US" altLang="zh-CN">
                <a:ea typeface="宋体" panose="02010600030101010101" pitchFamily="2" charset="-122"/>
              </a:rPr>
              <a:t>By default, 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will be treated as a macro invocation.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080C2-B9AE-9AC0-E47B-1771C5257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7081A-6273-1858-E040-68AC0C687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A7C586-0D63-4744-83B1-AADE5AC2D5CC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2863</TotalTime>
  <Words>2380</Words>
  <Application>Microsoft Macintosh PowerPoint</Application>
  <PresentationFormat>全屏显示(4:3)</PresentationFormat>
  <Paragraphs>253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Times New Roman</vt:lpstr>
      <vt:lpstr>Arial</vt:lpstr>
      <vt:lpstr>Courier New</vt:lpstr>
      <vt:lpstr>tm2</vt:lpstr>
      <vt:lpstr>Chapter 21</vt:lpstr>
      <vt:lpstr>Using the Library</vt:lpstr>
      <vt:lpstr>Using the Library</vt:lpstr>
      <vt:lpstr>Using the Library</vt:lpstr>
      <vt:lpstr>Restrictions on Names Used in the Library</vt:lpstr>
      <vt:lpstr>Restrictions on Names Used in the Library</vt:lpstr>
      <vt:lpstr>Restrictions on Names Used in the Library</vt:lpstr>
      <vt:lpstr>Functions Hidden by Macros</vt:lpstr>
      <vt:lpstr>Functions Hidden by Macros</vt:lpstr>
      <vt:lpstr>Functions Hidden by Macros</vt:lpstr>
      <vt:lpstr>Functions Hidden by Macros</vt:lpstr>
      <vt:lpstr>Functions Hidden by Macros</vt:lpstr>
      <vt:lpstr>C89 Library Overview</vt:lpstr>
      <vt:lpstr>C89 Library Overview</vt:lpstr>
      <vt:lpstr>C89 Library Overview</vt:lpstr>
      <vt:lpstr>C89 Library Overview</vt:lpstr>
      <vt:lpstr>C89 Library Overview</vt:lpstr>
      <vt:lpstr>C89 Library Overview</vt:lpstr>
      <vt:lpstr>C89 Library Overview</vt:lpstr>
      <vt:lpstr>C89 Library Overview</vt:lpstr>
      <vt:lpstr>C99 Library Changes</vt:lpstr>
      <vt:lpstr>C99 Library Changes</vt:lpstr>
      <vt:lpstr>C99 Library Changes</vt:lpstr>
      <vt:lpstr>C99 Library Changes</vt:lpstr>
      <vt:lpstr>C99 Library Changes</vt:lpstr>
      <vt:lpstr>C99 Library Changes</vt:lpstr>
      <vt:lpstr>The &lt;stddef.h&gt; Header: Common Definitions</vt:lpstr>
      <vt:lpstr>The &lt;stddef.h&gt; Header: Common Definitions</vt:lpstr>
      <vt:lpstr>The &lt;stdbool.h&gt; Header (C99): Boolean Type and Values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659</cp:revision>
  <cp:lastPrinted>1999-11-08T20:52:53Z</cp:lastPrinted>
  <dcterms:created xsi:type="dcterms:W3CDTF">1999-08-24T18:39:05Z</dcterms:created>
  <dcterms:modified xsi:type="dcterms:W3CDTF">2022-09-26T10:51:24Z</dcterms:modified>
</cp:coreProperties>
</file>