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62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517" r:id="rId15"/>
    <p:sldId id="360" r:id="rId16"/>
    <p:sldId id="509" r:id="rId17"/>
    <p:sldId id="361" r:id="rId18"/>
    <p:sldId id="362" r:id="rId19"/>
    <p:sldId id="363" r:id="rId20"/>
    <p:sldId id="364" r:id="rId21"/>
    <p:sldId id="365" r:id="rId22"/>
    <p:sldId id="366" r:id="rId23"/>
    <p:sldId id="368" r:id="rId24"/>
    <p:sldId id="504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501" r:id="rId42"/>
    <p:sldId id="385" r:id="rId43"/>
    <p:sldId id="502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505" r:id="rId68"/>
    <p:sldId id="506" r:id="rId69"/>
    <p:sldId id="410" r:id="rId70"/>
    <p:sldId id="522" r:id="rId71"/>
    <p:sldId id="523" r:id="rId72"/>
    <p:sldId id="412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520" r:id="rId88"/>
    <p:sldId id="521" r:id="rId89"/>
    <p:sldId id="432" r:id="rId90"/>
    <p:sldId id="433" r:id="rId91"/>
    <p:sldId id="519" r:id="rId92"/>
    <p:sldId id="507" r:id="rId93"/>
    <p:sldId id="435" r:id="rId94"/>
    <p:sldId id="524" r:id="rId95"/>
    <p:sldId id="525" r:id="rId96"/>
    <p:sldId id="436" r:id="rId97"/>
    <p:sldId id="438" r:id="rId98"/>
    <p:sldId id="439" r:id="rId99"/>
    <p:sldId id="508" r:id="rId100"/>
    <p:sldId id="441" r:id="rId101"/>
    <p:sldId id="442" r:id="rId102"/>
    <p:sldId id="443" r:id="rId103"/>
    <p:sldId id="444" r:id="rId104"/>
    <p:sldId id="445" r:id="rId105"/>
    <p:sldId id="446" r:id="rId106"/>
    <p:sldId id="448" r:id="rId107"/>
    <p:sldId id="449" r:id="rId108"/>
    <p:sldId id="450" r:id="rId109"/>
    <p:sldId id="451" r:id="rId110"/>
    <p:sldId id="452" r:id="rId111"/>
    <p:sldId id="453" r:id="rId112"/>
    <p:sldId id="455" r:id="rId113"/>
    <p:sldId id="456" r:id="rId114"/>
    <p:sldId id="457" r:id="rId115"/>
    <p:sldId id="458" r:id="rId116"/>
    <p:sldId id="459" r:id="rId117"/>
    <p:sldId id="460" r:id="rId118"/>
    <p:sldId id="461" r:id="rId119"/>
    <p:sldId id="463" r:id="rId120"/>
    <p:sldId id="464" r:id="rId121"/>
    <p:sldId id="465" r:id="rId122"/>
    <p:sldId id="515" r:id="rId123"/>
    <p:sldId id="499" r:id="rId124"/>
    <p:sldId id="466" r:id="rId125"/>
    <p:sldId id="467" r:id="rId126"/>
    <p:sldId id="468" r:id="rId127"/>
    <p:sldId id="469" r:id="rId128"/>
    <p:sldId id="470" r:id="rId129"/>
    <p:sldId id="471" r:id="rId130"/>
    <p:sldId id="472" r:id="rId131"/>
    <p:sldId id="473" r:id="rId132"/>
    <p:sldId id="474" r:id="rId133"/>
    <p:sldId id="475" r:id="rId134"/>
    <p:sldId id="516" r:id="rId135"/>
    <p:sldId id="476" r:id="rId136"/>
    <p:sldId id="478" r:id="rId137"/>
    <p:sldId id="480" r:id="rId138"/>
    <p:sldId id="481" r:id="rId139"/>
    <p:sldId id="482" r:id="rId140"/>
    <p:sldId id="483" r:id="rId141"/>
    <p:sldId id="484" r:id="rId142"/>
    <p:sldId id="485" r:id="rId143"/>
    <p:sldId id="514" r:id="rId144"/>
    <p:sldId id="486" r:id="rId145"/>
    <p:sldId id="512" r:id="rId146"/>
    <p:sldId id="487" r:id="rId147"/>
    <p:sldId id="513" r:id="rId148"/>
    <p:sldId id="488" r:id="rId149"/>
    <p:sldId id="489" r:id="rId150"/>
    <p:sldId id="500" r:id="rId151"/>
    <p:sldId id="490" r:id="rId152"/>
    <p:sldId id="491" r:id="rId153"/>
    <p:sldId id="492" r:id="rId154"/>
    <p:sldId id="493" r:id="rId155"/>
    <p:sldId id="494" r:id="rId156"/>
    <p:sldId id="495" r:id="rId157"/>
    <p:sldId id="496" r:id="rId158"/>
    <p:sldId id="497" r:id="rId159"/>
    <p:sldId id="511" r:id="rId160"/>
    <p:sldId id="498" r:id="rId161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EC0977E-F13F-A54D-CAAD-A1C6A98546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9C306A8-E764-D257-53DD-EAB6E94E06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22F2DB2E-84BC-74B4-68E0-242718169DA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F538CE2-AEDE-EC5B-06AF-15CFD71446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48E57CD-B442-D8BC-6638-A2EB7399F7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718DC72-0069-5B2B-E3BB-6858176C3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F3CED66-2E67-6F45-975D-531B4A797F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441B8-4CA9-AD71-D07C-A776C298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1ADD-DEB5-3E06-7CB4-AF1BBF87E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F21C7-9FBA-9D42-809A-B29B329BB69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1DCBF-FDC0-B44D-6780-A713BCC15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7E93F-8D3F-602A-A078-8359BA8C3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7CFC4A-D65F-C34D-96BE-FD5BBAC7E3A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8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7156B-0DF4-1FD6-E079-31AF1B638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F11B-BE89-49C2-5D74-8CDB3C996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45238-6A07-EF44-8E1A-084F499B4A0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BFD52-0F12-44C4-D216-46CDCD042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25235-5E6D-B659-6C8A-15F05FD29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57BF0-C7AF-9A4B-90E4-41CC9317BC2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8D069-7751-3118-D463-41524BCEC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9BE3C-59BE-F137-5934-E5394E7D6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D2DEC9-4E4E-4444-B5AA-84A2AD9D1C3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0DF1-2FFB-9494-AB40-9FE26F656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B9D3-6CE4-AEFD-5E18-74C4BCEB2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BEB0E-9887-8A4C-B933-BA22958C20F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41AFF5-5E1D-1283-6757-CE4AC9270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7F45E0-20E4-B64E-E2A7-293F6CB0F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6E26F1-5092-E546-8F39-59DC5383F5B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2CD82-C2AF-FA7B-C74A-54642A9F7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6AFC-A8C9-0EEA-674C-3281701F9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B8065-337B-664C-9B98-A73B5E2E39C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1F646A-2852-2A38-ABA8-A8770A1D4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B0500-27DB-B0E0-8EB0-2863BF5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52AC48-046F-864B-B74D-4CE2B73760E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1DE5-E9B4-39A2-BA50-867A9D044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CB96-275D-C377-1001-AF33B5C7A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78F1E-6F40-004D-8986-F5DF516A435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9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874A-F024-93FF-8A11-CFAC68953F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05F9-3176-B7E4-0C01-946CD838A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92737F-4603-5A4F-9B91-7AC21008464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3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911E3B-163E-34A5-EED0-276995AB5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4D701F-274A-F387-1786-5E003B479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ABC9A01-2FF6-579C-24E0-53FBBAC0D4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2C7EB38-38A3-8A35-A677-445E708C1F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2C29418-EA36-6141-90B2-764CE3560F93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8EA1A0A-A17B-0662-8550-8BD9E0AA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22: </a:t>
            </a:r>
            <a:r>
              <a:rPr lang="en-US" sz="1800" i="1" dirty="0" err="1">
                <a:solidFill>
                  <a:srgbClr val="C6A02E"/>
                </a:solidFill>
                <a:latin typeface="Arial" charset="0"/>
              </a:rPr>
              <a:t>Input/Output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C2121B5B-784D-1CDD-66DA-0E7468D5EF3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B6AAB-4F44-8E1E-6DC2-463398AB2C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6A962-C64A-D82E-D675-331528193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E0796-0ADA-DF42-996F-A5D423BA4056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68F42E3F-E10A-E0E4-04AD-95F7390F32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22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6E33F303-A6BB-DE21-3E19-FCBAEC4F4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Input/Output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05663FF-BD13-4E3E-C02F-33AB2277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Streams and Redirection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C54B276-3E05-E7E0-F6E0-6CFE7E37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redirection and output redirection can be combined: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&lt;in.dat &gt;out.dat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 characters don’t have to be adjacent to file names, and the order in which the redirected files are listed doesn’t matter: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&lt; in.dat &gt; out.dat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&gt;out.dat &lt;in.dat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65C1-F0EF-B22A-C317-084005106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C8E6B-5055-9310-FDF7-827FF1A2C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93E4DF-4ACA-3A4D-BF8C-01265F5F3428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CE7C2283-8463-C547-46AA-191D0F5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Changes to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95013BE1-3102-F476-9B27-6F993119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changes to the conversion specifications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length modifiers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conversion specifiers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Ability to read infinity and NaN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Support for wide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E4CF3-E2DF-E2A6-B0FD-C894508FB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8C2DD-7CB3-A754-0409-97A4A20BE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90A8D5-87B7-2647-BE46-80F4CA467A10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AF1DDA77-2310-C3EE-BE5A-9379CD4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Examples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947C0271-B315-477B-16F6-B8046E46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next three tables contain sample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Characters printed in strikeout are consumed by the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844C-44A6-0AED-BB97-E9A488EBA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D4610-C0C7-D232-5851-1AA4A5029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DE1F9-0F88-3542-8069-B1B2E155889B}" type="slidenum">
              <a:rPr lang="en-US" altLang="zh-CN" sz="1200">
                <a:latin typeface="Arial" panose="020B0604020202020204" pitchFamily="34" charset="0"/>
              </a:rPr>
              <a:pPr/>
              <a:t>101</a:t>
            </a:fld>
            <a:endParaRPr lang="en-US" altLang="zh-CN" sz="1800"/>
          </a:p>
        </p:txBody>
      </p:sp>
      <p:cxnSp>
        <p:nvCxnSpPr>
          <p:cNvPr id="115718" name="Straight Connector 6">
            <a:extLst>
              <a:ext uri="{FF2B5EF4-FFF2-40B4-BE49-F238E27FC236}">
                <a16:creationId xmlns:a16="http://schemas.microsoft.com/office/drawing/2014/main" id="{80971CC5-2359-2B96-47EC-EBE0E308CA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2741613"/>
            <a:ext cx="12954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B38E8103-3BAF-1ECD-C23C-95405004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Examples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662F3C8E-E799-2237-CB67-60AFCC64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207000" algn="ctr"/>
                <a:tab pos="61722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Examples that combine conversion specifications, white-space characters, and non-white-space characters:</a:t>
            </a: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scanf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ea typeface="宋体" panose="02010600030101010101" pitchFamily="2" charset="-122"/>
              </a:rPr>
              <a:t>Call	Input	  Variables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scanf("%d%d", &amp;i, &amp;j);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12•,•34¤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20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unchanged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scanf("%d,%d", &amp;i, &amp;j);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12•,•34¤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20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unchanged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scanf("%d ,%d", &amp;i, &amp;j);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12•,•34¤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20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34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scanf("%d, %d", &amp;i, &amp;j);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12•,•34¤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20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5207000" algn="ctr"/>
                <a:tab pos="61722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unchanged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2EA6-27F9-12DD-66F7-2C821C9AE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EE889-6E01-045F-EEC3-C06F2A6DC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CE6973-F16B-AF45-923C-C3A2383DD76F}" type="slidenum">
              <a:rPr lang="en-US" altLang="zh-CN" sz="1200">
                <a:latin typeface="Arial" panose="020B0604020202020204" pitchFamily="34" charset="0"/>
              </a:rPr>
              <a:pPr/>
              <a:t>102</a:t>
            </a:fld>
            <a:endParaRPr lang="en-US" altLang="zh-CN" sz="1800"/>
          </a:p>
        </p:txBody>
      </p:sp>
      <p:cxnSp>
        <p:nvCxnSpPr>
          <p:cNvPr id="116742" name="Straight Connector 12">
            <a:extLst>
              <a:ext uri="{FF2B5EF4-FFF2-40B4-BE49-F238E27FC236}">
                <a16:creationId xmlns:a16="http://schemas.microsoft.com/office/drawing/2014/main" id="{B22D78C5-DDD3-5205-CDF5-3F8FBC490D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2100" y="4646613"/>
            <a:ext cx="1050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3" name="Straight Connector 10">
            <a:extLst>
              <a:ext uri="{FF2B5EF4-FFF2-40B4-BE49-F238E27FC236}">
                <a16:creationId xmlns:a16="http://schemas.microsoft.com/office/drawing/2014/main" id="{C11BBAAA-E9DC-E453-ADD9-F01BA08DB3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4800" y="5537200"/>
            <a:ext cx="292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4" name="Straight Connector 14">
            <a:extLst>
              <a:ext uri="{FF2B5EF4-FFF2-40B4-BE49-F238E27FC236}">
                <a16:creationId xmlns:a16="http://schemas.microsoft.com/office/drawing/2014/main" id="{7F922CD7-873D-FD8F-B9B8-70E13DE666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9400" y="2857500"/>
            <a:ext cx="4381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5" name="Straight Connector 10">
            <a:extLst>
              <a:ext uri="{FF2B5EF4-FFF2-40B4-BE49-F238E27FC236}">
                <a16:creationId xmlns:a16="http://schemas.microsoft.com/office/drawing/2014/main" id="{C89CE16A-1F54-F86D-AA41-3D2DFEA840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0513" y="3746500"/>
            <a:ext cx="292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DBDA0FE1-8511-0CBD-8612-DA16A093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Examples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38C392EC-1100-4841-3C72-7E5F769C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86200" algn="l"/>
                <a:tab pos="60579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Examples showing the effect of assignment suppression and specifying a field width:</a:t>
            </a: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ea typeface="宋体" panose="02010600030101010101" pitchFamily="2" charset="-122"/>
              </a:rPr>
              <a:t>Call	           Input	    Variables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scanf("%*d%d", &amp;i);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12•34¤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2000">
                <a:ea typeface="宋体" panose="02010600030101010101" pitchFamily="2" charset="-122"/>
              </a:rPr>
              <a:t>: 34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scanf("%*s%s", str);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My•Fair•Lady¤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str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"Fair"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scanf("%1d%2d%3d",</a:t>
            </a:r>
            <a:r>
              <a:rPr lang="en-US" altLang="zh-CN" sz="2000">
                <a:ea typeface="宋体" panose="02010600030101010101" pitchFamily="2" charset="-122"/>
              </a:rPr>
              <a:t> 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12345¤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3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                    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&amp;i, &amp;j, &amp;k); 		i</a:t>
            </a:r>
            <a:r>
              <a:rPr lang="en-US" altLang="zh-CN" sz="20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23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k</a:t>
            </a:r>
            <a:r>
              <a:rPr lang="en-US" altLang="zh-CN" sz="2000">
                <a:ea typeface="宋体" panose="02010600030101010101" pitchFamily="2" charset="-122"/>
              </a:rPr>
              <a:t>: 45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= scanf("%2d%2s%2d",</a:t>
            </a:r>
            <a:r>
              <a:rPr lang="en-US" altLang="zh-CN" sz="2000">
                <a:ea typeface="宋体" panose="02010600030101010101" pitchFamily="2" charset="-122"/>
              </a:rPr>
              <a:t> 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123456¤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 3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&amp;i, str, &amp;j); 		i</a:t>
            </a:r>
            <a:r>
              <a:rPr lang="en-US" altLang="zh-CN" sz="20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str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"34"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3886200" algn="l"/>
                <a:tab pos="60579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2000">
                <a:ea typeface="宋体" panose="02010600030101010101" pitchFamily="2" charset="-122"/>
              </a:rPr>
              <a:t>: 56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93F7D-505B-1840-6E94-B327BE861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59BCF-73BC-92C0-FEB3-D9D588B35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C3394C-4D66-1146-905A-BFA791974A2E}" type="slidenum">
              <a:rPr lang="en-US" altLang="zh-CN" sz="1200">
                <a:latin typeface="Arial" panose="020B0604020202020204" pitchFamily="34" charset="0"/>
              </a:rPr>
              <a:pPr/>
              <a:t>103</a:t>
            </a:fld>
            <a:endParaRPr lang="en-US" altLang="zh-CN" sz="1800"/>
          </a:p>
        </p:txBody>
      </p:sp>
      <p:cxnSp>
        <p:nvCxnSpPr>
          <p:cNvPr id="117766" name="Straight Connector 6">
            <a:extLst>
              <a:ext uri="{FF2B5EF4-FFF2-40B4-BE49-F238E27FC236}">
                <a16:creationId xmlns:a16="http://schemas.microsoft.com/office/drawing/2014/main" id="{CE38F4E7-7567-517E-9E6B-3D279EA180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900" y="2857500"/>
            <a:ext cx="73183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67" name="Straight Connector 8">
            <a:extLst>
              <a:ext uri="{FF2B5EF4-FFF2-40B4-BE49-F238E27FC236}">
                <a16:creationId xmlns:a16="http://schemas.microsoft.com/office/drawing/2014/main" id="{3AC4CFF3-82C8-E505-52E5-82FEA919CC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35500" y="3478213"/>
            <a:ext cx="10509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68" name="Straight Connector 12">
            <a:extLst>
              <a:ext uri="{FF2B5EF4-FFF2-40B4-BE49-F238E27FC236}">
                <a16:creationId xmlns:a16="http://schemas.microsoft.com/office/drawing/2014/main" id="{A872D6E0-90E3-4467-29E6-66BC16A09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900" y="4064000"/>
            <a:ext cx="73183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69" name="Straight Connector 14">
            <a:extLst>
              <a:ext uri="{FF2B5EF4-FFF2-40B4-BE49-F238E27FC236}">
                <a16:creationId xmlns:a16="http://schemas.microsoft.com/office/drawing/2014/main" id="{B54C59B8-7E7C-2F71-6A3C-5F5E33B211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900" y="5245100"/>
            <a:ext cx="90487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2C890B67-1D3C-1783-AA41-B259FB9A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Examples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460E8174-8653-C031-14C2-27DC6C5E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>
              <a:tabLst>
                <a:tab pos="4572000" algn="l"/>
                <a:tab pos="64008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Examples that illustrate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400">
                <a:ea typeface="宋体" panose="02010600030101010101" pitchFamily="2" charset="-122"/>
              </a:rPr>
              <a:t>,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conversion specifiers: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scanf</a:t>
            </a:r>
            <a:r>
              <a:rPr lang="en-US" altLang="zh-CN" sz="1800" b="1">
                <a:ea typeface="宋体" panose="02010600030101010101" pitchFamily="2" charset="-122"/>
              </a:rPr>
              <a:t> </a:t>
            </a:r>
            <a:r>
              <a:rPr lang="en-US" altLang="zh-CN" sz="1800" b="1" i="1">
                <a:ea typeface="宋体" panose="02010600030101010101" pitchFamily="2" charset="-122"/>
              </a:rPr>
              <a:t>Call	          Input	   Variables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scanf("%i%i%i",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&amp;i,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&amp;j,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&amp;k);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12•012•0x12¤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: 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1800">
                <a:ea typeface="宋体" panose="02010600030101010101" pitchFamily="2" charset="-122"/>
              </a:rPr>
              <a:t>: 12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1800">
                <a:ea typeface="宋体" panose="02010600030101010101" pitchFamily="2" charset="-122"/>
              </a:rPr>
              <a:t>: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k</a:t>
            </a:r>
            <a:r>
              <a:rPr lang="en-US" altLang="zh-CN" sz="1800">
                <a:ea typeface="宋体" panose="02010600030101010101" pitchFamily="2" charset="-122"/>
              </a:rPr>
              <a:t>: 18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scanf("%[0123456789]",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str);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123abc¤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str</a:t>
            </a:r>
            <a:r>
              <a:rPr lang="en-US" altLang="zh-CN" sz="1800">
                <a:ea typeface="宋体" panose="02010600030101010101" pitchFamily="2" charset="-122"/>
              </a:rPr>
              <a:t>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"123"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scanf("%[0123456789]",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str);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abc123¤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: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str</a:t>
            </a:r>
            <a:r>
              <a:rPr lang="en-US" altLang="zh-CN" sz="1800">
                <a:ea typeface="宋体" panose="02010600030101010101" pitchFamily="2" charset="-122"/>
              </a:rPr>
              <a:t>: unchanged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scanf("%[^0123456789]",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str);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abc123¤	n</a:t>
            </a:r>
            <a:r>
              <a:rPr lang="en-US" altLang="zh-CN" sz="18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str</a:t>
            </a:r>
            <a:r>
              <a:rPr lang="en-US" altLang="zh-CN" sz="1800">
                <a:ea typeface="宋体" panose="02010600030101010101" pitchFamily="2" charset="-122"/>
              </a:rPr>
              <a:t>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scanf("%*d%d%n",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&amp;i,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&amp;j);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10•20•30¤</a:t>
            </a: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i</a:t>
            </a:r>
            <a:r>
              <a:rPr lang="en-US" altLang="zh-CN" sz="1800">
                <a:ea typeface="宋体" panose="02010600030101010101" pitchFamily="2" charset="-122"/>
              </a:rPr>
              <a:t>: 20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0" algn="l"/>
                <a:tab pos="6400800" algn="l"/>
              </a:tabLst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j</a:t>
            </a:r>
            <a:r>
              <a:rPr lang="en-US" altLang="zh-CN" sz="1800">
                <a:ea typeface="宋体" panose="02010600030101010101" pitchFamily="2" charset="-122"/>
              </a:rPr>
              <a:t>: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A912-A47A-1EF0-4F5E-ED5E97C68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E5BCD-F170-4061-17B5-686D17098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C0EFE2-21B2-834D-B8FD-6520F1348143}" type="slidenum">
              <a:rPr lang="en-US" altLang="zh-CN" sz="1200">
                <a:latin typeface="Arial" panose="020B0604020202020204" pitchFamily="34" charset="0"/>
              </a:rPr>
              <a:pPr/>
              <a:t>104</a:t>
            </a:fld>
            <a:endParaRPr lang="en-US" altLang="zh-CN" sz="1800"/>
          </a:p>
        </p:txBody>
      </p:sp>
      <p:cxnSp>
        <p:nvCxnSpPr>
          <p:cNvPr id="118790" name="Straight Connector 6">
            <a:extLst>
              <a:ext uri="{FF2B5EF4-FFF2-40B4-BE49-F238E27FC236}">
                <a16:creationId xmlns:a16="http://schemas.microsoft.com/office/drawing/2014/main" id="{2495547C-A8ED-64B0-2F19-ED1770E1F6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501900"/>
            <a:ext cx="15367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1" name="Straight Connector 8">
            <a:extLst>
              <a:ext uri="{FF2B5EF4-FFF2-40B4-BE49-F238E27FC236}">
                <a16:creationId xmlns:a16="http://schemas.microsoft.com/office/drawing/2014/main" id="{315953EB-A0CD-EB9F-EACE-4D38C1010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3706813"/>
            <a:ext cx="430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2" name="Straight Connector 8">
            <a:extLst>
              <a:ext uri="{FF2B5EF4-FFF2-40B4-BE49-F238E27FC236}">
                <a16:creationId xmlns:a16="http://schemas.microsoft.com/office/drawing/2014/main" id="{030EB0F4-9C02-7F9D-050D-17FEC58DDF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5588" y="4953000"/>
            <a:ext cx="4302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3" name="Straight Connector 8">
            <a:extLst>
              <a:ext uri="{FF2B5EF4-FFF2-40B4-BE49-F238E27FC236}">
                <a16:creationId xmlns:a16="http://schemas.microsoft.com/office/drawing/2014/main" id="{43E2C6F5-3915-FC4E-88BA-9958ED7C75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48288" y="5562600"/>
            <a:ext cx="685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43B9AB4C-CE66-FEC0-2C46-A6C12CEE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29CD2809-0B8C-CDC8-756F-5BE6D499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we ask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 to read and store 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data items, we expect its return value to be 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return value is less than 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something went wrong: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End-of-file.</a:t>
            </a:r>
            <a:r>
              <a:rPr lang="en-US" altLang="zh-CN">
                <a:ea typeface="宋体" panose="02010600030101010101" pitchFamily="2" charset="-122"/>
              </a:rPr>
              <a:t> The function encountered end-of-file before matching the format string completely.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Read error.</a:t>
            </a:r>
            <a:r>
              <a:rPr lang="en-US" altLang="zh-CN">
                <a:ea typeface="宋体" panose="02010600030101010101" pitchFamily="2" charset="-122"/>
              </a:rPr>
              <a:t> The function was unable to read characters from the stream.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Matching failure.</a:t>
            </a:r>
            <a:r>
              <a:rPr lang="en-US" altLang="zh-CN">
                <a:ea typeface="宋体" panose="02010600030101010101" pitchFamily="2" charset="-122"/>
              </a:rPr>
              <a:t> A data item was in the wrong format.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5F5BA-4268-84FB-BEDE-C8215AF98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CEE-A9A8-7718-4EC9-21CD8F7AD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2B6CBF-25AC-8749-87B0-5E379161E93F}" type="slidenum">
              <a:rPr lang="en-US" altLang="zh-CN" sz="1200">
                <a:latin typeface="Arial" panose="020B0604020202020204" pitchFamily="34" charset="0"/>
              </a:rPr>
              <a:pPr/>
              <a:t>105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A7B82A88-1ADE-E6EC-B00E-595131F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A5846AAE-CACA-AAB4-5BE5-4B1CA831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stream has two indicators associated with it: an </a:t>
            </a:r>
            <a:r>
              <a:rPr lang="en-US" altLang="zh-CN" b="1" i="1">
                <a:ea typeface="宋体" panose="02010600030101010101" pitchFamily="2" charset="-122"/>
              </a:rPr>
              <a:t>error indicator</a:t>
            </a:r>
            <a:r>
              <a:rPr lang="en-US" altLang="zh-CN">
                <a:ea typeface="宋体" panose="02010600030101010101" pitchFamily="2" charset="-122"/>
              </a:rPr>
              <a:t> and an </a:t>
            </a:r>
            <a:r>
              <a:rPr lang="en-US" altLang="zh-CN" b="1" i="1">
                <a:ea typeface="宋体" panose="02010600030101010101" pitchFamily="2" charset="-122"/>
              </a:rPr>
              <a:t>end-of-file indicator.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These indicators are cleared when the stream is opened.</a:t>
            </a:r>
          </a:p>
          <a:p>
            <a:r>
              <a:rPr lang="en-US" altLang="zh-CN">
                <a:ea typeface="宋体" panose="02010600030101010101" pitchFamily="2" charset="-122"/>
              </a:rPr>
              <a:t>Encountering end-of-file sets the end-of-file indicator, and a read error sets the error indicator.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error indicator is also set when a write error occurs on an output stream.</a:t>
            </a:r>
          </a:p>
          <a:p>
            <a:r>
              <a:rPr lang="en-US" altLang="zh-CN">
                <a:ea typeface="宋体" panose="02010600030101010101" pitchFamily="2" charset="-122"/>
              </a:rPr>
              <a:t>A matching failure doesn’t change either indicator.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6B3C5-B43C-7CE6-6E31-0CC7BFBED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D376-E774-E45E-99C2-18E663493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82B0A6-430D-8F44-B561-BE5516D5B52F}" type="slidenum">
              <a:rPr lang="en-US" altLang="zh-CN" sz="1200">
                <a:latin typeface="Arial" panose="020B0604020202020204" pitchFamily="34" charset="0"/>
              </a:rPr>
              <a:pPr/>
              <a:t>106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DF121DC9-0C3C-CD93-40F3-166AD308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B65A430D-3ABD-4113-6BE8-ACEF7F46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the error or end-of-file indicator is set, it remains in that state until it’s explicitly cleared, perhaps by a call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clearerr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clearerr</a:t>
            </a:r>
            <a:r>
              <a:rPr lang="en-US" altLang="zh-CN">
                <a:ea typeface="宋体" panose="02010600030101010101" pitchFamily="2" charset="-122"/>
              </a:rPr>
              <a:t> clears both the end-of-file and error indicators: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clearerr(fp);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clears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error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indicators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clearerr</a:t>
            </a:r>
            <a:r>
              <a:rPr lang="en-US" altLang="zh-CN">
                <a:ea typeface="宋体" panose="02010600030101010101" pitchFamily="2" charset="-122"/>
              </a:rPr>
              <a:t> isn’t needed often, since some of the other library functions clear one or both indicators as a side effect.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F8439-7AD5-8696-3CA2-2030823BB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4EBF-93F0-C5B0-A515-DF256A0E8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818EFE-9FD8-AE49-9740-B4ADB20FEA12}" type="slidenum">
              <a:rPr lang="en-US" altLang="zh-CN" sz="1200">
                <a:latin typeface="Arial" panose="020B0604020202020204" pitchFamily="34" charset="0"/>
              </a:rPr>
              <a:pPr/>
              <a:t>107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F742CD83-D447-78AD-E326-7EDC08B9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E0D3BDB-4AA2-8FC2-AFDE-D49935E6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</a:t>
            </a:r>
            <a:r>
              <a:rPr lang="en-US" altLang="zh-CN">
                <a:ea typeface="宋体" panose="02010600030101010101" pitchFamily="2" charset="-122"/>
              </a:rPr>
              <a:t> functions can be used to test a stream’s indicators to determine why a prior operation on the stream failed.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feof(fp)</a:t>
            </a:r>
            <a:r>
              <a:rPr lang="en-US" altLang="zh-CN">
                <a:ea typeface="宋体" panose="02010600030101010101" pitchFamily="2" charset="-122"/>
              </a:rPr>
              <a:t> returns a nonzero value if the end-of-file indicator is set for the stream associated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ferror(fp)</a:t>
            </a:r>
            <a:r>
              <a:rPr lang="en-US" altLang="zh-CN">
                <a:ea typeface="宋体" panose="02010600030101010101" pitchFamily="2" charset="-122"/>
              </a:rPr>
              <a:t> returns a nonzero value if the error indicator is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4DDA6-27F9-193B-8EDC-92282CAE4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8EC01-3333-2E6D-CEB3-BD21B0B9D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803B3F-8EE8-7C46-8891-36BEE9A14EDA}" type="slidenum">
              <a:rPr lang="en-US" altLang="zh-CN" sz="1200">
                <a:latin typeface="Arial" panose="020B0604020202020204" pitchFamily="34" charset="0"/>
              </a:rPr>
              <a:pPr/>
              <a:t>108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D0823043-FA68-4ADC-8C33-8D4BAE87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41E780AF-2817-AA81-0931-E028C955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returns a smaller-than-expected value,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</a:t>
            </a:r>
            <a:r>
              <a:rPr lang="en-US" altLang="zh-CN">
                <a:ea typeface="宋体" panose="02010600030101010101" pitchFamily="2" charset="-122"/>
              </a:rPr>
              <a:t> can be used to determine the reason.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>
                <a:ea typeface="宋体" panose="02010600030101010101" pitchFamily="2" charset="-122"/>
              </a:rPr>
              <a:t> returns a nonzero value, the end of the input file has been reached.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</a:t>
            </a:r>
            <a:r>
              <a:rPr lang="en-US" altLang="zh-CN">
                <a:ea typeface="宋体" panose="02010600030101010101" pitchFamily="2" charset="-122"/>
              </a:rPr>
              <a:t> returns a nonzero value, a read error occurred during input.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neither returns a nonzero value, a matching failure must have occurred.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return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indicates how many data items were read before the problem occurred.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6292-1D4C-7110-A2CA-3BC269359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C746-4A35-F9E9-1720-29A13DF62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B8139-5315-C245-AC7D-55C045C40B5C}" type="slidenum">
              <a:rPr lang="en-US" altLang="zh-CN" sz="1200">
                <a:latin typeface="Arial" panose="020B0604020202020204" pitchFamily="34" charset="0"/>
              </a:rPr>
              <a:pPr/>
              <a:t>109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FBECBE9-1A98-74DD-5092-BE7B5AA9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Streams and Redirection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140FF61-8E11-EBA1-E72A-18DDE0EB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problem with output redirection is that </a:t>
            </a:r>
            <a:r>
              <a:rPr lang="en-US" altLang="zh-CN" i="1">
                <a:ea typeface="宋体" panose="02010600030101010101" pitchFamily="2" charset="-122"/>
              </a:rPr>
              <a:t>everything</a:t>
            </a:r>
            <a:r>
              <a:rPr lang="en-US" altLang="zh-CN">
                <a:ea typeface="宋体" panose="02010600030101010101" pitchFamily="2" charset="-122"/>
              </a:rPr>
              <a:t> written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is put into a file.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error messages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guarantees that they will appear on the screen even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has been redirected.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150BB-DB05-1470-364A-C44737ED3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B5E89-1A0A-9A58-1BA4-33714DD9C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2A0A5E-9FED-5348-B2B1-164C338AE08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26FA7E19-B9B0-7341-B752-99CC219B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Detecting End-of-File and Error Conditions</a:t>
            </a: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9D3F7024-0AD0-B929-0C04-FCFBF4EA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find_int</a:t>
            </a:r>
            <a:r>
              <a:rPr lang="en-US" altLang="zh-CN">
                <a:ea typeface="宋体" panose="02010600030101010101" pitchFamily="2" charset="-122"/>
              </a:rPr>
              <a:t> function is an example that shows how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</a:t>
            </a:r>
            <a:r>
              <a:rPr lang="en-US" altLang="zh-CN">
                <a:ea typeface="宋体" panose="02010600030101010101" pitchFamily="2" charset="-122"/>
              </a:rPr>
              <a:t> might be used.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find_int</a:t>
            </a:r>
            <a:r>
              <a:rPr lang="en-US" altLang="zh-CN">
                <a:ea typeface="宋体" panose="02010600030101010101" pitchFamily="2" charset="-122"/>
              </a:rPr>
              <a:t> searches a file for a line that begins with an integer: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find_int("foo");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find_int</a:t>
            </a:r>
            <a:r>
              <a:rPr lang="en-US" altLang="zh-CN">
                <a:ea typeface="宋体" panose="02010600030101010101" pitchFamily="2" charset="-122"/>
              </a:rPr>
              <a:t> returns the value of the integer that it finds or an error code: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–1	File can’t be opened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–2	Read error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–3	No line begins with an integer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AA358-9876-4330-8EE9-E82822EC4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61C32-8DB1-71B8-2D6A-226C99D4C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30D663-E416-A349-8752-CA2523A33197}" type="slidenum">
              <a:rPr lang="en-US" altLang="zh-CN" sz="1200">
                <a:latin typeface="Arial" panose="020B0604020202020204" pitchFamily="34" charset="0"/>
              </a:rPr>
              <a:pPr/>
              <a:t>110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53635F2B-90D3-8808-580F-DBB13AB1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find_int(const char *filename)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FILE *fp = fopen(filename, "r");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(fp == NULL)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-1;               /* can't open file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(fscanf(fp, "%d", &amp;n) != 1)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(ferror(fp))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fclose(fp);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-2;             /* read error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(feof(fp))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fclose(fp);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-3;             /* integer not found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fscanf(fp, "%*[^\n]");   /* skips rest of line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fclose(fp);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n;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6C033-8E7E-38F0-DC7C-5FD74044B5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86144-4CF4-9191-7939-689DB350D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AEF580-1D6D-B049-BD7B-562CD48974AB}" type="slidenum">
              <a:rPr lang="en-US" altLang="zh-CN" sz="1200">
                <a:latin typeface="Arial" panose="020B0604020202020204" pitchFamily="34" charset="0"/>
              </a:rPr>
              <a:pPr/>
              <a:t>111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55B86E5E-9E2A-EB66-7FC0-94C32E9C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I/O</a:t>
            </a:r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29BEE0C6-32ED-A29F-81A8-466BBBA3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next group of library functions can read and write single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work equally well with text streams and binary streams.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functions treat characters as values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, not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One reason is that the input functions indicate an end-of-file (or error) condition by returning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, which is a negative integer constant.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A0FEF-8876-C83D-0DCA-0BF9BD8C9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2F0D2-6379-810E-5E30-7E7FDB621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9E32A4-3021-9C45-B64C-084F04CE5377}" type="slidenum">
              <a:rPr lang="en-US" altLang="zh-CN" sz="1200">
                <a:latin typeface="Arial" panose="020B0604020202020204" pitchFamily="34" charset="0"/>
              </a:rPr>
              <a:pPr/>
              <a:t>112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BC25191C-FC47-A64D-B557-B15F844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EE2771A2-DBF9-6E7F-AA48-AC21A16B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writes one character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putchar(ch);    /* writes ch to stdout 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fputc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write a character to an arbitrary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fputc(ch, fp);  /* writes ch to fp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putc(ch, fp);   /* writes ch to fp */</a:t>
            </a: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usually implemented as a macro (as well as a function), while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fputc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implemented only as a function.</a:t>
            </a:r>
            <a:endParaRPr lang="en-US" altLang="zh-CN" sz="23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FF031-3DA4-E651-7A75-E86E360FB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CC734-BB52-E208-C13E-36A41E7F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48E48-60E5-0946-8971-12485401734F}" type="slidenum">
              <a:rPr lang="en-US" altLang="zh-CN" sz="1200">
                <a:latin typeface="Arial" panose="020B0604020202020204" pitchFamily="34" charset="0"/>
              </a:rPr>
              <a:pPr/>
              <a:t>113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A52DD07E-6516-D1F4-54D5-D6B514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F47D60FA-3753-8531-D9F4-2C2CC9C1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en-US" altLang="zh-CN" sz="2700">
                <a:ea typeface="宋体" panose="02010600030101010101" pitchFamily="2" charset="-122"/>
              </a:rPr>
              <a:t> itself is usually a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putchar(c) putc((c), stdout)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C standard allows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</a:t>
            </a:r>
            <a:r>
              <a:rPr lang="en-US" altLang="zh-CN" sz="2700">
                <a:ea typeface="宋体" panose="02010600030101010101" pitchFamily="2" charset="-122"/>
              </a:rPr>
              <a:t> macro to evaluate the stream argument more than once, which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fputc</a:t>
            </a:r>
            <a:r>
              <a:rPr lang="en-US" altLang="zh-CN" sz="2700">
                <a:ea typeface="宋体" panose="02010600030101010101" pitchFamily="2" charset="-122"/>
              </a:rPr>
              <a:t> isn’t permitted to do.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Programmers usually prefer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</a:t>
            </a:r>
            <a:r>
              <a:rPr lang="en-US" altLang="zh-CN" sz="2700">
                <a:ea typeface="宋体" panose="02010600030101010101" pitchFamily="2" charset="-122"/>
              </a:rPr>
              <a:t>, which gives a faster program.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If a write error occurs, all three functions set the error indicator for the stream and return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Otherwise, they return the character that was written.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E730-C9BC-9616-1CAD-E1DA6F562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76EC5-BEA7-1CED-34CB-AE5CB3D5B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3D6318-7E76-F54B-80F1-5DB8968CC6DA}" type="slidenum">
              <a:rPr lang="en-US" altLang="zh-CN" sz="1200">
                <a:latin typeface="Arial" panose="020B0604020202020204" pitchFamily="34" charset="0"/>
              </a:rPr>
              <a:pPr/>
              <a:t>114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2B6EF1E9-EAD2-BADE-EB82-0EF87B86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4A7D8FB7-DF45-66E6-D7ED-1BDF5EF1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700">
                <a:ea typeface="宋体" panose="02010600030101010101" pitchFamily="2" charset="-122"/>
                <a:cs typeface="Courier New" panose="02070309020205020404" pitchFamily="49" charset="0"/>
              </a:rPr>
              <a:t> reads a character from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 sz="2700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 = getchar();</a:t>
            </a:r>
          </a:p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zh-CN" sz="2700"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</a:t>
            </a:r>
            <a:r>
              <a:rPr lang="en-US" altLang="zh-CN" sz="2700">
                <a:ea typeface="宋体" panose="02010600030101010101" pitchFamily="2" charset="-122"/>
                <a:cs typeface="Courier New" panose="02070309020205020404" pitchFamily="49" charset="0"/>
              </a:rPr>
              <a:t> read a character from an arbitrary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 = fgetc(fp);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 = getc(fp);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All three functions treat the character as an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700">
                <a:ea typeface="宋体" panose="02010600030101010101" pitchFamily="2" charset="-122"/>
              </a:rPr>
              <a:t> value (which is then converted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700">
                <a:ea typeface="宋体" panose="02010600030101010101" pitchFamily="2" charset="-122"/>
              </a:rPr>
              <a:t> type before it’s returned).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As a result, they never return a negative value other than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A0475-CF82-2977-BE4D-1D3B4E29E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3474C-E696-0EF0-FA71-F8726B0FF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E9EBA9-A12E-A644-99B3-38A92E92DC36}" type="slidenum">
              <a:rPr lang="en-US" altLang="zh-CN" sz="1200">
                <a:latin typeface="Arial" panose="020B0604020202020204" pitchFamily="34" charset="0"/>
              </a:rPr>
              <a:pPr/>
              <a:t>115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8DAA7771-CF4E-3F49-35FE-E4319D41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1075" name="Content Placeholder 2">
            <a:extLst>
              <a:ext uri="{FF2B5EF4-FFF2-40B4-BE49-F238E27FC236}">
                <a16:creationId xmlns:a16="http://schemas.microsoft.com/office/drawing/2014/main" id="{5CD8808D-FDC7-9EBF-1DC9-9AC5FFAA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</a:t>
            </a:r>
            <a:r>
              <a:rPr lang="en-US" altLang="zh-CN">
                <a:ea typeface="宋体" panose="02010600030101010101" pitchFamily="2" charset="-122"/>
              </a:rPr>
              <a:t> is usually implemented as a macro (as well as a function), while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zh-CN">
                <a:ea typeface="宋体" panose="02010600030101010101" pitchFamily="2" charset="-122"/>
              </a:rPr>
              <a:t> is implemented only as a function.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is normally a macro as well: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getchar() getc(stdin)</a:t>
            </a:r>
          </a:p>
          <a:p>
            <a:r>
              <a:rPr lang="en-US" altLang="zh-CN">
                <a:ea typeface="宋体" panose="02010600030101010101" pitchFamily="2" charset="-122"/>
              </a:rPr>
              <a:t>Programmers usually prefer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</a:t>
            </a:r>
            <a:r>
              <a:rPr lang="en-US" altLang="zh-CN">
                <a:ea typeface="宋体" panose="02010600030101010101" pitchFamily="2" charset="-122"/>
              </a:rPr>
              <a:t> over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E2E6-F916-4129-684C-D97FD6012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262D-7C22-0654-9724-C54E2E951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6AAF9-10F4-B346-A5F1-84A8831E3AEC}" type="slidenum">
              <a:rPr lang="en-US" altLang="zh-CN" sz="1200">
                <a:latin typeface="Arial" panose="020B0604020202020204" pitchFamily="34" charset="0"/>
              </a:rPr>
              <a:pPr/>
              <a:t>116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45819847-EE34-7D92-95A7-E802A29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1A8BF8E9-F785-11F6-4072-05885CC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functions behave the same if a problem occurs.</a:t>
            </a:r>
          </a:p>
          <a:p>
            <a:r>
              <a:rPr lang="en-US" altLang="zh-CN">
                <a:ea typeface="宋体" panose="02010600030101010101" pitchFamily="2" charset="-122"/>
              </a:rPr>
              <a:t>At end-of-file, they set the stream’s end-of-file indicator and return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a read error occurs, they set the stream’s error indicator and return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To differentiate between the two situations, we can call 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ferror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B9588-5064-D0C9-2849-A4DC6FAA0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995E8-C9D8-BC5B-F09F-C155BA669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B36F1B-C9AA-5B45-BC11-9279F9E4F71F}" type="slidenum">
              <a:rPr lang="en-US" altLang="zh-CN" sz="1200">
                <a:latin typeface="Arial" panose="020B0604020202020204" pitchFamily="34" charset="0"/>
              </a:rPr>
              <a:pPr/>
              <a:t>117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D9936955-9460-4549-7ABD-405A868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D3282705-B94F-96DE-6769-DD9D1CCA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of the most common uses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is to read characters from a file.</a:t>
            </a:r>
          </a:p>
          <a:p>
            <a:r>
              <a:rPr lang="en-US" altLang="zh-CN">
                <a:ea typeface="宋体" panose="02010600030101010101" pitchFamily="2" charset="-122"/>
              </a:rPr>
              <a:t>A typical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for that purpose: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((ch = getc(fp)) != EOF)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Always store the return value in an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variable, not a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Testing a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variable against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may give the wrong result.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5097C-DE5E-86DB-F5D7-E6D07C317A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6496-0557-F63F-6691-36E86BC1C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8D6F0F-0A71-CB4E-A72D-7F290A005E7B}" type="slidenum">
              <a:rPr lang="en-US" altLang="zh-CN" sz="1200">
                <a:latin typeface="Arial" panose="020B0604020202020204" pitchFamily="34" charset="0"/>
              </a:rPr>
              <a:pPr/>
              <a:t>118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A5D4D23C-555B-2C36-2AA0-BD09575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3A58A36E-E5F5-902E-56F5-3D4D84F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ungetc</a:t>
            </a:r>
            <a:r>
              <a:rPr lang="en-US" altLang="zh-CN">
                <a:ea typeface="宋体" panose="02010600030101010101" pitchFamily="2" charset="-122"/>
              </a:rPr>
              <a:t> function “pushes back” a character read from a stream and clears the stream’s end-of-file indicator.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reads a series of digits, stopping at the first nondigit: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(isdigit(ch = getc(fp)))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ungetc(ch, fp);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pushes back last character read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F9EF5-D07D-1EA4-089B-8B28D27F1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9F88-27C2-35FB-44AE-8530C94A6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0F35F5-8631-1C41-A9C7-84CC409AA360}" type="slidenum">
              <a:rPr lang="en-US" altLang="zh-CN" sz="1200">
                <a:latin typeface="Arial" panose="020B0604020202020204" pitchFamily="34" charset="0"/>
              </a:rPr>
              <a:pPr/>
              <a:t>119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164DC7D-06F4-F7E0-058F-36A5E25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7FFCB32-ED58-670B-3866-8CB91688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supports two kinds of files: text and binary.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bytes in a </a:t>
            </a:r>
            <a:r>
              <a:rPr lang="en-US" altLang="zh-CN" b="1" i="1">
                <a:ea typeface="宋体" panose="02010600030101010101" pitchFamily="2" charset="-122"/>
              </a:rPr>
              <a:t>text file</a:t>
            </a:r>
            <a:r>
              <a:rPr lang="en-US" altLang="zh-CN">
                <a:ea typeface="宋体" panose="02010600030101010101" pitchFamily="2" charset="-122"/>
              </a:rPr>
              <a:t> represent characters, allowing humans to examine or edit the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source code for a C program is stored in a text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In a </a:t>
            </a:r>
            <a:r>
              <a:rPr lang="en-US" altLang="zh-CN" b="1" i="1">
                <a:ea typeface="宋体" panose="02010600030101010101" pitchFamily="2" charset="-122"/>
              </a:rPr>
              <a:t>binary file,</a:t>
            </a:r>
            <a:r>
              <a:rPr lang="en-US" altLang="zh-CN">
                <a:ea typeface="宋体" panose="02010600030101010101" pitchFamily="2" charset="-122"/>
              </a:rPr>
              <a:t> bytes don’t necessarily represent characters.</a:t>
            </a:r>
          </a:p>
          <a:p>
            <a:pPr lvl="1"/>
            <a:r>
              <a:rPr lang="en-US" altLang="zh-CN" sz="2300">
                <a:ea typeface="宋体" panose="02010600030101010101" pitchFamily="2" charset="-122"/>
              </a:rPr>
              <a:t>Groups of bytes might represent other types of data, such as integers and floating-point numbers.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executable C program is stored in a binary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33C-80A6-C17F-2719-752A331BA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C069B-FE75-211A-C016-BC11DA2B2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1F533-70CC-734D-B5E0-744E1944A0FD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7696B7CB-4F6A-809C-97E8-D3D30D1C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F445B52C-1FB9-24B0-5138-9A1C7057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number of characters that can be pushed back by consecutive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ungetc</a:t>
            </a:r>
            <a:r>
              <a:rPr lang="en-US" altLang="zh-CN">
                <a:ea typeface="宋体" panose="02010600030101010101" pitchFamily="2" charset="-122"/>
              </a:rPr>
              <a:t> varies; only the first call is guaranteed to succeed.</a:t>
            </a:r>
          </a:p>
          <a:p>
            <a:r>
              <a:rPr lang="en-US" altLang="zh-CN">
                <a:ea typeface="宋体" panose="02010600030101010101" pitchFamily="2" charset="-122"/>
              </a:rPr>
              <a:t>Calling a file-positioning function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fsetpos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rewind</a:t>
            </a:r>
            <a:r>
              <a:rPr lang="en-US" altLang="zh-CN">
                <a:ea typeface="宋体" panose="02010600030101010101" pitchFamily="2" charset="-122"/>
              </a:rPr>
              <a:t>) causes the pushed-back characters to be lost.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ungetc</a:t>
            </a:r>
            <a:r>
              <a:rPr lang="en-US" altLang="zh-CN">
                <a:ea typeface="宋体" panose="02010600030101010101" pitchFamily="2" charset="-122"/>
              </a:rPr>
              <a:t> returns the character it was asked to push back.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returns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if an attempt is made to push back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or to push back more characters than allowed.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CA342-0FA9-A901-99F1-DDC4D08C29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FC2E4-4B7E-3031-67C6-6103AFD45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FB02D9-9662-4241-8415-B528D53F24D0}" type="slidenum">
              <a:rPr lang="en-US" altLang="zh-CN" sz="1200">
                <a:latin typeface="Arial" panose="020B0604020202020204" pitchFamily="34" charset="0"/>
              </a:rPr>
              <a:pPr/>
              <a:t>120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DA009A6E-A662-7761-39F6-A4A036B7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Copying a File</a:t>
            </a:r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F580537B-9A98-3D9E-0336-355142C5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fcopy.c</a:t>
            </a:r>
            <a:r>
              <a:rPr lang="en-US" altLang="zh-CN">
                <a:ea typeface="宋体" panose="02010600030101010101" pitchFamily="2" charset="-122"/>
              </a:rPr>
              <a:t> program makes a copy of a file.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names of the original file and the new file will be specified on the command line when the program is executed.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fcopy</a:t>
            </a:r>
            <a:r>
              <a:rPr lang="en-US" altLang="zh-CN">
                <a:ea typeface="宋体" panose="02010600030101010101" pitchFamily="2" charset="-122"/>
              </a:rPr>
              <a:t> to copy the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f1.c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f2.c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fcopy f1.c f2.c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fcopy</a:t>
            </a:r>
            <a:r>
              <a:rPr lang="en-US" altLang="zh-CN">
                <a:ea typeface="宋体" panose="02010600030101010101" pitchFamily="2" charset="-122"/>
              </a:rPr>
              <a:t> will issue an error message if there aren’t exactly two file names on the command line or if either file can’t be opened.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9B4AE-918D-FA53-9340-4F4EEDD76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785A7-7C9D-8EFD-C233-8CEB57042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2197E7-7E4C-894B-8D4F-004F73C32CCC}" type="slidenum">
              <a:rPr lang="en-US" altLang="zh-CN" sz="1200">
                <a:latin typeface="Arial" panose="020B0604020202020204" pitchFamily="34" charset="0"/>
              </a:rPr>
              <a:pPr/>
              <a:t>121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14BA8291-F70A-0323-3339-48784CAE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Copying a File</a:t>
            </a: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E407DA4D-AA19-7FD0-DF7D-C20C681B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"rb"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"wb"</a:t>
            </a:r>
            <a:r>
              <a:rPr lang="en-US" altLang="zh-CN">
                <a:ea typeface="宋体" panose="02010600030101010101" pitchFamily="2" charset="-122"/>
              </a:rPr>
              <a:t> as the file modes enables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fcopy</a:t>
            </a:r>
            <a:r>
              <a:rPr lang="en-US" altLang="zh-CN">
                <a:ea typeface="宋体" panose="02010600030101010101" pitchFamily="2" charset="-122"/>
              </a:rPr>
              <a:t> to copy both text and binary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If we used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>
                <a:ea typeface="宋体" panose="02010600030101010101" pitchFamily="2" charset="-122"/>
              </a:rPr>
              <a:t> instead, the program wouldn’t necessarily be able to copy binary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1D6D-5B8C-B537-23D3-8824060CCE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7CC98-23A6-160B-4E34-E0F4C6C56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41A20C-4F79-154E-9A17-93B011D5B81F}" type="slidenum">
              <a:rPr lang="en-US" altLang="zh-CN" sz="1200">
                <a:latin typeface="Arial" panose="020B0604020202020204" pitchFamily="34" charset="0"/>
              </a:rPr>
              <a:pPr/>
              <a:t>122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>
            <a:extLst>
              <a:ext uri="{FF2B5EF4-FFF2-40B4-BE49-F238E27FC236}">
                <a16:creationId xmlns:a16="http://schemas.microsoft.com/office/drawing/2014/main" id="{34BA4A63-2310-8E94-409E-9BF710AC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fcopy.c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Copies a file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FILE *source_fp, *dest_fp;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(argc != 3)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"usage: fcopy source dest\n");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AF076-71DC-6C78-BEE5-9AD3AA2FA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94BA-8750-B04E-683F-B5DD7014D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8B22A1-1908-E14D-A78E-7333F5D39D11}" type="slidenum">
              <a:rPr lang="en-US" altLang="zh-CN" sz="1200">
                <a:latin typeface="Arial" panose="020B0604020202020204" pitchFamily="34" charset="0"/>
              </a:rPr>
              <a:pPr/>
              <a:t>123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Content Placeholder 2">
            <a:extLst>
              <a:ext uri="{FF2B5EF4-FFF2-40B4-BE49-F238E27FC236}">
                <a16:creationId xmlns:a16="http://schemas.microsoft.com/office/drawing/2014/main" id="{BE5C0E0A-15DA-E6E4-E222-F1DBB956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((source_fp = fopen(argv[1], "rb"))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"Can't open %s\n", argv[1]);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((dest_fp = fopen(argv[2], "wb"))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"Can't open %s\n", argv[2]);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fclose(source_fp);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((ch = getc(source_fp)) != EOF)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putc(ch, dest_fp);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fclose(source_fp);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fclose(dest_fp);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0CD-9FA8-A971-9947-B4DE59821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7490B-23C0-9A45-8793-6EC2A391C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57CD27-44F9-AA4B-AA04-7F290FEBCA94}" type="slidenum">
              <a:rPr lang="en-US" altLang="zh-CN" sz="1200">
                <a:latin typeface="Arial" panose="020B0604020202020204" pitchFamily="34" charset="0"/>
              </a:rPr>
              <a:pPr/>
              <a:t>124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4E335B21-32C8-AD5C-69CD-79A4C506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 I/O</a:t>
            </a:r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B9628422-BBD6-B0E7-BCE2-6E1F36F7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Library functions in the next group are able to read and write lines.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are used mostly with text streams, although it’s legal to use them with binary streams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FB9D-BD13-F149-17D9-E291A6367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3577C-4266-3519-604E-B59043757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321162-C33E-134D-9F1E-36CAD445D707}" type="slidenum">
              <a:rPr lang="en-US" altLang="zh-CN" sz="1200">
                <a:latin typeface="Arial" panose="020B0604020202020204" pitchFamily="34" charset="0"/>
              </a:rPr>
              <a:pPr/>
              <a:t>125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5975B9C6-EB4B-19DF-D783-1C7B2E13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41315" name="Content Placeholder 2">
            <a:extLst>
              <a:ext uri="{FF2B5EF4-FFF2-40B4-BE49-F238E27FC236}">
                <a16:creationId xmlns:a16="http://schemas.microsoft.com/office/drawing/2014/main" id="{72EC0699-B9A5-8DCD-E2B4-BAA4DB85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 function writes a string of characters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puts("Hi, there!");  /* writes to stdout */</a:t>
            </a:r>
          </a:p>
          <a:p>
            <a:r>
              <a:rPr lang="en-US" altLang="zh-CN">
                <a:ea typeface="宋体" panose="02010600030101010101" pitchFamily="2" charset="-122"/>
              </a:rPr>
              <a:t>After it writes the characters in the string,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 always adds a new-line character.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E58D-2BD1-05C2-8D9B-DC9C40F80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34EF5-8147-DE58-3748-6A9F3A59A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7FED94-1167-9740-8C8F-0B9F6E2DB0A3}" type="slidenum">
              <a:rPr lang="en-US" altLang="zh-CN" sz="1200">
                <a:latin typeface="Arial" panose="020B0604020202020204" pitchFamily="34" charset="0"/>
              </a:rPr>
              <a:pPr/>
              <a:t>126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D695AEA6-FF52-0C8F-E850-F9C6DECB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42339" name="Content Placeholder 2">
            <a:extLst>
              <a:ext uri="{FF2B5EF4-FFF2-40B4-BE49-F238E27FC236}">
                <a16:creationId xmlns:a16="http://schemas.microsoft.com/office/drawing/2014/main" id="{1ABBDA59-24FF-E07A-AF4F-C67461D1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fputs</a:t>
            </a:r>
            <a:r>
              <a:rPr lang="en-US" altLang="zh-CN">
                <a:ea typeface="宋体" panose="02010600030101010101" pitchFamily="2" charset="-122"/>
              </a:rPr>
              <a:t> is a more general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Its second argument indicates the stream to which the output should be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fputs("Hi,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there!",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fp);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writes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Unlike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fputs</a:t>
            </a:r>
            <a:r>
              <a:rPr lang="en-US" altLang="zh-CN">
                <a:ea typeface="宋体" panose="02010600030101010101" pitchFamily="2" charset="-122"/>
              </a:rPr>
              <a:t> function doesn’t write a new-line character unless one is present in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Both functions return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if a write error occurs; otherwise, they return a nonnegative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0CB2-5D6B-4D60-C545-5A2123C8C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677B-3886-597D-F447-A05135074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B2EA24-5CFE-954D-893C-86E8E4144B20}" type="slidenum">
              <a:rPr lang="en-US" altLang="zh-CN" sz="1200">
                <a:latin typeface="Arial" panose="020B0604020202020204" pitchFamily="34" charset="0"/>
              </a:rPr>
              <a:pPr/>
              <a:t>127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8CF41BF8-88E9-7D7E-B76D-B85A295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43363" name="Content Placeholder 2">
            <a:extLst>
              <a:ext uri="{FF2B5EF4-FFF2-40B4-BE49-F238E27FC236}">
                <a16:creationId xmlns:a16="http://schemas.microsoft.com/office/drawing/2014/main" id="{C376BEF3-2138-75E2-D8AD-1E8C1622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function reads a line of input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gets(str); /* reads a line from stdin 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reads characters one by one, storing them in the array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, until it reads a new-line character (which it discards).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is a more general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that can read from any stream.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is also safer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, since it limits the number of characters that it will store.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1734-9DF7-1E12-9C3A-F90A2A2528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AB80-E6DD-343D-0821-F8401F30F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AFFEC1-CC5E-5644-88E7-9F6B6B449DDE}" type="slidenum">
              <a:rPr lang="en-US" altLang="zh-CN" sz="1200">
                <a:latin typeface="Arial" panose="020B0604020202020204" pitchFamily="34" charset="0"/>
              </a:rPr>
              <a:pPr/>
              <a:t>128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1D2D3E80-3D5A-B373-4187-88FB0689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44387" name="Content Placeholder 2">
            <a:extLst>
              <a:ext uri="{FF2B5EF4-FFF2-40B4-BE49-F238E27FC236}">
                <a16:creationId xmlns:a16="http://schemas.microsoft.com/office/drawing/2014/main" id="{4E2C30CD-B38C-5965-FFB2-EE24D6DA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that reads a line into a character array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fgets(str, sizeof(str), fp);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will read characters until it reaches the first new-line character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sizeof(str)</a:t>
            </a:r>
            <a:r>
              <a:rPr lang="en-US" altLang="zh-CN">
                <a:ea typeface="宋体" panose="02010600030101010101" pitchFamily="2" charset="-122"/>
              </a:rPr>
              <a:t> – 1 characters have been read.</a:t>
            </a:r>
          </a:p>
          <a:p>
            <a:r>
              <a:rPr lang="en-US" altLang="zh-CN">
                <a:ea typeface="宋体" panose="02010600030101010101" pitchFamily="2" charset="-122"/>
              </a:rPr>
              <a:t>If it reads the new-line character,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stores it along with the other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5AAE-902A-B712-8C38-71533A823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3B35F-62D9-5042-1EF7-C5FFF4BCD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7C270-B881-7E4F-B12D-D004395D734A}" type="slidenum">
              <a:rPr lang="en-US" altLang="zh-CN" sz="1200">
                <a:latin typeface="Arial" panose="020B0604020202020204" pitchFamily="34" charset="0"/>
              </a:rPr>
              <a:pPr/>
              <a:t>129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C0DA4A-7E06-0DD3-3B93-3C13C709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32982B3-9421-0B3B-9E14-C36F5166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have two characteristics that binary files don’t possess.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Text files are divided into lines. </a:t>
            </a:r>
            <a:r>
              <a:rPr lang="en-US" altLang="zh-CN">
                <a:ea typeface="宋体" panose="02010600030101010101" pitchFamily="2" charset="-122"/>
              </a:rPr>
              <a:t>Each line in a text file normally ends with one or two special characters.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Windows: carriage-return character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'\x0d'</a:t>
            </a:r>
            <a:r>
              <a:rPr lang="en-US" altLang="zh-CN">
                <a:ea typeface="宋体" panose="02010600030101010101" pitchFamily="2" charset="-122"/>
              </a:rPr>
              <a:t>) followed by line-feed character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'\x0a'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and newer versions of Mac OS: line-feed character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Older versions of Mac OS: carriage-return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CA0B5-8049-76E9-FFD5-318D7662A7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DFFE-8C7B-E997-C0D1-9B0BBD953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632849-DF1C-7048-A73F-632335B9C52F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0F631F42-120F-42CC-00A8-017800E2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45411" name="Content Placeholder 2">
            <a:extLst>
              <a:ext uri="{FF2B5EF4-FFF2-40B4-BE49-F238E27FC236}">
                <a16:creationId xmlns:a16="http://schemas.microsoft.com/office/drawing/2014/main" id="{B09E47ED-138B-AE55-89E9-13952195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return a null pointer if a read error occurs or they reach the end of the input stream before storing any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both return their first argument, which points to the array in which the input was stored. </a:t>
            </a:r>
          </a:p>
          <a:p>
            <a:r>
              <a:rPr lang="en-US" altLang="zh-CN">
                <a:ea typeface="宋体" panose="02010600030101010101" pitchFamily="2" charset="-122"/>
              </a:rPr>
              <a:t>Both functions store a null character at the end of the string.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FE927-91D0-FA99-986A-4525B01528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0130-8EFE-1148-D3EF-2C52FC60F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43DCC8-6E16-2341-B89F-BA60713D87BC}" type="slidenum">
              <a:rPr lang="en-US" altLang="zh-CN" sz="1200">
                <a:latin typeface="Arial" panose="020B0604020202020204" pitchFamily="34" charset="0"/>
              </a:rPr>
              <a:pPr/>
              <a:t>130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>
            <a:extLst>
              <a:ext uri="{FF2B5EF4-FFF2-40B4-BE49-F238E27FC236}">
                <a16:creationId xmlns:a16="http://schemas.microsoft.com/office/drawing/2014/main" id="{795A040F-CC3F-A8F2-4A37-264E5994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46435" name="Content Placeholder 2">
            <a:extLst>
              <a:ext uri="{FF2B5EF4-FFF2-40B4-BE49-F238E27FC236}">
                <a16:creationId xmlns:a16="http://schemas.microsoft.com/office/drawing/2014/main" id="{02A5FFF8-3C8D-D723-DE7E-02292306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should be used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in most situations.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is safe to use only when the string being read is </a:t>
            </a:r>
            <a:r>
              <a:rPr lang="en-US" altLang="zh-CN" i="1">
                <a:ea typeface="宋体" panose="02010600030101010101" pitchFamily="2" charset="-122"/>
              </a:rPr>
              <a:t>guaranteed</a:t>
            </a:r>
            <a:r>
              <a:rPr lang="en-US" altLang="zh-CN">
                <a:ea typeface="宋体" panose="02010600030101010101" pitchFamily="2" charset="-122"/>
              </a:rPr>
              <a:t> to fit into the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there’s no guarantee (and there usually isn’t), it’s much safer to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will read from the standard input stream if passed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 as its third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fgets(str, sizeof(str), stdin);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F522-1610-1C91-0AF1-A0F7F78D5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78F7-4C05-348A-08C4-A9F10D06F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D1D6CE-246B-5B44-97DA-48CAC0DDC2FB}" type="slidenum">
              <a:rPr lang="en-US" altLang="zh-CN" sz="1200">
                <a:latin typeface="Arial" panose="020B0604020202020204" pitchFamily="34" charset="0"/>
              </a:rPr>
              <a:pPr/>
              <a:t>131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6693AB25-D619-E240-4EFB-2D343EA5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I/O</a:t>
            </a:r>
          </a:p>
        </p:txBody>
      </p:sp>
      <p:sp>
        <p:nvSpPr>
          <p:cNvPr id="147459" name="Content Placeholder 2">
            <a:extLst>
              <a:ext uri="{FF2B5EF4-FFF2-40B4-BE49-F238E27FC236}">
                <a16:creationId xmlns:a16="http://schemas.microsoft.com/office/drawing/2014/main" id="{99AD4DBE-CFFF-3ED5-509B-FF152258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>
                <a:ea typeface="宋体" panose="02010600030101010101" pitchFamily="2" charset="-122"/>
              </a:rPr>
              <a:t> functions allow a program to read and write large blocks of data in a single step.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>
                <a:ea typeface="宋体" panose="02010600030101010101" pitchFamily="2" charset="-122"/>
              </a:rPr>
              <a:t> are used primarily with binary streams, although—with care—it’s possible to use them with text streams as well.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24AA-2856-75E2-6568-287378CD8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23940-9BA5-C067-EE2D-D78552CA1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A66EBD-3C0E-C54A-9917-787BBC9A0EB0}" type="slidenum">
              <a:rPr lang="en-US" altLang="zh-CN" sz="1200">
                <a:latin typeface="Arial" panose="020B0604020202020204" pitchFamily="34" charset="0"/>
              </a:rPr>
              <a:pPr/>
              <a:t>132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5642E05B-F857-1D2E-DDA0-49D3567A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I/O</a:t>
            </a:r>
          </a:p>
        </p:txBody>
      </p:sp>
      <p:sp>
        <p:nvSpPr>
          <p:cNvPr id="148483" name="Content Placeholder 2">
            <a:extLst>
              <a:ext uri="{FF2B5EF4-FFF2-40B4-BE49-F238E27FC236}">
                <a16:creationId xmlns:a16="http://schemas.microsoft.com/office/drawing/2014/main" id="{E7AA072F-1281-6545-E2D3-94DD7BF6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2700">
                <a:ea typeface="宋体" panose="02010600030101010101" pitchFamily="2" charset="-122"/>
              </a:rPr>
              <a:t> is designed to copy an array from memory to a stream.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Arguments in a call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Address of array</a:t>
            </a:r>
          </a:p>
          <a:p>
            <a:pPr lvl="1"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Size of each array element (in bytes)</a:t>
            </a:r>
          </a:p>
          <a:p>
            <a:pPr lvl="1"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Number of elements to write</a:t>
            </a:r>
          </a:p>
          <a:p>
            <a:pPr lvl="1"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File pointer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 call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2700">
                <a:ea typeface="宋体" panose="02010600030101010101" pitchFamily="2" charset="-122"/>
              </a:rPr>
              <a:t> that writes the entire contents of the array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fwrite(a, sizeof(a[0]),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sizeof(a) / sizeof(a[0]), fp);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DC4DE-55F4-9EE9-C03B-7E8B5E812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D6196-B1FD-CF30-0ABC-AE34C3F1D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687F1-4849-E643-B165-37563DCE4F36}" type="slidenum">
              <a:rPr lang="en-US" altLang="zh-CN" sz="1200">
                <a:latin typeface="Arial" panose="020B0604020202020204" pitchFamily="34" charset="0"/>
              </a:rPr>
              <a:pPr/>
              <a:t>133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1655BBD6-1E66-5371-655D-7367C2AC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I/O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F2A7623A-8BD1-B970-DDE4-CBB44E1B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>
                <a:ea typeface="宋体" panose="02010600030101010101" pitchFamily="2" charset="-122"/>
              </a:rPr>
              <a:t> returns the number of elements actually written.</a:t>
            </a:r>
          </a:p>
          <a:p>
            <a:r>
              <a:rPr lang="en-US" altLang="zh-CN">
                <a:ea typeface="宋体" panose="02010600030101010101" pitchFamily="2" charset="-122"/>
              </a:rPr>
              <a:t>This number will be less than the third argument if a write error occurs.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46674-A41E-9560-D49F-1934A0D4C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F9CD-2394-9B9A-7A8F-279CFD3EC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98641F-F876-3649-9D53-ED8B8B53FE0F}" type="slidenum">
              <a:rPr lang="en-US" altLang="zh-CN" sz="1200">
                <a:latin typeface="Arial" panose="020B0604020202020204" pitchFamily="34" charset="0"/>
              </a:rPr>
              <a:pPr/>
              <a:t>134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7CF0612B-6EE9-D1AB-314F-F8AEBA2C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I/O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2E0B6800-E1A9-59CC-F469-C71F1981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 sz="2700">
                <a:ea typeface="宋体" panose="02010600030101010101" pitchFamily="2" charset="-122"/>
              </a:rPr>
              <a:t> will read the elements of an array from a stream.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 call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 sz="2700">
                <a:ea typeface="宋体" panose="02010600030101010101" pitchFamily="2" charset="-122"/>
              </a:rPr>
              <a:t> that reads the contents of a file into the array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fread(a, sizeof(a[0]),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sizeof(a) / sizeof(a[0]), fp);</a:t>
            </a:r>
          </a:p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 sz="2700">
                <a:ea typeface="宋体" panose="02010600030101010101" pitchFamily="2" charset="-122"/>
              </a:rPr>
              <a:t>’s return value indicates the actual number of elements read.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This number should equal the third argument unless the end of the input file was reached or a read error occurred.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463DB-004B-AD5D-6A80-5CDD6B000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B86E2-DFC1-94B4-BE52-752613729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9DB72D-BC7F-334B-AEEF-FE6BB7B48CC1}" type="slidenum">
              <a:rPr lang="en-US" altLang="zh-CN" sz="1200">
                <a:latin typeface="Arial" panose="020B0604020202020204" pitchFamily="34" charset="0"/>
              </a:rPr>
              <a:pPr/>
              <a:t>135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57121961-AD21-ECC0-32B0-F1D50430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I/O</a:t>
            </a:r>
          </a:p>
        </p:txBody>
      </p:sp>
      <p:sp>
        <p:nvSpPr>
          <p:cNvPr id="151555" name="Content Placeholder 2">
            <a:extLst>
              <a:ext uri="{FF2B5EF4-FFF2-40B4-BE49-F238E27FC236}">
                <a16:creationId xmlns:a16="http://schemas.microsoft.com/office/drawing/2014/main" id="{B36CCD4C-68C1-FC02-8917-293F52C9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>
                <a:ea typeface="宋体" panose="02010600030101010101" pitchFamily="2" charset="-122"/>
              </a:rPr>
              <a:t> is convenient for a program that needs to store data in a file before terminating.</a:t>
            </a:r>
          </a:p>
          <a:p>
            <a:r>
              <a:rPr lang="en-US" altLang="zh-CN">
                <a:ea typeface="宋体" panose="02010600030101010101" pitchFamily="2" charset="-122"/>
              </a:rPr>
              <a:t>Later, the program (or another program)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fread</a:t>
            </a:r>
            <a:r>
              <a:rPr lang="en-US" altLang="zh-CN">
                <a:ea typeface="宋体" panose="02010600030101010101" pitchFamily="2" charset="-122"/>
              </a:rPr>
              <a:t> to read the data back into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data doesn’t need to be in array form.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>
                <a:ea typeface="宋体" panose="02010600030101010101" pitchFamily="2" charset="-122"/>
              </a:rPr>
              <a:t> that writes a structure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to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fwrite(&amp;s, sizeof(s), 1, fp);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7E28-6801-34AF-D42E-89D8022D6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DF878-0AEA-ACF8-BE2A-1909DF405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044D5-6E2F-0445-A9F6-C407A85EFF14}" type="slidenum">
              <a:rPr lang="en-US" altLang="zh-CN" sz="1200">
                <a:latin typeface="Arial" panose="020B0604020202020204" pitchFamily="34" charset="0"/>
              </a:rPr>
              <a:pPr/>
              <a:t>136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F4ADFE98-8C81-97FC-8678-BB926E89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6AA37505-971F-7250-6E45-ED80A130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stream has an associated </a:t>
            </a:r>
            <a:r>
              <a:rPr lang="en-US" altLang="zh-CN" b="1" i="1">
                <a:ea typeface="宋体" panose="02010600030101010101" pitchFamily="2" charset="-122"/>
              </a:rPr>
              <a:t>file position.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file is opened, the file position is set at the beginning of the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“append” mode, the initial file position may be at the beginning or end, depending on the implementation.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read or write operation is performed, the file position advances automatically, providing sequential access to data.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C7E0-382C-20E6-1967-D8816E2AC8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7426F-E4FF-F7F9-2C25-CC439E15E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98C2DA-BFD2-524F-AEE8-43CBD546BF24}" type="slidenum">
              <a:rPr lang="en-US" altLang="zh-CN" sz="1200">
                <a:latin typeface="Arial" panose="020B0604020202020204" pitchFamily="34" charset="0"/>
              </a:rPr>
              <a:pPr/>
              <a:t>137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D1541540-DDBB-50D1-CA68-5B251199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4E7B1CF7-1FB9-39DC-7716-68DCA1DB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sequential access is fine for many applications, some programs need the ability to jump around within a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If a file contains a series of records, we might want to jump directly to a particular record.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provides five functions that allow a program to determine the current file position or to change it.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A786-766D-91D3-EEC2-FC45FCB4F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6045E-D947-5FDA-1EE2-8417B4296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746FA4-BED2-E94D-BE1B-ADC146590608}" type="slidenum">
              <a:rPr lang="en-US" altLang="zh-CN" sz="1200">
                <a:latin typeface="Arial" panose="020B0604020202020204" pitchFamily="34" charset="0"/>
              </a:rPr>
              <a:pPr/>
              <a:t>138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75C2C8B5-ED22-5E88-6ACA-B2693D39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4627" name="Content Placeholder 2">
            <a:extLst>
              <a:ext uri="{FF2B5EF4-FFF2-40B4-BE49-F238E27FC236}">
                <a16:creationId xmlns:a16="http://schemas.microsoft.com/office/drawing/2014/main" id="{FA8BD96C-1653-057C-E66E-2E80938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function changes the file position associated with the first argument (a file pointer).</a:t>
            </a:r>
          </a:p>
          <a:p>
            <a:r>
              <a:rPr lang="en-US" altLang="zh-CN">
                <a:ea typeface="宋体" panose="02010600030101010101" pitchFamily="2" charset="-122"/>
              </a:rPr>
              <a:t>The third argument is one of three macros: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SEEK_SET</a:t>
            </a:r>
            <a:r>
              <a:rPr lang="en-US" altLang="zh-CN">
                <a:ea typeface="宋体" panose="02010600030101010101" pitchFamily="2" charset="-122"/>
              </a:rPr>
              <a:t>	Beginning of file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SEEK_CUR</a:t>
            </a:r>
            <a:r>
              <a:rPr lang="en-US" altLang="zh-CN">
                <a:ea typeface="宋体" panose="02010600030101010101" pitchFamily="2" charset="-122"/>
              </a:rPr>
              <a:t>	Current file position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SEEK_END</a:t>
            </a:r>
            <a:r>
              <a:rPr lang="en-US" altLang="zh-CN">
                <a:ea typeface="宋体" panose="02010600030101010101" pitchFamily="2" charset="-122"/>
              </a:rPr>
              <a:t>	End of file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argument, which has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, is a (possibly negative) byte count.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9AD9-8388-EA1A-5BB6-FD2A35CE7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1078-A316-DD91-6623-4499AD308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A1DDCC-4E01-184B-A9B0-C37FE1C565CB}" type="slidenum">
              <a:rPr lang="en-US" altLang="zh-CN" sz="1200">
                <a:latin typeface="Arial" panose="020B0604020202020204" pitchFamily="34" charset="0"/>
              </a:rPr>
              <a:pPr/>
              <a:t>139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76C41DF-C1E7-E53A-E4EF-4A3394D5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8433400-7580-6CE5-F5E1-B96FAB96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Text files may contain a special “end-of-file” marker.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Windows, the marker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'\x1a'</a:t>
            </a:r>
            <a:r>
              <a:rPr lang="en-US" altLang="zh-CN">
                <a:ea typeface="宋体" panose="02010600030101010101" pitchFamily="2" charset="-122"/>
              </a:rPr>
              <a:t> (Ctrl-Z), but it is not required.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Most other operating systems, including UNIX, have no special end-of-file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In a binary file, there are no end-of-line or end-of-file markers; all bytes are treated equally.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891D2-2C2F-9847-D6D8-2808DB5442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C982-E335-CFEF-C450-2E24CA4EE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44DB69-5FE8-284C-A883-45323F27A96B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2C290FE7-7CA5-B4FE-0427-8BF2EF07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15B67E51-6B97-4EC7-3D3E-7A567959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to move to the beginning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fseek(fp, 0L, SEEK_SET);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to move to the end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fseek(fp, 0L, SEEK_END);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to move back 10 bytes: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fseek(fp, -10L, SEEK_CUR);</a:t>
            </a:r>
          </a:p>
          <a:p>
            <a:r>
              <a:rPr lang="en-US" altLang="zh-CN">
                <a:ea typeface="宋体" panose="02010600030101010101" pitchFamily="2" charset="-122"/>
              </a:rPr>
              <a:t>If an error occurs (the requested position doesn’t exist, for example),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returns a nonzero value.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C7DB-BF47-C8BA-4A7B-E905B7DB4D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4A23D-F571-737A-2D29-884CDF0C8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95ECCB-CA96-9544-A9D9-75B3AF1E024D}" type="slidenum">
              <a:rPr lang="en-US" altLang="zh-CN" sz="1200">
                <a:latin typeface="Arial" panose="020B0604020202020204" pitchFamily="34" charset="0"/>
              </a:rPr>
              <a:pPr/>
              <a:t>140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E98A1501-996F-F71C-D009-4EFDE439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6B482118-DBDC-C612-7A74-BCF4378B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file-positioning functions are best used with binary streams.</a:t>
            </a:r>
          </a:p>
          <a:p>
            <a:r>
              <a:rPr lang="en-US" altLang="zh-CN">
                <a:ea typeface="宋体" panose="02010600030101010101" pitchFamily="2" charset="-122"/>
              </a:rPr>
              <a:t>C doesn’t prohibit programs from using them with text streams, but certain restrictions apply.</a:t>
            </a:r>
          </a:p>
          <a:p>
            <a:r>
              <a:rPr lang="en-US" altLang="zh-CN">
                <a:ea typeface="宋体" panose="02010600030101010101" pitchFamily="2" charset="-122"/>
              </a:rPr>
              <a:t>For text streams,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can be used only to move to the beginning or end of a text stream or to return to a place that was visited previously.</a:t>
            </a:r>
          </a:p>
          <a:p>
            <a:r>
              <a:rPr lang="en-US" altLang="zh-CN">
                <a:ea typeface="宋体" panose="02010600030101010101" pitchFamily="2" charset="-122"/>
              </a:rPr>
              <a:t>For binary streams,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isn’t required to support calls in which the third argument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SEEK_END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4EC0-F195-BC87-7D0F-7D394E19D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7DA6-2FF7-A1D1-8D5A-0DD4E8052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341C1A-1F7A-424A-92B2-3EA1B6CA8962}" type="slidenum">
              <a:rPr lang="en-US" altLang="zh-CN" sz="1200">
                <a:latin typeface="Arial" panose="020B0604020202020204" pitchFamily="34" charset="0"/>
              </a:rPr>
              <a:pPr/>
              <a:t>141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604AB74E-25A2-38FF-B552-CDB708CB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7699" name="Content Placeholder 2">
            <a:extLst>
              <a:ext uri="{FF2B5EF4-FFF2-40B4-BE49-F238E27FC236}">
                <a16:creationId xmlns:a16="http://schemas.microsoft.com/office/drawing/2014/main" id="{F51A4419-D971-344C-8CB4-341A30C3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</a:t>
            </a:r>
            <a:r>
              <a:rPr lang="en-US" altLang="zh-CN">
                <a:ea typeface="宋体" panose="02010600030101010101" pitchFamily="2" charset="-122"/>
              </a:rPr>
              <a:t> function returns the current file position as a long integer.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returned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</a:t>
            </a:r>
            <a:r>
              <a:rPr lang="en-US" altLang="zh-CN">
                <a:ea typeface="宋体" panose="02010600030101010101" pitchFamily="2" charset="-122"/>
              </a:rPr>
              <a:t> may be saved and later supplied to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long file_pos;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file_pos = ftell(fp);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saves current position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fseek(fp, file_pos, SEEK_SET);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returns to old position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D902-886C-93A4-6EC5-0DE96FD0D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53CE2-27B9-A793-4C05-56C00C1A9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DC81D2-A156-EA4F-A510-7B996DE6800F}" type="slidenum">
              <a:rPr lang="en-US" altLang="zh-CN" sz="1200">
                <a:latin typeface="Arial" panose="020B0604020202020204" pitchFamily="34" charset="0"/>
              </a:rPr>
              <a:pPr/>
              <a:t>142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015C74F7-C0DD-2D16-A4AC-D6D3656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8723" name="Content Placeholder 2">
            <a:extLst>
              <a:ext uri="{FF2B5EF4-FFF2-40B4-BE49-F238E27FC236}">
                <a16:creationId xmlns:a16="http://schemas.microsoft.com/office/drawing/2014/main" id="{B2554EF9-8176-8419-6791-0D05D645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 is a binary stream, 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ftell(fp)</a:t>
            </a:r>
            <a:r>
              <a:rPr lang="en-US" altLang="zh-CN">
                <a:ea typeface="宋体" panose="02010600030101010101" pitchFamily="2" charset="-122"/>
              </a:rPr>
              <a:t> returns the current file position as a byte count, where zero represents the beginning of the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 is a text stream,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ftell(fp)</a:t>
            </a:r>
            <a:r>
              <a:rPr lang="en-US" altLang="zh-CN">
                <a:ea typeface="宋体" panose="02010600030101010101" pitchFamily="2" charset="-122"/>
              </a:rPr>
              <a:t> isn’t necessarily a byte count.</a:t>
            </a:r>
          </a:p>
          <a:p>
            <a:r>
              <a:rPr lang="en-US" altLang="zh-CN">
                <a:ea typeface="宋体" panose="02010600030101010101" pitchFamily="2" charset="-122"/>
              </a:rPr>
              <a:t>As a result, it’s best not to perform arithmetic on values returned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4F6C2-5E5E-5667-EB4D-B176223AA9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C2DEE-4D18-C963-8953-6EB114213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53899E-7357-784F-80C2-79F2EA09CC16}" type="slidenum">
              <a:rPr lang="en-US" altLang="zh-CN" sz="1200">
                <a:latin typeface="Arial" panose="020B0604020202020204" pitchFamily="34" charset="0"/>
              </a:rPr>
              <a:pPr/>
              <a:t>143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>
            <a:extLst>
              <a:ext uri="{FF2B5EF4-FFF2-40B4-BE49-F238E27FC236}">
                <a16:creationId xmlns:a16="http://schemas.microsoft.com/office/drawing/2014/main" id="{B0F97345-0AD9-CDCB-A6D0-B708A943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59747" name="Content Placeholder 2">
            <a:extLst>
              <a:ext uri="{FF2B5EF4-FFF2-40B4-BE49-F238E27FC236}">
                <a16:creationId xmlns:a16="http://schemas.microsoft.com/office/drawing/2014/main" id="{8762D371-6949-3647-7E30-4F6A68AE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rewind</a:t>
            </a:r>
            <a:r>
              <a:rPr lang="en-US" altLang="zh-CN">
                <a:ea typeface="宋体" panose="02010600030101010101" pitchFamily="2" charset="-122"/>
              </a:rPr>
              <a:t> function sets the file position at the beginning.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rewind(fp)</a:t>
            </a:r>
            <a:r>
              <a:rPr lang="en-US" altLang="zh-CN">
                <a:ea typeface="宋体" panose="02010600030101010101" pitchFamily="2" charset="-122"/>
              </a:rPr>
              <a:t> is nearly equivalent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fseek(fp,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0L,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SEEK_SET)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difference?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rewind</a:t>
            </a:r>
            <a:r>
              <a:rPr lang="en-US" altLang="zh-CN">
                <a:ea typeface="宋体" panose="02010600030101010101" pitchFamily="2" charset="-122"/>
              </a:rPr>
              <a:t> doesn’t return a value but does clear the error indicator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FC8BD-6196-0952-A5B1-9F4132E12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4D203-4B5F-56A2-9EE4-CE7F30462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21D62-948E-AC4B-A187-71E9186F9631}" type="slidenum">
              <a:rPr lang="en-US" altLang="zh-CN" sz="1200">
                <a:latin typeface="Arial" panose="020B0604020202020204" pitchFamily="34" charset="0"/>
              </a:rPr>
              <a:pPr/>
              <a:t>144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>
            <a:extLst>
              <a:ext uri="{FF2B5EF4-FFF2-40B4-BE49-F238E27FC236}">
                <a16:creationId xmlns:a16="http://schemas.microsoft.com/office/drawing/2014/main" id="{4048FD6D-9499-BA1B-A748-DC3F27D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60771" name="Content Placeholder 2">
            <a:extLst>
              <a:ext uri="{FF2B5EF4-FFF2-40B4-BE49-F238E27FC236}">
                <a16:creationId xmlns:a16="http://schemas.microsoft.com/office/drawing/2014/main" id="{BFCE88C8-5041-FA55-5981-F127CF8C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fseek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ftell</a:t>
            </a:r>
            <a:r>
              <a:rPr lang="en-US" altLang="zh-CN">
                <a:ea typeface="宋体" panose="02010600030101010101" pitchFamily="2" charset="-122"/>
              </a:rPr>
              <a:t> are limited to files whose positions can be stored in a long integer.</a:t>
            </a:r>
          </a:p>
          <a:p>
            <a:r>
              <a:rPr lang="en-US" altLang="zh-CN">
                <a:ea typeface="宋体" panose="02010600030101010101" pitchFamily="2" charset="-122"/>
              </a:rPr>
              <a:t>For working with very large files, C provides two additional functions: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fgetpos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fsetpos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can handle large files because they use values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fpos_t</a:t>
            </a:r>
            <a:r>
              <a:rPr lang="en-US" altLang="zh-CN">
                <a:ea typeface="宋体" panose="02010600030101010101" pitchFamily="2" charset="-122"/>
              </a:rPr>
              <a:t> to represent file positions.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fpos_t</a:t>
            </a:r>
            <a:r>
              <a:rPr lang="en-US" altLang="zh-CN">
                <a:ea typeface="宋体" panose="02010600030101010101" pitchFamily="2" charset="-122"/>
              </a:rPr>
              <a:t> value isn’t necessarily an integer; it could be a structure, for instance.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137D6-B911-B933-4662-74AD33AB5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89D1D-74F9-1423-A8C0-F345C50A7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AABD35-994C-8447-99C0-DA90E4337EB0}" type="slidenum">
              <a:rPr lang="en-US" altLang="zh-CN" sz="1200">
                <a:latin typeface="Arial" panose="020B0604020202020204" pitchFamily="34" charset="0"/>
              </a:rPr>
              <a:pPr/>
              <a:t>145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>
            <a:extLst>
              <a:ext uri="{FF2B5EF4-FFF2-40B4-BE49-F238E27FC236}">
                <a16:creationId xmlns:a16="http://schemas.microsoft.com/office/drawing/2014/main" id="{1C5AE1AE-4A32-BD58-25AD-9E97021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61795" name="Content Placeholder 2">
            <a:extLst>
              <a:ext uri="{FF2B5EF4-FFF2-40B4-BE49-F238E27FC236}">
                <a16:creationId xmlns:a16="http://schemas.microsoft.com/office/drawing/2014/main" id="{3C15163B-E7BF-5FF7-09B0-48B4F1D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fgetpos(fp,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&amp;file_pos)</a:t>
            </a:r>
            <a:r>
              <a:rPr lang="en-US" altLang="zh-CN">
                <a:ea typeface="宋体" panose="02010600030101010101" pitchFamily="2" charset="-122"/>
              </a:rPr>
              <a:t> stores the file position associated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file_pos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fsetpos(fp,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&amp;file_pos)</a:t>
            </a:r>
            <a:r>
              <a:rPr lang="en-US" altLang="zh-CN">
                <a:ea typeface="宋体" panose="02010600030101010101" pitchFamily="2" charset="-122"/>
              </a:rPr>
              <a:t> sets the file position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 to be the value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file_pos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fgetpos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fsetpos</a:t>
            </a:r>
            <a:r>
              <a:rPr lang="en-US" altLang="zh-CN">
                <a:ea typeface="宋体" panose="02010600030101010101" pitchFamily="2" charset="-122"/>
              </a:rPr>
              <a:t> fails, it stores an error code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Both functions return zero when they succeed and a nonzero value when they fail.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86B2-A018-2A8E-2CA3-80794EA2C2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BE545-6E63-1985-3294-66CB11912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90B9AB-1182-B148-93B5-6BCB9E68DA23}" type="slidenum">
              <a:rPr lang="en-US" altLang="zh-CN" sz="1200">
                <a:latin typeface="Arial" panose="020B0604020202020204" pitchFamily="34" charset="0"/>
              </a:rPr>
              <a:pPr/>
              <a:t>146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7A3F5D33-A8D7-7BD3-A941-F218086E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Positioning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E235E6A5-CC6D-C931-F704-A1F472E7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fgetpos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fsetpos</a:t>
            </a:r>
            <a:r>
              <a:rPr lang="en-US" altLang="zh-CN">
                <a:ea typeface="宋体" panose="02010600030101010101" pitchFamily="2" charset="-122"/>
              </a:rPr>
              <a:t> to save a file position and return to it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fpos_t file_pos;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fgetpos(fp, &amp;file_pos);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saves current position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fsetpos(fp, &amp;file_pos);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returns to old position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A71F9-6479-E1B8-0544-12601ABA7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74C3-0213-F98C-5119-739F51B15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D2935-2168-F640-ABBB-80231F77D507}" type="slidenum">
              <a:rPr lang="en-US" altLang="zh-CN" sz="1200">
                <a:latin typeface="Arial" panose="020B0604020202020204" pitchFamily="34" charset="0"/>
              </a:rPr>
              <a:pPr/>
              <a:t>147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>
            <a:extLst>
              <a:ext uri="{FF2B5EF4-FFF2-40B4-BE49-F238E27FC236}">
                <a16:creationId xmlns:a16="http://schemas.microsoft.com/office/drawing/2014/main" id="{1E869C2F-04E7-04AC-F9EA-2B842813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Modifying a File of Part Records</a:t>
            </a:r>
          </a:p>
        </p:txBody>
      </p:sp>
      <p:sp>
        <p:nvSpPr>
          <p:cNvPr id="163843" name="Content Placeholder 2">
            <a:extLst>
              <a:ext uri="{FF2B5EF4-FFF2-40B4-BE49-F238E27FC236}">
                <a16:creationId xmlns:a16="http://schemas.microsoft.com/office/drawing/2014/main" id="{09023604-D928-4137-A5FA-C21FE567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Actions performed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invclear.c</a:t>
            </a:r>
            <a:r>
              <a:rPr lang="en-US" altLang="zh-CN">
                <a:ea typeface="宋体" panose="02010600030101010101" pitchFamily="2" charset="-122"/>
              </a:rPr>
              <a:t> program: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Opens a binary file containing part structures.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Reads the structures into an array.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on_hand</a:t>
            </a:r>
            <a:r>
              <a:rPr lang="en-US" altLang="zh-CN">
                <a:ea typeface="宋体" panose="02010600030101010101" pitchFamily="2" charset="-122"/>
              </a:rPr>
              <a:t> member of each structure to 0.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Writes the structures back to the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opens the file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"rb+"</a:t>
            </a:r>
            <a:r>
              <a:rPr lang="en-US" altLang="zh-CN">
                <a:ea typeface="宋体" panose="02010600030101010101" pitchFamily="2" charset="-122"/>
              </a:rPr>
              <a:t> mode, allowing both reading and writing.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EDBD-A793-04CC-0190-8EB53D398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B348F-8E24-EA50-6CC7-80879CC91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3B23EF-4734-BC42-A5B9-FACB73C8A6A9}" type="slidenum">
              <a:rPr lang="en-US" altLang="zh-CN" sz="1200">
                <a:latin typeface="Arial" panose="020B0604020202020204" pitchFamily="34" charset="0"/>
              </a:rPr>
              <a:pPr/>
              <a:t>148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Content Placeholder 2">
            <a:extLst>
              <a:ext uri="{FF2B5EF4-FFF2-40B4-BE49-F238E27FC236}">
                <a16:creationId xmlns:a16="http://schemas.microsoft.com/office/drawing/2014/main" id="{8371568F-A3A1-1B5B-98DD-1C50251F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invclear.c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Modifies a file of part records by setting the quantity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on hand to zero for all records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NAME_LEN 25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MAX_PARTS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on_hand;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inventory[MAX_PARTS];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num_parts;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3D52E-5098-C28B-B7DC-DDE293812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11CD4-CA22-7257-7FE1-3BBF0B8BE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284DC2-2C0B-214C-8A81-C0D8B9FFE4BB}" type="slidenum">
              <a:rPr lang="en-US" altLang="zh-CN" sz="1200">
                <a:latin typeface="Arial" panose="020B0604020202020204" pitchFamily="34" charset="0"/>
              </a:rPr>
              <a:pPr/>
              <a:t>149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9B43531-6AD5-C8A0-C22A-B0A313F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19884C1-9E05-A989-9C7B-F440751B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data is written to a file, it can be stored in text form or in binary form.</a:t>
            </a:r>
          </a:p>
          <a:p>
            <a:r>
              <a:rPr lang="en-US" altLang="zh-CN">
                <a:ea typeface="宋体" panose="02010600030101010101" pitchFamily="2" charset="-122"/>
              </a:rPr>
              <a:t>One way to store the number 32767 in a file would be to write it in text form as the characters 3, 2, 7, 6, and 7: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F11C9-B476-0D6A-BE81-2EA4058057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27493-04C3-9957-E512-12991D7C9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38F89-2654-A645-A135-E977F3439B75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24CF951C-2E9F-297A-F6C3-18A6D896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924300"/>
            <a:ext cx="6696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Content Placeholder 2">
            <a:extLst>
              <a:ext uri="{FF2B5EF4-FFF2-40B4-BE49-F238E27FC236}">
                <a16:creationId xmlns:a16="http://schemas.microsoft.com/office/drawing/2014/main" id="{17A079B5-8509-29A4-61C0-0BEA6768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FILE *fp;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((fp = fopen("inventory.dat", "rb+"))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"Can't open inventory file\n");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num_parts = fread(inventory, sizeof(struct part),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MAX_PARTS, fp);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num_parts;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inventory[i].on_hand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rewind(fp);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fwrite(inventory, sizeof(struct part), num_parts, fp);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fclose(fp);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AB8D-CEDC-E085-9ABA-33FEBBB5DE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F4043-75BC-FECE-635E-4A6144A13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65A1B6-100A-504D-B285-168032A1DD2C}" type="slidenum">
              <a:rPr lang="en-US" altLang="zh-CN" sz="1200">
                <a:latin typeface="Arial" panose="020B0604020202020204" pitchFamily="34" charset="0"/>
              </a:rPr>
              <a:pPr/>
              <a:t>150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>
            <a:extLst>
              <a:ext uri="{FF2B5EF4-FFF2-40B4-BE49-F238E27FC236}">
                <a16:creationId xmlns:a16="http://schemas.microsoft.com/office/drawing/2014/main" id="{1118D805-26BB-C327-F6EE-AABBB4A0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I/O</a:t>
            </a:r>
          </a:p>
        </p:txBody>
      </p:sp>
      <p:sp>
        <p:nvSpPr>
          <p:cNvPr id="166915" name="Content Placeholder 2">
            <a:extLst>
              <a:ext uri="{FF2B5EF4-FFF2-40B4-BE49-F238E27FC236}">
                <a16:creationId xmlns:a16="http://schemas.microsoft.com/office/drawing/2014/main" id="{7403B13D-4898-CBA0-2A62-30D492C0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functions described in this section can read and write data using a string as though it were a stream.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snprintf</a:t>
            </a:r>
            <a:r>
              <a:rPr lang="en-US" altLang="zh-CN">
                <a:ea typeface="宋体" panose="02010600030101010101" pitchFamily="2" charset="-122"/>
              </a:rPr>
              <a:t> write characters into a string.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reads characters from a string.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64A48-91C1-1DD0-BC2E-0BBE94BAD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CFA-30A7-F736-37AB-26CC4EBCD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9A5167-D7FF-B247-928F-274E0621FE28}" type="slidenum">
              <a:rPr lang="en-US" altLang="zh-CN" sz="1200">
                <a:latin typeface="Arial" panose="020B0604020202020204" pitchFamily="34" charset="0"/>
              </a:rPr>
              <a:pPr/>
              <a:t>151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>
            <a:extLst>
              <a:ext uri="{FF2B5EF4-FFF2-40B4-BE49-F238E27FC236}">
                <a16:creationId xmlns:a16="http://schemas.microsoft.com/office/drawing/2014/main" id="{55032C0B-9AF1-8600-2B93-D9183B69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I/O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5AF99295-5E98-082C-BDBA-20B7BA39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similar functions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vsprintf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vsnprintf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vsscanf</a:t>
            </a:r>
            <a:r>
              <a:rPr lang="en-US" altLang="zh-CN">
                <a:ea typeface="宋体" panose="02010600030101010101" pitchFamily="2" charset="-122"/>
              </a:rPr>
              <a:t>) also belong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rely on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va_list</a:t>
            </a:r>
            <a:r>
              <a:rPr lang="en-US" altLang="zh-CN">
                <a:ea typeface="宋体" panose="02010600030101010101" pitchFamily="2" charset="-122"/>
              </a:rPr>
              <a:t> type, which is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&lt;stdarg.h&gt;</a:t>
            </a:r>
            <a:r>
              <a:rPr lang="en-US" altLang="zh-CN">
                <a:ea typeface="宋体" panose="02010600030101010101" pitchFamily="2" charset="-122"/>
              </a:rPr>
              <a:t>, so they are discussed in Chapter 26.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C8334-10DC-E18A-B215-87965F3C7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B049-1478-9E18-C9EB-274EBA78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44ECC7-DEA2-9D49-B0EF-37DFDE54048F}" type="slidenum">
              <a:rPr lang="en-US" altLang="zh-CN" sz="1200">
                <a:latin typeface="Arial" panose="020B0604020202020204" pitchFamily="34" charset="0"/>
              </a:rPr>
              <a:pPr/>
              <a:t>152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>
            <a:extLst>
              <a:ext uri="{FF2B5EF4-FFF2-40B4-BE49-F238E27FC236}">
                <a16:creationId xmlns:a16="http://schemas.microsoft.com/office/drawing/2014/main" id="{AA8918E5-8649-6D38-352C-0DA7F6C3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68963" name="Content Placeholder 2">
            <a:extLst>
              <a:ext uri="{FF2B5EF4-FFF2-40B4-BE49-F238E27FC236}">
                <a16:creationId xmlns:a16="http://schemas.microsoft.com/office/drawing/2014/main" id="{E01504F3-58FD-90CE-AED7-890F37C7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function writes output into a character array (pointed to by its first argument) instead of a stream.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that writes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"9/20/2010"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sprintf(date, "%d/%d/%d", 9, 20, 2010);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adds a null character at the end of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It returns the number of characters stored (not counting the null character).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46322-8F6C-BB07-8587-00D3CFB91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F783D-2DFD-BEA7-EE06-F3EAE3B76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0E7DF4-2D79-2F4B-9934-4C83DDD01125}" type="slidenum">
              <a:rPr lang="en-US" altLang="zh-CN" sz="1200">
                <a:latin typeface="Arial" panose="020B0604020202020204" pitchFamily="34" charset="0"/>
              </a:rPr>
              <a:pPr/>
              <a:t>153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>
            <a:extLst>
              <a:ext uri="{FF2B5EF4-FFF2-40B4-BE49-F238E27FC236}">
                <a16:creationId xmlns:a16="http://schemas.microsoft.com/office/drawing/2014/main" id="{DE0AD8BA-C19B-1832-E25A-AECED6A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69987" name="Content Placeholder 2">
            <a:extLst>
              <a:ext uri="{FF2B5EF4-FFF2-40B4-BE49-F238E27FC236}">
                <a16:creationId xmlns:a16="http://schemas.microsoft.com/office/drawing/2014/main" id="{2BFAB102-A3A6-4418-E2A2-88C9472C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can be used to format data, with the result saved in a string until it’s time to produce output.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is also convenient for converting numbers to character form.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2860B-BE79-0A74-5316-39F5DF27B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96C6-B211-5617-B719-732615412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440C4-57DC-4041-ACA6-F7C4A03818EB}" type="slidenum">
              <a:rPr lang="en-US" altLang="zh-CN" sz="1200">
                <a:latin typeface="Arial" panose="020B0604020202020204" pitchFamily="34" charset="0"/>
              </a:rPr>
              <a:pPr/>
              <a:t>154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58475581-8876-E90C-0897-5982894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71011" name="Content Placeholder 2">
            <a:extLst>
              <a:ext uri="{FF2B5EF4-FFF2-40B4-BE49-F238E27FC236}">
                <a16:creationId xmlns:a16="http://schemas.microsoft.com/office/drawing/2014/main" id="{B50C3D9D-D3EF-A240-8500-6AAA0D15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snprintf</a:t>
            </a:r>
            <a:r>
              <a:rPr lang="en-US" altLang="zh-CN">
                <a:ea typeface="宋体" panose="02010600030101010101" pitchFamily="2" charset="-122"/>
              </a:rPr>
              <a:t> function (new in C99) is the same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, except for an additional second parameter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No more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– 1 characters will be written to the string, not counting the terminating null character, which is always written unless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zero.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snprintf(name,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"%s,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%s",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"Einstein",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"Albert");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"Einstein, Al"</a:t>
            </a:r>
            <a:r>
              <a:rPr lang="en-US" altLang="zh-CN">
                <a:ea typeface="宋体" panose="02010600030101010101" pitchFamily="2" charset="-122"/>
              </a:rPr>
              <a:t> is written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A9F6E-7A7A-78D4-7028-6D264F572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BD64-A3EA-FF3D-15DD-4057CC335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970CDA-9661-604B-8587-B105916E6211}" type="slidenum">
              <a:rPr lang="en-US" altLang="zh-CN" sz="1200">
                <a:latin typeface="Arial" panose="020B0604020202020204" pitchFamily="34" charset="0"/>
              </a:rPr>
              <a:pPr/>
              <a:t>155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>
            <a:extLst>
              <a:ext uri="{FF2B5EF4-FFF2-40B4-BE49-F238E27FC236}">
                <a16:creationId xmlns:a16="http://schemas.microsoft.com/office/drawing/2014/main" id="{E4E9FA8C-0C19-74EE-B979-50F4087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Functions</a:t>
            </a:r>
          </a:p>
        </p:txBody>
      </p:sp>
      <p:sp>
        <p:nvSpPr>
          <p:cNvPr id="172035" name="Content Placeholder 2">
            <a:extLst>
              <a:ext uri="{FF2B5EF4-FFF2-40B4-BE49-F238E27FC236}">
                <a16:creationId xmlns:a16="http://schemas.microsoft.com/office/drawing/2014/main" id="{8EFA60AD-030B-95B2-6AED-93E3E270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snprintf</a:t>
            </a:r>
            <a:r>
              <a:rPr lang="en-US" altLang="zh-CN">
                <a:ea typeface="宋体" panose="02010600030101010101" pitchFamily="2" charset="-122"/>
              </a:rPr>
              <a:t> returns the number of characters that would have been written (not including the null character) had there been no length restriction.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an encoding error occurs,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snprintf</a:t>
            </a:r>
            <a:r>
              <a:rPr lang="en-US" altLang="zh-CN">
                <a:ea typeface="宋体" panose="02010600030101010101" pitchFamily="2" charset="-122"/>
              </a:rPr>
              <a:t> returns a negative number.</a:t>
            </a:r>
          </a:p>
          <a:p>
            <a:r>
              <a:rPr lang="en-US" altLang="zh-CN">
                <a:ea typeface="宋体" panose="02010600030101010101" pitchFamily="2" charset="-122"/>
              </a:rPr>
              <a:t>To see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snprintf</a:t>
            </a:r>
            <a:r>
              <a:rPr lang="en-US" altLang="zh-CN">
                <a:ea typeface="宋体" panose="02010600030101010101" pitchFamily="2" charset="-122"/>
              </a:rPr>
              <a:t> had room to write all the requested characters, we can test whether its return value was nonnegative and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D869B-F6EB-FCC0-7F02-C3AD2DE4B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2844E-D2E1-3B37-8931-7CFAB417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36204-7674-864C-A1CE-CDD90F19AFC5}" type="slidenum">
              <a:rPr lang="en-US" altLang="zh-CN" sz="1200">
                <a:latin typeface="Arial" panose="020B0604020202020204" pitchFamily="34" charset="0"/>
              </a:rPr>
              <a:pPr/>
              <a:t>156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>
            <a:extLst>
              <a:ext uri="{FF2B5EF4-FFF2-40B4-BE49-F238E27FC236}">
                <a16:creationId xmlns:a16="http://schemas.microsoft.com/office/drawing/2014/main" id="{8A7B39BE-DFB3-4F1D-1A8B-34382E8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73059" name="Content Placeholder 2">
            <a:extLst>
              <a:ext uri="{FF2B5EF4-FFF2-40B4-BE49-F238E27FC236}">
                <a16:creationId xmlns:a16="http://schemas.microsoft.com/office/drawing/2014/main" id="{247422EF-A146-C52C-9D23-A212D103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function is similar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reads from a string (pointed to by its first argument) instead of reading from a stream.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’s second argument is a format string identical to that used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1F15F-1F7E-C782-0689-A805FDEBD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420F-21EF-254B-EF82-3FC2D95922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40E0C0-BF5C-4548-9C72-3A57AA768FC6}" type="slidenum">
              <a:rPr lang="en-US" altLang="zh-CN" sz="1200">
                <a:latin typeface="Arial" panose="020B0604020202020204" pitchFamily="34" charset="0"/>
              </a:rPr>
              <a:pPr/>
              <a:t>157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>
            <a:extLst>
              <a:ext uri="{FF2B5EF4-FFF2-40B4-BE49-F238E27FC236}">
                <a16:creationId xmlns:a16="http://schemas.microsoft.com/office/drawing/2014/main" id="{D152F7E0-04A8-76DA-10AD-ABE48328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74083" name="Content Placeholder 2">
            <a:extLst>
              <a:ext uri="{FF2B5EF4-FFF2-40B4-BE49-F238E27FC236}">
                <a16:creationId xmlns:a16="http://schemas.microsoft.com/office/drawing/2014/main" id="{726D7C0C-78BB-6AF8-98EE-7E7789A9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is handy for extracting data from a string that was read by another input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to obtain a line of input, then passes the line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for further 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fgets(str, sizeof(str), stdin);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reads a line of input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sscanf(str, "%d%d", &amp;i,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extracts two integers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B1AFC-4C42-954C-61B1-DB327C3CC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D576-FA1C-44DD-71C6-78EF1707E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D6470A-662A-E84D-A880-5E2C4BF916FE}" type="slidenum">
              <a:rPr lang="en-US" altLang="zh-CN" sz="1200">
                <a:latin typeface="Arial" panose="020B0604020202020204" pitchFamily="34" charset="0"/>
              </a:rPr>
              <a:pPr/>
              <a:t>158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3BF3B46C-026C-9874-873B-5BB7ECA9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1EBDA219-BF69-E2BB-90BC-75292EF8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One advantage of using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 sz="2500">
                <a:ea typeface="宋体" panose="02010600030101010101" pitchFamily="2" charset="-122"/>
              </a:rPr>
              <a:t> is that we can examine an input line as many times as needed.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This makes it easier to recognize alternate input forms and to recover from errors.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Consider the problem of reading a date that’s written either in the form </a:t>
            </a:r>
            <a:r>
              <a:rPr lang="en-US" altLang="zh-CN" sz="2500" i="1">
                <a:ea typeface="宋体" panose="02010600030101010101" pitchFamily="2" charset="-122"/>
              </a:rPr>
              <a:t>month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500" i="1">
                <a:ea typeface="宋体" panose="02010600030101010101" pitchFamily="2" charset="-122"/>
              </a:rPr>
              <a:t>day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500" i="1">
                <a:ea typeface="宋体" panose="02010600030101010101" pitchFamily="2" charset="-122"/>
              </a:rPr>
              <a:t>year</a:t>
            </a:r>
            <a:r>
              <a:rPr lang="en-US" altLang="zh-CN" sz="2500">
                <a:ea typeface="宋体" panose="02010600030101010101" pitchFamily="2" charset="-122"/>
              </a:rPr>
              <a:t> or </a:t>
            </a:r>
            <a:r>
              <a:rPr lang="en-US" altLang="zh-CN" sz="2500" i="1">
                <a:ea typeface="宋体" panose="02010600030101010101" pitchFamily="2" charset="-122"/>
              </a:rPr>
              <a:t>month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500" i="1">
                <a:ea typeface="宋体" panose="02010600030101010101" pitchFamily="2" charset="-122"/>
              </a:rPr>
              <a:t>day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500" i="1">
                <a:ea typeface="宋体" panose="02010600030101010101" pitchFamily="2" charset="-122"/>
              </a:rPr>
              <a:t>year</a:t>
            </a:r>
            <a:r>
              <a:rPr lang="en-US" altLang="zh-CN" sz="25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(sscanf(str,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"%d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/%d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/%d",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&amp;month,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&amp;day,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&amp;year)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printf("Month: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year: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month,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year);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(sscanf(str,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"%d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-%d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-%d",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&amp;month,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&amp;day,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&amp;year)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printf("Month: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year: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month,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year);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printf("Date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proper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form\n");</a:t>
            </a:r>
            <a:r>
              <a:rPr lang="en-US" altLang="zh-CN" sz="17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09354-E5F8-2C05-B202-0C769C229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6595-5CCF-C92B-F89B-0FBCC5047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5E253C-E78C-3E41-A5AA-B1020CF49397}" type="slidenum">
              <a:rPr lang="en-US" altLang="zh-CN" sz="1200">
                <a:latin typeface="Arial" panose="020B0604020202020204" pitchFamily="34" charset="0"/>
              </a:rPr>
              <a:pPr/>
              <a:t>159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D67C1B-5302-01B1-8B13-372D7D85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9541750-3E08-1129-C4DF-453EC45E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other option is to store the number in binary, which would take as few as two bytes: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  </a:t>
            </a:r>
          </a:p>
          <a:p>
            <a:r>
              <a:rPr lang="en-US" altLang="zh-CN">
                <a:ea typeface="宋体" panose="02010600030101010101" pitchFamily="2" charset="-122"/>
              </a:rPr>
              <a:t>Storing numbers in binary can often save space.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A21FC-F5AA-D00E-8BA9-31972DCEF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3F92-C772-AAC5-7CD8-1FBC0295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33D427-7CFB-D549-88E2-6AB3C999FAED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  <p:pic>
        <p:nvPicPr>
          <p:cNvPr id="28678" name="Picture 4">
            <a:extLst>
              <a:ext uri="{FF2B5EF4-FFF2-40B4-BE49-F238E27FC236}">
                <a16:creationId xmlns:a16="http://schemas.microsoft.com/office/drawing/2014/main" id="{D5AB1935-5C1F-9C9E-E2E0-B93138C5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552700"/>
            <a:ext cx="2703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3C99905D-3149-7FB8-CE61-589E530E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Functions</a:t>
            </a:r>
          </a:p>
        </p:txBody>
      </p:sp>
      <p:sp>
        <p:nvSpPr>
          <p:cNvPr id="176131" name="Content Placeholder 2">
            <a:extLst>
              <a:ext uri="{FF2B5EF4-FFF2-40B4-BE49-F238E27FC236}">
                <a16:creationId xmlns:a16="http://schemas.microsoft.com/office/drawing/2014/main" id="{0183ECC3-F9F4-19EC-D74F-4DEA73AC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Like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 functions,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returns the number of data items successfully read and stored.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sscanf</a:t>
            </a:r>
            <a:r>
              <a:rPr lang="en-US" altLang="zh-CN">
                <a:ea typeface="宋体" panose="02010600030101010101" pitchFamily="2" charset="-122"/>
              </a:rPr>
              <a:t> returns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if it reaches the end of the string (marked by a null character) before finding the first item.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29463-38BD-3A69-973B-F6F39C24E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257E4-1C32-21AD-2AE8-28FBDDE2A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F2D8FF-C82A-F74C-A402-D37505F33C3C}" type="slidenum">
              <a:rPr lang="en-US" altLang="zh-CN" sz="1200">
                <a:latin typeface="Arial" panose="020B0604020202020204" pitchFamily="34" charset="0"/>
              </a:rPr>
              <a:pPr/>
              <a:t>160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6BFB421-2471-46CF-85DF-BE7F4793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 Files versus Binary Files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FBF3BE7-5EAD-01AB-45F0-D2861B50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Programs that read from a file or write to a file must take into account whether it’s text or binary.</a:t>
            </a:r>
          </a:p>
          <a:p>
            <a:r>
              <a:rPr lang="en-US" altLang="zh-CN">
                <a:ea typeface="宋体" panose="02010600030101010101" pitchFamily="2" charset="-122"/>
              </a:rPr>
              <a:t>A program that displays the contents of a file on the screen will probably assume it’s a text file.</a:t>
            </a:r>
          </a:p>
          <a:p>
            <a:r>
              <a:rPr lang="en-US" altLang="zh-CN">
                <a:ea typeface="宋体" panose="02010600030101010101" pitchFamily="2" charset="-122"/>
              </a:rPr>
              <a:t>A file-copying program, on the other hand, can’t assume that the file to be copied is a text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it does, binary files containing an end-of-file character won’t be copied completely.</a:t>
            </a:r>
          </a:p>
          <a:p>
            <a:r>
              <a:rPr lang="en-US" altLang="zh-CN">
                <a:ea typeface="宋体" panose="02010600030101010101" pitchFamily="2" charset="-122"/>
              </a:rPr>
              <a:t>When we can’t say for sure whether a file is text or binary, it’s safer to assume that it’s binary.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8C62A-1F1C-BE6E-B977-187A17679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043-5700-8FBF-BDE1-69E7F259B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105A21-04C3-E244-BEF5-C06B7FF912D0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DC68D4A-C231-D185-4137-1F33ECF1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Operations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03CE250-3529-4A66-AD25-F85592A1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Simplicity is one of the attractions of input and output redirection.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Unfortunately, redirection is too limited for many applications.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a program relies on redirection, it has no control over its files; it doesn’t even know their names.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Redirection doesn’t help if the program needs to read from two files or write to two files at the same time.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When redirection isn’t enough, we’ll use the file operations that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provides.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0B0-F4B3-3C82-6792-0EBF6501C8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990E0-5B0B-2949-63AC-8A1FA06BD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0ADC4D-2AA8-744B-93FE-AF50894BEC85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F438E4B-8EE8-355A-4DBC-FBE6488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924577A-5E77-D1B2-7E85-2A093FE9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 for use as a stream requires a call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 *fopen(const char * </a:t>
            </a:r>
            <a:r>
              <a:rPr lang="en-US" altLang="zh-CN" sz="22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filename,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const char * </a:t>
            </a:r>
            <a:r>
              <a:rPr lang="en-US" altLang="zh-CN" sz="22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mode);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>
                <a:ea typeface="宋体" panose="02010600030101010101" pitchFamily="2" charset="-122"/>
              </a:rPr>
              <a:t> is the name of the file to be opened.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argument may include information about the file’s location, such as a drive specifier or path.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>
                <a:ea typeface="宋体" panose="02010600030101010101" pitchFamily="2" charset="-122"/>
              </a:rPr>
              <a:t> is a “mode string” that specifies what operations we intend to perform on the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5F94-6B04-CE77-4CD2-204FC1D79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F0643-7B24-D8E2-9085-A107718F4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60AEB7-664D-6D4F-8DE9-11B64C641B52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3DB99E2-40C0-742D-D28A-9CC16ACF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A9C119A-8350-C63E-91A3-4B9EB925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C’s input/output library is the biggest and most important part of the standard library.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header is the primary repository of input/output functions, including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This chapter provides more information about these six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It also introduces many new functions, most of which deal with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D1E0-B6F0-A826-F067-D9A7C4E5D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F9BD-108D-6862-5793-5D47B36B9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01ACB-41FB-3F45-9FEF-1034BE398ADA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E190FF8-2CF4-CA7F-1185-CA1459D0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8AC18CB-3B06-FF1F-56A0-29F0E0D5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appears twice in the 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, which is a C99 keyword, indicates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>
                <a:ea typeface="宋体" panose="02010600030101010101" pitchFamily="2" charset="-122"/>
              </a:rPr>
              <a:t> should point to strings that don’t share memory locations.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C89 prototype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doesn’t contain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but is otherwise identical.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>
                <a:ea typeface="宋体" panose="02010600030101010101" pitchFamily="2" charset="-122"/>
              </a:rPr>
              <a:t> has no effect on the behavior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, so it can usually be ignored.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A0626-2E09-7F53-0F92-8FDCFAF1E7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71258-3353-8F53-4D26-E848427D8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156C4-067C-9A48-9129-6F2976198BC7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1D5136F-3D34-0ADB-23D1-53BA0473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FD3A5E-EB0F-6D60-A8D5-E0AABCB8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In Windows, be careful when the file name in a call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2600">
                <a:ea typeface="宋体" panose="02010600030101010101" pitchFamily="2" charset="-122"/>
              </a:rPr>
              <a:t> includes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600">
                <a:ea typeface="宋体" panose="02010600030101010101" pitchFamily="2" charset="-122"/>
              </a:rPr>
              <a:t> character.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call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fopen("c:\project\test1.dat", "r")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will fail, because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\t</a:t>
            </a:r>
            <a:r>
              <a:rPr lang="en-US" altLang="zh-CN" sz="2600">
                <a:ea typeface="宋体" panose="02010600030101010101" pitchFamily="2" charset="-122"/>
              </a:rPr>
              <a:t> is treated as a character escape.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One way to avoid the problem is to use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\\</a:t>
            </a:r>
            <a:r>
              <a:rPr lang="en-US" altLang="zh-CN" sz="2600">
                <a:ea typeface="宋体" panose="02010600030101010101" pitchFamily="2" charset="-122"/>
              </a:rPr>
              <a:t> instead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fopen("c:\\project\\test1.dat", "r")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An alternative is to use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600">
                <a:ea typeface="宋体" panose="02010600030101010101" pitchFamily="2" charset="-122"/>
              </a:rPr>
              <a:t> character instead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fopen("c:/project/test1.dat", "r")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F455F-DE5A-82FF-53CF-673F2A124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EE197-8A58-15EE-E707-12A525605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B8FBA3-7A32-204E-831C-54BA553A5B8D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A0307F4-6172-0A93-BAC3-A3819E1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1AF3E53-DF0F-33EA-7A9D-EC69BBCC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returns a file pointer that the program can (and usually will) save in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 = fopen("in.dat", "r");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opens in.dat for reading */</a:t>
            </a:r>
          </a:p>
          <a:p>
            <a:r>
              <a:rPr lang="en-US" altLang="zh-CN">
                <a:ea typeface="宋体" panose="02010600030101010101" pitchFamily="2" charset="-122"/>
              </a:rPr>
              <a:t>When it can’t open a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returns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3F8B3-7F26-C70B-CDD8-E927D1AC8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B2C11-8565-6D72-0141-685F8A7A6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F1DA5F-CFE3-E042-B7E6-89C4A0BA54CE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1777F6D-BE40-6A00-A030-2912C167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448B98C-9467-CDBB-63EA-DBA04816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Factors that determine which mode string to pass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operations are to be performed on the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Whether the file contains text or binary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5DFE0-7612-53DB-70D0-83948D9D7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B0B44-1D16-BFD1-A94C-2A493D111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FD7778-00AD-3C42-92CE-2EF0C753EDAE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D84FDF0-EF93-212C-28BC-1E0B350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9FB6112-550C-E84A-6742-9A1D0F83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ctr"/>
                <a:tab pos="1143000" algn="l"/>
              </a:tabLst>
              <a:defRPr/>
            </a:pPr>
            <a:r>
              <a:rPr lang="en-US" dirty="0"/>
              <a:t>Mode strings for text files: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b="1" i="1" dirty="0"/>
              <a:t>	String	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"r"	</a:t>
            </a:r>
            <a:r>
              <a:rPr lang="en-US" sz="2200" dirty="0"/>
              <a:t>Open for reading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"w"	</a:t>
            </a:r>
            <a:r>
              <a:rPr lang="en-US" sz="2200" dirty="0"/>
              <a:t>Open for writing (file need not exist)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"a"	</a:t>
            </a:r>
            <a:r>
              <a:rPr lang="en-US" sz="2200" dirty="0"/>
              <a:t>Open for appending (file need not exist)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"r+"	</a:t>
            </a:r>
            <a:r>
              <a:rPr lang="en-US" sz="2200" dirty="0"/>
              <a:t>Open for reading and writing, starting at beginning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"w+"	</a:t>
            </a:r>
            <a:r>
              <a:rPr lang="en-US" sz="2200" dirty="0"/>
              <a:t>Open for reading and writing (truncate if file exists)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88975" algn="ctr"/>
                <a:tab pos="1490663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"a+"</a:t>
            </a:r>
            <a:r>
              <a:rPr lang="en-US" sz="2200" dirty="0"/>
              <a:t>	Open for reading and writing (append if file exists)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4C8A-D28E-347D-95FA-993271C259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F09AC-2777-21CF-3B72-30DCA13BD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4E072A-619A-8B47-A9A1-9ACDD43552D2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52DFCA8-18FE-2576-36E6-47AD52A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617A21E-EC47-EC5E-AF44-3E7D7957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>
              <a:tabLst>
                <a:tab pos="977900" algn="ctr"/>
                <a:tab pos="2120900" algn="l"/>
              </a:tabLst>
              <a:defRPr/>
            </a:pPr>
            <a:r>
              <a:rPr lang="en-US" dirty="0"/>
              <a:t>Mode strings for binary files: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b="1" i="1" dirty="0"/>
              <a:t>	String	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	</a:t>
            </a:r>
            <a:r>
              <a:rPr lang="en-US" sz="2200" dirty="0"/>
              <a:t>Open for reading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	</a:t>
            </a:r>
            <a:r>
              <a:rPr lang="en-US" sz="2200" dirty="0"/>
              <a:t>Open for writing (file need not exist)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	</a:t>
            </a:r>
            <a:r>
              <a:rPr lang="en-US" sz="2200" dirty="0"/>
              <a:t>Open for appending (file need not exist)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r+b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/>
              <a:t> </a:t>
            </a:r>
            <a:r>
              <a:rPr lang="en-US" sz="2200" dirty="0"/>
              <a:t>or</a:t>
            </a:r>
            <a:r>
              <a:rPr lang="en-US" sz="1800" dirty="0"/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+"	</a:t>
            </a:r>
            <a:r>
              <a:rPr lang="en-US" sz="2200" dirty="0"/>
              <a:t>Open for reading and writing, starting at beginning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w+b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/>
              <a:t> </a:t>
            </a:r>
            <a:r>
              <a:rPr lang="en-US" sz="2200" dirty="0"/>
              <a:t>or</a:t>
            </a:r>
            <a:r>
              <a:rPr lang="en-US" sz="1800" dirty="0"/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+"	</a:t>
            </a:r>
            <a:r>
              <a:rPr lang="en-US" sz="2200" dirty="0"/>
              <a:t>Open for reading and writing (truncate if file exists)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77900" algn="ctr"/>
                <a:tab pos="21209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/>
              <a:t> </a:t>
            </a:r>
            <a:r>
              <a:rPr lang="en-US" sz="2200" dirty="0"/>
              <a:t>or</a:t>
            </a:r>
            <a:r>
              <a:rPr lang="en-US" sz="1800" dirty="0"/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+"</a:t>
            </a:r>
            <a:r>
              <a:rPr lang="en-US" sz="2200" dirty="0"/>
              <a:t>	Open for reading and writing (append if file exists)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AA853-0529-12CD-6E7C-81BFBDC45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56B25-76C2-3B91-3FC1-7ACC43947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4003AC-2FB0-3F4D-92BC-96202CE29135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DC532D4-D005-727C-6746-79E17A7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CB7631A-72F4-4C98-1BEA-5B572195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 that there are different mode strings for </a:t>
            </a:r>
            <a:r>
              <a:rPr lang="en-US" altLang="zh-CN" i="1">
                <a:ea typeface="宋体" panose="02010600030101010101" pitchFamily="2" charset="-122"/>
              </a:rPr>
              <a:t>writing</a:t>
            </a:r>
            <a:r>
              <a:rPr lang="en-US" altLang="zh-CN">
                <a:ea typeface="宋体" panose="02010600030101010101" pitchFamily="2" charset="-122"/>
              </a:rPr>
              <a:t> data and </a:t>
            </a:r>
            <a:r>
              <a:rPr lang="en-US" altLang="zh-CN" i="1">
                <a:ea typeface="宋体" panose="02010600030101010101" pitchFamily="2" charset="-122"/>
              </a:rPr>
              <a:t>appending</a:t>
            </a:r>
            <a:r>
              <a:rPr lang="en-US" altLang="zh-CN">
                <a:ea typeface="宋体" panose="02010600030101010101" pitchFamily="2" charset="-122"/>
              </a:rPr>
              <a:t> data.</a:t>
            </a:r>
          </a:p>
          <a:p>
            <a:r>
              <a:rPr lang="en-US" altLang="zh-CN">
                <a:ea typeface="宋体" panose="02010600030101010101" pitchFamily="2" charset="-122"/>
              </a:rPr>
              <a:t>When data is written to a file, it normally overwrites what was previously there.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file is opened for appending, data written to the file is added at the 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A487D-9A19-500D-0AEE-5D22B6D87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1DE8-6931-BCDC-E0F1-234405494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E424FA-39BB-F84C-A5CF-25D81B2B2B68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1F61A61-03F3-3AA9-B879-91BBF05A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B6967F7-4BD5-F3DB-E74E-321E60A1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rules apply when a file is opened for both reading and writing.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Can’t switch from reading to writing without first calling a file-positioning function unless the reading operation encountered the end of the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Can’t switch from writing to reading without either 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</a:t>
            </a:r>
            <a:r>
              <a:rPr lang="en-US" altLang="zh-CN">
                <a:ea typeface="宋体" panose="02010600030101010101" pitchFamily="2" charset="-122"/>
              </a:rPr>
              <a:t> or calling a file-positioning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9EB1C-9FF1-D0A2-26C0-FBCCE6C691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C0D34-A761-E653-A36C-B066EE166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A0A85-3261-9549-9E6A-BB7713090E0B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CA4375E-DA77-732B-2DB4-005E516A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Closing a File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182B6A0-5916-DF0B-F52E-CA2AB21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fclose</a:t>
            </a:r>
            <a:r>
              <a:rPr lang="en-US" altLang="zh-CN">
                <a:ea typeface="宋体" panose="02010600030101010101" pitchFamily="2" charset="-122"/>
              </a:rPr>
              <a:t> function allows a program to close a file that it’s no longer using.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argument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fclose</a:t>
            </a:r>
            <a:r>
              <a:rPr lang="en-US" altLang="zh-CN">
                <a:ea typeface="宋体" panose="02010600030101010101" pitchFamily="2" charset="-122"/>
              </a:rPr>
              <a:t> must be a file pointer obtained from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fclose</a:t>
            </a:r>
            <a:r>
              <a:rPr lang="en-US" altLang="zh-CN">
                <a:ea typeface="宋体" panose="02010600030101010101" pitchFamily="2" charset="-122"/>
              </a:rPr>
              <a:t> returns zero if the file was closed successfully.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it returns the error code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(a macro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8EDEA-D8B1-EE5A-4F89-06688CCBF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A2B0-08D9-07CF-11E7-25066EBE7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952A9E-2285-3A4A-ACB9-D4585CE85832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FA272DA-B61E-C250-8980-8716A67D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Closing a File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68D5DCC-9C75-3F85-8AE7-0854F0F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outline of a program that opens a file for reading:</a:t>
            </a:r>
          </a:p>
          <a:p>
            <a:pPr>
              <a:lnSpc>
                <a:spcPct val="75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&lt;stdio.h&gt;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&lt;stdlib.h&gt;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FILE_NAME "example.dat"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FILE *fp;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fp = fopen(FILE_NAME, "r");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(fp == NULL)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printf("Can't open %s\n", FILE_NAME);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exit(EXIT_FAILURE);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fclose(fp);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57C6E-7CEE-C356-5454-F7D3AC913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5EAB8-56FF-4865-EAFB-424D2A7DD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4BC605-06A9-5A42-9335-F97C8A8A2F51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761BF2-9769-3082-F788-0BF86F2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3E6E611-DB5B-AE0C-1281-3603C2D4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Topics to be covered: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Streams,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type, input and output redirection, and the difference between text files and binary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designed specifically for use with files, including functions that open and close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that perform “formatted” input/output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that read and write unformatted data (characters, lines, and blocks)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Random access operations on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that write to a string or read from a string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17B29-08C9-E04A-CC03-40A3E1304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A5E6-2D90-5B8F-09AE-125177B38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3B0F3C-5C0C-7A4F-8035-89E31DA30BAB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5E9AF44-026A-67E3-8ED1-86B81B1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Closing a File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1E9F8F1-D098-3E21-2C5B-85FA0762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not unusual to see the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combined with the declaration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 *fp = fopen(FILE_NAME, "r");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 the test against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((fp = fopen(FILE_NAME, "r")) == NULL) …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A289-75D3-4073-0E1F-130B18B57B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D216-A10A-C932-1333-D583F72F9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73D68-A23C-9C43-A076-06FC93D41D07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F9881AA-E389-7AE3-D270-961F30EE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Attaching a File to an Open Stream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8E1183E-CC68-810B-45EB-4A4D76AA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 attaches a different file to a stream that’s already open.</a:t>
            </a:r>
          </a:p>
          <a:p>
            <a:r>
              <a:rPr lang="en-US" altLang="zh-CN">
                <a:ea typeface="宋体" panose="02010600030101010101" pitchFamily="2" charset="-122"/>
              </a:rPr>
              <a:t>The most common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 is to associate a file with one of the standard streams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 that causes a program to begin writing to the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(freopen("foo",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"w",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stdout)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error;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can't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opened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3A67C-10CD-7383-47F9-339812214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6FD05-BFD0-4499-CB08-CF03EF310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E4D80A-F5AC-7840-92BA-F6B076A8A63A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1C6D415-805E-11D3-F607-49984007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Attaching a File to an Open Stream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3C4E5FB-D556-A2B7-30E7-E60F01CF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’s normal return value is its third argument (a file pointer).</a:t>
            </a:r>
          </a:p>
          <a:p>
            <a:r>
              <a:rPr lang="en-US" altLang="zh-CN">
                <a:ea typeface="宋体" panose="02010600030101010101" pitchFamily="2" charset="-122"/>
              </a:rPr>
              <a:t>If it can’t open the new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 returns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6D9E3-393C-D561-9721-9F1D4D2F5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87F99-7834-983F-A877-DDCE8506D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0E95DF-795C-1746-A2B5-274D6A370865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74F2834-C632-37A2-8DEC-871AED21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Attaching a File to an Open Stream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35A56EB3-529A-F776-6FF7-52FA0AA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adds a new twist: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>
                <a:ea typeface="宋体" panose="02010600030101010101" pitchFamily="2" charset="-122"/>
              </a:rPr>
              <a:t> is a null pointer,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freopen</a:t>
            </a:r>
            <a:r>
              <a:rPr lang="en-US" altLang="zh-CN">
                <a:ea typeface="宋体" panose="02010600030101010101" pitchFamily="2" charset="-122"/>
              </a:rPr>
              <a:t> attempts to change the stream’s mode to that specified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>
                <a:ea typeface="宋体" panose="02010600030101010101" pitchFamily="2" charset="-122"/>
              </a:rPr>
              <a:t> parameter.</a:t>
            </a:r>
          </a:p>
          <a:p>
            <a:r>
              <a:rPr lang="en-US" altLang="zh-CN">
                <a:ea typeface="宋体" panose="02010600030101010101" pitchFamily="2" charset="-122"/>
              </a:rPr>
              <a:t>Implementations aren’t required to support this feature.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they do, they may place restrictions on which mode changes are permitted.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74B11-187F-2A22-FB9E-74A3B7D45D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7AC34-BCFD-83C2-0508-E4AB3D928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85E4E1-92B5-6749-B4A8-724288C18FA4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FAB5AC4-24A1-47A0-F5E3-7BCC43A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Obtaining File Names from the Command Line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3A53E3B-195E-1436-613B-70840704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several ways to supply file names to a program.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Building file names into the program doesn’t provide much flexibility.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Prompting the user to enter file names can be awkward.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Having the program obtain file names from the command line is often the best solution.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that uses the command line to supply two file names to a program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demo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names.dat dates.dat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E3657-759C-3A6F-DC42-335A8C5EE0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0D5AC-8917-0D6C-D8EC-6FDB2E8DC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23CE19-6D8E-F44C-8A5C-1B1858E29096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66085A7-4B34-4B7F-E04E-7AF1B36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Obtaining File Names from the Command Line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5657D8B-9A34-E7FC-52D3-ACC512F9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13 showed how to access command-line arguments by defining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as a function with two parameters: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main(int argc, char *argv[])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>
                <a:ea typeface="宋体" panose="02010600030101010101" pitchFamily="2" charset="-122"/>
              </a:rPr>
              <a:t> is the number of command-line arguments.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>
                <a:ea typeface="宋体" panose="02010600030101010101" pitchFamily="2" charset="-122"/>
              </a:rPr>
              <a:t> is an array of pointers to the argument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EE9A-A4CB-A530-1830-0FB0287AD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1920-A6D0-C7C2-7A9F-405A874B7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BEA9E-04C8-1A46-A2AB-1446E665BF30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ED21D9F-66B3-735F-D7C3-A40A9A29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Obtaining File Names from the Command Line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31BDB72-D5E5-03ED-F0B4-CC2197C5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argv[0]</a:t>
            </a:r>
            <a:r>
              <a:rPr lang="en-US" altLang="zh-CN" sz="2700">
                <a:ea typeface="宋体" panose="02010600030101010101" pitchFamily="2" charset="-122"/>
              </a:rPr>
              <a:t> points to the program name,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argv[1]</a:t>
            </a:r>
            <a:r>
              <a:rPr lang="en-US" altLang="zh-CN" sz="2700">
                <a:ea typeface="宋体" panose="02010600030101010101" pitchFamily="2" charset="-122"/>
              </a:rPr>
              <a:t> through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argv[argc-1]</a:t>
            </a:r>
            <a:r>
              <a:rPr lang="en-US" altLang="zh-CN" sz="2700">
                <a:ea typeface="宋体" panose="02010600030101010101" pitchFamily="2" charset="-122"/>
              </a:rPr>
              <a:t> point to the remaining arguments,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argv[argc]</a:t>
            </a:r>
            <a:r>
              <a:rPr lang="en-US" altLang="zh-CN" sz="2700">
                <a:ea typeface="宋体" panose="02010600030101010101" pitchFamily="2" charset="-122"/>
              </a:rPr>
              <a:t> is a null pointer.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In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demo</a:t>
            </a:r>
            <a:r>
              <a:rPr lang="en-US" altLang="zh-CN" sz="2700">
                <a:ea typeface="宋体" panose="02010600030101010101" pitchFamily="2" charset="-122"/>
              </a:rPr>
              <a:t> example,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2700">
                <a:ea typeface="宋体" panose="02010600030101010101" pitchFamily="2" charset="-122"/>
              </a:rPr>
              <a:t> is 3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700">
                <a:ea typeface="宋体" panose="02010600030101010101" pitchFamily="2" charset="-122"/>
              </a:rPr>
              <a:t> has the following appearance: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3D58-363C-DAAC-A98C-3BC20DBEB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727-8C1C-77C5-F3F9-5BCD34326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B25976-DD13-A241-B3BC-7C9B859D20A2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836B2924-8F13-563C-C5F6-EEDDC7D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3810000"/>
            <a:ext cx="577691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BF00CA1-BC8E-FB17-D794-CC15BADD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Checking Whether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 File Can Be Opened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7A7AF6C-01FB-5A55-83D1-D5CDBC85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canopen.c</a:t>
            </a:r>
            <a:r>
              <a:rPr lang="en-US" altLang="zh-CN">
                <a:ea typeface="宋体" panose="02010600030101010101" pitchFamily="2" charset="-122"/>
              </a:rPr>
              <a:t> program determines if a file exists and can be opened for reading.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user will give the program a file name to check: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canopen 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will then print either </a:t>
            </a:r>
            <a:r>
              <a:rPr lang="en-US" altLang="zh-CN" i="1"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opened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i="1"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can't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opened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user enters the wrong number of arguments on the command line, the program will print the message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usage: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canopen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B538D-616D-C4B2-13A7-B3233B4DE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CB04C-1C38-7D94-B777-C3160DE1A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C69E91-4B4B-E74A-A408-EBC82D0E14DA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6D43AFD3-E1A0-761C-D1D3-11BA798C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canopen.c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Checks whether a file can be opened for reading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FILE *fp;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(argc != 2)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printf("usage: canopen filename\n");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((fp = fopen(argv[1], "r")) == NULL)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printf("%s can't be opened\n", argv[1]);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exit(EXIT_FAILURE);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 can be opened\n", argv[1]);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fclose(fp);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384A7-0030-078C-4D32-AF5E42725E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B7D65-E26E-0E44-415A-011DA9D62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10C47B-DA30-9749-8629-F996C440810A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FBE6901-8DAB-EC56-E8E9-9CD8FF75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159FC7A-2AE7-85D0-33DC-A7BDD189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Programs often need to create temporary files—files that exist only as long as the program is running.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provides two functions,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, for working with temporary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E98D0-3476-F6F4-E265-AC8AE86AFB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E5600-7BA8-2AC3-E23F-74B90E998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C196B-E72F-484E-9229-28F88B0FAB58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72BF1EF-33DA-654A-AAF4-C16DE34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82209C1-EB95-A43E-BE5D-C947F9F8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C99, some I/O functions belong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&lt;wchar.h&gt;</a:t>
            </a:r>
            <a:r>
              <a:rPr lang="en-US" altLang="zh-CN">
                <a:ea typeface="宋体" panose="02010600030101010101" pitchFamily="2" charset="-122"/>
              </a:rPr>
              <a:t> header.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&lt;wchar.h&gt;</a:t>
            </a:r>
            <a:r>
              <a:rPr lang="en-US" altLang="zh-CN">
                <a:ea typeface="宋体" panose="02010600030101010101" pitchFamily="2" charset="-122"/>
              </a:rPr>
              <a:t> functions deal with wide characters rather than ordinary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that read or write data are known as </a:t>
            </a:r>
            <a:r>
              <a:rPr lang="en-US" altLang="zh-CN" b="1" i="1">
                <a:ea typeface="宋体" panose="02010600030101010101" pitchFamily="2" charset="-122"/>
              </a:rPr>
              <a:t>byte input/output functions.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Similar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&lt;wchar.h&gt;</a:t>
            </a:r>
            <a:r>
              <a:rPr lang="en-US" altLang="zh-CN">
                <a:ea typeface="宋体" panose="02010600030101010101" pitchFamily="2" charset="-122"/>
              </a:rPr>
              <a:t> are called </a:t>
            </a:r>
            <a:r>
              <a:rPr lang="en-US" altLang="zh-CN" b="1" i="1">
                <a:ea typeface="宋体" panose="02010600030101010101" pitchFamily="2" charset="-122"/>
              </a:rPr>
              <a:t>wide-character input/output functions.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C0F43-D394-1F90-C21B-B64A5A09F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C1AF8-1F9D-44F6-02D8-1B016A93F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38CF11-0FE2-C74B-AAC4-7F54A7EBB1CE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F71416D-5EE1-3BC7-1806-85BFB3C0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64026D6-0827-6167-E6A6-61CE960B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 creates a temporary file (opened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"wb+"</a:t>
            </a:r>
            <a:r>
              <a:rPr lang="en-US" altLang="zh-CN">
                <a:ea typeface="宋体" panose="02010600030101010101" pitchFamily="2" charset="-122"/>
              </a:rPr>
              <a:t> mode) that will exist until it’s closed or the program ends.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 returns a file pointer that can be used to access the file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 *tempptr;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tempptr = tmpfile();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creates a temporary file */</a:t>
            </a:r>
          </a:p>
          <a:p>
            <a:r>
              <a:rPr lang="en-US" altLang="zh-CN">
                <a:ea typeface="宋体" panose="02010600030101010101" pitchFamily="2" charset="-122"/>
              </a:rPr>
              <a:t>If it fails to create a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 returns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26E82-D80A-6A4A-C200-E03061EB5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88AF5-4FC7-22A8-92AD-C19D7EF97E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FF5C3C-1211-FA4A-9C04-9C6D95D734EF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EAB4FDF-B1A9-8A36-F66B-37904A1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0987FA9-0D08-CADC-A1B6-D6602FDD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Drawbacks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know the name of the file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 creates.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Can’t decide later to make the file permanent.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alternative is to create a temporary file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function is useful for ensuring that this file doesn’t have the same name as an existing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69D7B-2895-A03F-313A-CBA978D2B4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14184-7601-AB05-5217-9D7B4B84D2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620E3A-3718-1846-87C8-DEF8E29B286B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B8A5FB7-BFC5-53F8-218F-8A6EF180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AAD6683-061D-F8CA-897D-5213C2CD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generates a name for a temporary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If its argument is a null pointer,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stores the file name in a static variable and returns a pointer to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*filename;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filename = tmpnam(NULL);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creates a temporary file name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4B936-8852-9633-EC21-11661B1C3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E66E-B86A-AEBD-C3F3-1C60F4EDB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96895B-FD32-9C45-90C8-40C65229BA6D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D08C9EB-2E44-0103-158C-6E0BB07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EB367A6F-6021-4DA2-4700-B23736C6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Otherwise,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copies the file name into a character array provided by the programmer: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filename[L_tmpnam];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tmpnam(filename);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creates a temporary file name */</a:t>
            </a:r>
          </a:p>
          <a:p>
            <a:r>
              <a:rPr lang="en-US" altLang="zh-CN">
                <a:ea typeface="宋体" panose="02010600030101010101" pitchFamily="2" charset="-122"/>
              </a:rPr>
              <a:t>In this case,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also returns a pointer to the first character of this array.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L_tmpnam</a:t>
            </a:r>
            <a:r>
              <a:rPr lang="en-US" altLang="zh-CN">
                <a:ea typeface="宋体" panose="02010600030101010101" pitchFamily="2" charset="-122"/>
              </a:rPr>
              <a:t> is a macro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that specifies how long to make a character array that will hold a temporary file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625E-7BDF-8B5A-ABF0-F0AD0B58D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52A69-692C-0175-05D7-EE8627695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59CF99-52AB-0442-ABAE-ED25DC7F9AB0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E1A9F76-BBCA-F96E-F807-17C1F463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Temporary Files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41FF211-81E2-47D9-809D-613CF9BD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TMP_MAX</a:t>
            </a:r>
            <a:r>
              <a:rPr lang="en-US" altLang="zh-CN">
                <a:ea typeface="宋体" panose="02010600030101010101" pitchFamily="2" charset="-122"/>
              </a:rPr>
              <a:t> macro (defined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) specifies the maximum number of temporary file names that can be generated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it fails to generate a file name,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tmpnam</a:t>
            </a:r>
            <a:r>
              <a:rPr lang="en-US" altLang="zh-CN">
                <a:ea typeface="宋体" panose="02010600030101010101" pitchFamily="2" charset="-122"/>
              </a:rPr>
              <a:t> returns a null pointer.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71049-3660-30C0-C2EF-8C47C2556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9BDE-1D4F-B796-FA66-D7FCD0F36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1957EA-6FA1-F246-A340-84BEBEF88FBD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0C6CEE5-F697-5C55-D0CB-6C5BBB8A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18FC811-0F1F-6E65-897C-C50411BD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to or from a disk drive is a relatively slow operation.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secret to achieving acceptable performance is </a:t>
            </a:r>
            <a:r>
              <a:rPr lang="en-US" altLang="zh-CN" b="1" i="1">
                <a:ea typeface="宋体" panose="02010600030101010101" pitchFamily="2" charset="-122"/>
              </a:rPr>
              <a:t>buffering.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Data written to a stream is actually stored in a buffer area in memory; when it’s full (or the stream is closed), the buffer is “flushed.”</a:t>
            </a:r>
          </a:p>
          <a:p>
            <a:r>
              <a:rPr lang="en-US" altLang="zh-CN">
                <a:ea typeface="宋体" panose="02010600030101010101" pitchFamily="2" charset="-122"/>
              </a:rPr>
              <a:t>Input streams can be buffered in a similar way: the buffer contains data from the input device; input is read from this buffer instead of the device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EA8B0-9EA2-3429-5913-61F59AB18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0958C-4FCC-6D79-C50F-48B804620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55DB82-BFE8-9C4C-8D5E-4CEEC80371EE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B61B14F-1866-146C-D5DF-B79CC703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049596A3-B3A3-80D7-3B53-77774F26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Buffering can result in enormous gains in efficiency, since reading a byte from a buffer or storing a byte in a buffer is very fast.</a:t>
            </a:r>
          </a:p>
          <a:p>
            <a:r>
              <a:rPr lang="en-US" altLang="zh-CN">
                <a:ea typeface="宋体" panose="02010600030101010101" pitchFamily="2" charset="-122"/>
              </a:rPr>
              <a:t>It takes time to transfer the buffer contents to or from disk, but one large “block move” is much faster than many tiny byte moves.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perform buffering automatically when it seems advantageous.</a:t>
            </a:r>
          </a:p>
          <a:p>
            <a:r>
              <a:rPr lang="en-US" altLang="zh-CN">
                <a:ea typeface="宋体" panose="02010600030101010101" pitchFamily="2" charset="-122"/>
              </a:rPr>
              <a:t>On rare occasions, we may need to use the functions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setbuf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DEFC-1A6F-1A81-978D-AB6889F58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D4062-0B86-FCAC-6448-5B11589E2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07CCA-5FA7-CC4B-B7F9-63CB05C5DA82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4ED6D17-E308-BAE0-189C-F352EB1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38C529A-22BA-857C-4525-19553D43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 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</a:t>
            </a:r>
            <a:r>
              <a:rPr lang="en-US" altLang="zh-CN">
                <a:ea typeface="宋体" panose="02010600030101010101" pitchFamily="2" charset="-122"/>
              </a:rPr>
              <a:t>, a program can flush a file’s buffer as often as it wishes.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that flushes the buffer for the file associated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fflush(fp);   /* flushes buffer for fp */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that flushes </a:t>
            </a:r>
            <a:r>
              <a:rPr lang="en-US" altLang="zh-CN" i="1">
                <a:ea typeface="宋体" panose="02010600030101010101" pitchFamily="2" charset="-122"/>
              </a:rPr>
              <a:t>all</a:t>
            </a:r>
            <a:r>
              <a:rPr lang="en-US" altLang="zh-CN">
                <a:ea typeface="宋体" panose="02010600030101010101" pitchFamily="2" charset="-122"/>
              </a:rPr>
              <a:t> output streams: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fflush(NULL);  /* flushes all buffers 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fflush</a:t>
            </a:r>
            <a:r>
              <a:rPr lang="en-US" altLang="zh-CN">
                <a:ea typeface="宋体" panose="02010600030101010101" pitchFamily="2" charset="-122"/>
              </a:rPr>
              <a:t> returns zero if it’s successful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if an error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C36B-2A6B-1E27-F056-67FC973A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EAB5F-FD97-FFF0-351C-C750B4BFE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009A61-A805-F740-9FFA-0988D373FAD5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FF3B2F2-6028-AEA2-FB62-816466F1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F475730-B87E-B5B0-902A-B9798F9C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allows us to change the way a stream is buffered and to control the size and location of the buffer.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function’s third argument specifies the kind of buffering desired: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_IOFBF</a:t>
            </a:r>
            <a:r>
              <a:rPr lang="en-US" altLang="zh-CN" sz="2400">
                <a:ea typeface="宋体" panose="02010600030101010101" pitchFamily="2" charset="-122"/>
              </a:rPr>
              <a:t> (full buffering)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_IOLBF</a:t>
            </a:r>
            <a:r>
              <a:rPr lang="en-US" altLang="zh-CN" sz="2400">
                <a:ea typeface="宋体" panose="02010600030101010101" pitchFamily="2" charset="-122"/>
              </a:rPr>
              <a:t> (line buffering)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_IONBF</a:t>
            </a:r>
            <a:r>
              <a:rPr lang="en-US" altLang="zh-CN" sz="2400">
                <a:ea typeface="宋体" panose="02010600030101010101" pitchFamily="2" charset="-122"/>
              </a:rPr>
              <a:t> (no buffering)</a:t>
            </a:r>
          </a:p>
          <a:p>
            <a:r>
              <a:rPr lang="en-US" altLang="zh-CN">
                <a:ea typeface="宋体" panose="02010600030101010101" pitchFamily="2" charset="-122"/>
              </a:rPr>
              <a:t>Full buffering is the default for streams that aren’t connected to interactive devices.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58E72-2F90-DDF6-DCF3-6E3966A14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8EC0-8ECF-BD39-F955-8431CFA268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0B5344-687B-9C47-9C1A-8CB44FA24E85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17CA67D-A484-8CD3-54D5-6BF8EB6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FE639785-7681-3C53-BA29-0224A94C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’s second argument (if it’s not a null pointer) is the address of the desired buffer.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buffer might have static storage duration, automatic storage duration, or even be allocated dynamically.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’s last argument is the number of bytes in the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FE96-9BB6-E707-9B89-76199A34E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69140-B5A3-7982-E9F3-9434224EF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AD3B33-D4EC-A043-97FA-F31DB3A38E1D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16309E0-1561-43A5-CC40-2912B159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Streams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F750162-2843-DDB2-5F8F-FE30B789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C, the term </a:t>
            </a:r>
            <a:r>
              <a:rPr lang="en-US" altLang="zh-CN" b="1" i="1">
                <a:ea typeface="宋体" panose="02010600030101010101" pitchFamily="2" charset="-122"/>
              </a:rPr>
              <a:t>stream</a:t>
            </a:r>
            <a:r>
              <a:rPr lang="en-US" altLang="zh-CN">
                <a:ea typeface="宋体" panose="02010600030101010101" pitchFamily="2" charset="-122"/>
              </a:rPr>
              <a:t> means any source of input or any destination for output.</a:t>
            </a:r>
          </a:p>
          <a:p>
            <a:r>
              <a:rPr lang="en-US" altLang="zh-CN">
                <a:ea typeface="宋体" panose="02010600030101010101" pitchFamily="2" charset="-122"/>
              </a:rPr>
              <a:t>Many small programs obtain all their input from one stream (the keyboard) and write all their output to another stream (the screen).</a:t>
            </a:r>
          </a:p>
          <a:p>
            <a:r>
              <a:rPr lang="en-US" altLang="zh-CN">
                <a:ea typeface="宋体" panose="02010600030101010101" pitchFamily="2" charset="-122"/>
              </a:rPr>
              <a:t>Larger programs may need additional streams.</a:t>
            </a:r>
          </a:p>
          <a:p>
            <a:r>
              <a:rPr lang="en-US" altLang="zh-CN">
                <a:ea typeface="宋体" panose="02010600030101010101" pitchFamily="2" charset="-122"/>
              </a:rPr>
              <a:t>Streams often represent files stored on various media.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they could just as easily be associated with devices such as network ports and printers.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A7913-EFBA-4C93-58F4-64EE4E2C7B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4235-F967-9BD0-9A78-E8CFB7E01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D3D764-9A0A-8041-A4A9-1CD46CE106C8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5D22536-1EB7-D1AA-6705-1F31E49B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03589659-6942-E956-E4ED-CC154E9F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that changes the buffering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>
                <a:ea typeface="宋体" panose="02010600030101010101" pitchFamily="2" charset="-122"/>
              </a:rPr>
              <a:t> to full buffering,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bytes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buffer</a:t>
            </a:r>
            <a:r>
              <a:rPr lang="en-US" altLang="zh-CN">
                <a:ea typeface="宋体" panose="02010600030101010101" pitchFamily="2" charset="-122"/>
              </a:rPr>
              <a:t> array as the buffer: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buffer[N];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setvbuf(stream, buffer, _IOFBF, N);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must be called 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>
                <a:ea typeface="宋体" panose="02010600030101010101" pitchFamily="2" charset="-122"/>
              </a:rPr>
              <a:t> is opened but before any other operations are performed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B4C3F-8158-4EAD-EFAC-C809A1E72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F1CF-17F3-7BF9-808D-F6B1FA4C8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64DAE-8E1A-AD4F-ADA0-63D280A69C9B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2C9C9E7-FB20-F361-F003-3188AB5C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4ADDC037-133D-633C-25EE-9AD30719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also legal to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with a null pointer as the second argument, which requests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create a buffer with the specified size.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</a:t>
            </a:r>
            <a:r>
              <a:rPr lang="en-US" altLang="zh-CN">
                <a:ea typeface="宋体" panose="02010600030101010101" pitchFamily="2" charset="-122"/>
              </a:rPr>
              <a:t> returns zero if it’s successful.</a:t>
            </a:r>
          </a:p>
          <a:p>
            <a:r>
              <a:rPr lang="en-US" altLang="zh-CN">
                <a:ea typeface="宋体" panose="02010600030101010101" pitchFamily="2" charset="-122"/>
              </a:rPr>
              <a:t>It returns a nonzero value if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>
                <a:ea typeface="宋体" panose="02010600030101010101" pitchFamily="2" charset="-122"/>
              </a:rPr>
              <a:t> argument is invalid or the request can’t be honored.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105D7-CC24-9BCE-EC2D-F2AE51EB48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0A16-2474-7BDA-0F56-B1A2658A8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13813B-0228-344F-8A2B-15228139C7A2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3EFD5B68-DA7B-B80B-AC48-F44B852A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Buffering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A029366-319F-DB9A-D8A1-605379E0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setbuf</a:t>
            </a:r>
            <a:r>
              <a:rPr lang="en-US" altLang="zh-CN">
                <a:ea typeface="宋体" panose="02010600030101010101" pitchFamily="2" charset="-122"/>
              </a:rPr>
              <a:t> is an older function that assumes default values for the buffering mode and buffer size.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en-US" altLang="zh-CN">
                <a:ea typeface="宋体" panose="02010600030101010101" pitchFamily="2" charset="-122"/>
              </a:rPr>
              <a:t> is a null pointer, 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setbuf(stream,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buf)</a:t>
            </a:r>
            <a:r>
              <a:rPr lang="en-US" altLang="zh-CN">
                <a:ea typeface="宋体" panose="02010600030101010101" pitchFamily="2" charset="-122"/>
              </a:rPr>
              <a:t>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(void)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setvbuf(stream,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_IONBF,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0);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it’s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(void)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setvbuf(stream,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_IOFBF,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BUFSIZ);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BUFSIZ</a:t>
            </a:r>
            <a:r>
              <a:rPr lang="en-US" altLang="zh-CN">
                <a:ea typeface="宋体" panose="02010600030101010101" pitchFamily="2" charset="-122"/>
              </a:rPr>
              <a:t> is a macro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setbuf</a:t>
            </a:r>
            <a:r>
              <a:rPr lang="en-US" altLang="zh-CN">
                <a:ea typeface="宋体" panose="02010600030101010101" pitchFamily="2" charset="-122"/>
              </a:rPr>
              <a:t> is considered to be obsolete.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CCFE0-8188-9ED0-CC28-1420538BA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76243-915E-966D-ECB7-3EF584782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C03BDD-9A27-4D4C-B440-50BA5B249ACB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26C9144-0FCD-CAF4-94A0-EEE6B272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Miscellaneous File Operations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7945B04-C274-5D96-0B35-A03D7E51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remove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rename</a:t>
            </a:r>
            <a:r>
              <a:rPr lang="en-US" altLang="zh-CN">
                <a:ea typeface="宋体" panose="02010600030101010101" pitchFamily="2" charset="-122"/>
              </a:rPr>
              <a:t> functions allow a program to perform basic file management operations.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Unlike most other functions in this section,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remove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rename</a:t>
            </a:r>
            <a:r>
              <a:rPr lang="en-US" altLang="zh-CN">
                <a:ea typeface="宋体" panose="02010600030101010101" pitchFamily="2" charset="-122"/>
              </a:rPr>
              <a:t> work with file </a:t>
            </a:r>
            <a:r>
              <a:rPr lang="en-US" altLang="zh-CN" i="1">
                <a:ea typeface="宋体" panose="02010600030101010101" pitchFamily="2" charset="-122"/>
              </a:rPr>
              <a:t>names</a:t>
            </a:r>
            <a:r>
              <a:rPr lang="en-US" altLang="zh-CN">
                <a:ea typeface="宋体" panose="02010600030101010101" pitchFamily="2" charset="-122"/>
              </a:rPr>
              <a:t> instead of file </a:t>
            </a:r>
            <a:r>
              <a:rPr lang="en-US" altLang="zh-CN" i="1">
                <a:ea typeface="宋体" panose="02010600030101010101" pitchFamily="2" charset="-122"/>
              </a:rPr>
              <a:t>pointers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Both functions return zero if they succeed and a nonzero value if they fail.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754B2-040D-D824-F2E8-8A040B4C3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2792-C860-91F7-79AC-035889427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323751-CCC9-274D-B59C-3A3B9B80571B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B7754A1-AF5E-841B-9B7D-0557F175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Miscellaneous File Operations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8C71D35C-1AA8-3A03-3BC2-94EFB65F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remove</a:t>
            </a:r>
            <a:r>
              <a:rPr lang="en-US" altLang="zh-CN">
                <a:ea typeface="宋体" panose="02010600030101010101" pitchFamily="2" charset="-122"/>
              </a:rPr>
              <a:t> deletes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remove("foo");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deletes the file named "foo" */</a:t>
            </a:r>
          </a:p>
          <a:p>
            <a:r>
              <a:rPr lang="en-US" altLang="zh-CN">
                <a:ea typeface="宋体" panose="02010600030101010101" pitchFamily="2" charset="-122"/>
              </a:rPr>
              <a:t>If a program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(instead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tmpfile</a:t>
            </a:r>
            <a:r>
              <a:rPr lang="en-US" altLang="zh-CN">
                <a:ea typeface="宋体" panose="02010600030101010101" pitchFamily="2" charset="-122"/>
              </a:rPr>
              <a:t>) to create a temporary file, it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remove</a:t>
            </a:r>
            <a:r>
              <a:rPr lang="en-US" altLang="zh-CN">
                <a:ea typeface="宋体" panose="02010600030101010101" pitchFamily="2" charset="-122"/>
              </a:rPr>
              <a:t> to delete the file before the program terminates.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effect of removing a file that’s currently open is implementation-defined.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52BCE-5635-13A9-3718-F00102D83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8777C-6449-BECD-1AF7-341A9813F5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1F22DB-C504-3140-98CF-A6AABECC4525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3C73DCF6-9567-FF3A-8733-805CF4B3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Miscellaneous File Operations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12F93806-194C-78A2-B715-E62EF084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rename</a:t>
            </a:r>
            <a:r>
              <a:rPr lang="en-US" altLang="zh-CN">
                <a:ea typeface="宋体" panose="02010600030101010101" pitchFamily="2" charset="-122"/>
              </a:rPr>
              <a:t> changes the name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rename("foo", "bar");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renames "foo" to "bar" 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rename</a:t>
            </a:r>
            <a:r>
              <a:rPr lang="en-US" altLang="zh-CN">
                <a:ea typeface="宋体" panose="02010600030101010101" pitchFamily="2" charset="-122"/>
              </a:rPr>
              <a:t> is handy for renaming a temporary file created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>
                <a:ea typeface="宋体" panose="02010600030101010101" pitchFamily="2" charset="-122"/>
              </a:rPr>
              <a:t> if a program should decide to make it permanent.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a file with the new name already exists, the effect is implementation-defined.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rename</a:t>
            </a:r>
            <a:r>
              <a:rPr lang="en-US" altLang="zh-CN">
                <a:ea typeface="宋体" panose="02010600030101010101" pitchFamily="2" charset="-122"/>
              </a:rPr>
              <a:t> may fail if asked to rename an open file.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89F1-7D8D-8726-53A6-FEF81D2881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1C56-142D-8C3F-9099-7CD6939AD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F4D34-6167-8540-93DE-E9C87B2C1C94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476CCFB3-5EDC-1756-BF01-E2FED508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Formatted I/O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E8DD58B-15F3-E180-D892-D42D0E80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next group of library functions use format strings to control reading and writing.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related functions are able to convert data from numeric form to character form during output.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related functions are able to convert data from character form to numeric form during input.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ADB10-79A0-DE76-4180-707B12651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90689-42AA-6366-F80E-69796E3E1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58FC5B-26AD-564C-83FE-601215D884D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2CCD1D0C-4815-E2F0-26A5-8AC33B0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76709CC8-D986-3FD7-B3FB-DD757323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 sz="2500">
                <a:ea typeface="宋体" panose="02010600030101010101" pitchFamily="2" charset="-122"/>
              </a:rPr>
              <a:t> and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500">
                <a:ea typeface="宋体" panose="02010600030101010101" pitchFamily="2" charset="-122"/>
              </a:rPr>
              <a:t> functions write a variable number of data items to an output stream, using a format string to control the appearance of the output.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The prototypes for both functions end with 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r>
              <a:rPr lang="en-US" altLang="zh-CN" sz="2500">
                <a:ea typeface="宋体" panose="02010600030101010101" pitchFamily="2" charset="-122"/>
              </a:rPr>
              <a:t> symbol (an </a:t>
            </a:r>
            <a:r>
              <a:rPr lang="en-US" altLang="zh-CN" sz="2500" b="1" i="1">
                <a:ea typeface="宋体" panose="02010600030101010101" pitchFamily="2" charset="-122"/>
              </a:rPr>
              <a:t>ellipsis</a:t>
            </a:r>
            <a:r>
              <a:rPr lang="en-US" altLang="zh-CN" sz="2500">
                <a:ea typeface="宋体" panose="02010600030101010101" pitchFamily="2" charset="-122"/>
              </a:rPr>
              <a:t>), which indicates a variable number of additional arguments: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fprintf(FILE *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stream,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const char *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format, ...);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printf(const char *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restrict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format, ...);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Both functions return the number of characters written; a negative return value indicates that an error occurred.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E526-3838-FD56-35C3-DADE11E5D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48BC-A8CF-04F1-8CAA-5AFDF12FA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50941-E944-3F4B-AF91-0BDF34F4B590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CB0E212-43DC-1001-571D-BB3D73F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4E86E96B-3BC9-7542-6501-790493E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always writes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, whereas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>
                <a:ea typeface="宋体" panose="02010600030101010101" pitchFamily="2" charset="-122"/>
              </a:rPr>
              <a:t> writes to the stream indicated by its first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writes to stdout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fprintf(fp, 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writes to fp */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is equivalent to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>
                <a:ea typeface="宋体" panose="02010600030101010101" pitchFamily="2" charset="-122"/>
              </a:rPr>
              <a:t>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as the first argument.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080B-D453-A2BF-46A7-8FF3A96B0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A4934-02A1-9F7A-F4BB-12E517A3B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D6C67-AFF2-2D46-8EF9-CFDAF4F8543F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2C4CF81-3C40-BA20-24D0-3858814C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34767AE-06A8-448E-7C0F-6A654AAC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>
                <a:ea typeface="宋体" panose="02010600030101010101" pitchFamily="2" charset="-122"/>
              </a:rPr>
              <a:t> works with any output stream.</a:t>
            </a:r>
          </a:p>
          <a:p>
            <a:r>
              <a:rPr lang="en-US" altLang="zh-CN">
                <a:ea typeface="宋体" panose="02010600030101010101" pitchFamily="2" charset="-122"/>
              </a:rPr>
              <a:t>One of its most common uses is to write error messages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fprintf(stderr,</a:t>
            </a:r>
            <a:r>
              <a:rPr lang="en-US" altLang="zh-CN" sz="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"Error: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can't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opened.\n");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a message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 guarantees that it will appear on the screen even if the user redirects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197C5-2BC3-B0DB-2BE3-6290FBB43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71D27-EC45-9E9C-7ABC-96BC7C2DA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7602F6-525C-8E4A-8000-03E3C3E5538F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B65AECC-CB88-DB2F-663A-C724D395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Pointers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A1EF10B-6D93-DF76-E85D-B15E6645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a stream is done through a </a:t>
            </a:r>
            <a:r>
              <a:rPr lang="en-US" altLang="zh-CN" b="1" i="1">
                <a:ea typeface="宋体" panose="02010600030101010101" pitchFamily="2" charset="-122"/>
              </a:rPr>
              <a:t>file pointer,</a:t>
            </a:r>
            <a:r>
              <a:rPr lang="en-US" altLang="zh-CN">
                <a:ea typeface="宋体" panose="02010600030101010101" pitchFamily="2" charset="-122"/>
              </a:rPr>
              <a:t> which has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type is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Certain streams are represented by file pointers with standard names.</a:t>
            </a:r>
          </a:p>
          <a:p>
            <a:r>
              <a:rPr lang="en-US" altLang="zh-CN">
                <a:ea typeface="宋体" panose="02010600030101010101" pitchFamily="2" charset="-122"/>
              </a:rPr>
              <a:t>Additional file pointers can be declared as needed: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FILE *fp1, *fp2;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7B30-EF4D-B625-3529-2596DB318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EF70-B024-AC64-902F-72C2E426B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8579B8-49E7-7A41-A48D-4168C9E677E9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78FDE6F4-782C-B4A9-3E48-8B70F650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527E02D2-1BD2-56C7-8268-E25DE127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other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can write formatted output to a stream.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functions,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vfprintf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vprintf</a:t>
            </a:r>
            <a:r>
              <a:rPr lang="en-US" altLang="zh-CN">
                <a:ea typeface="宋体" panose="02010600030101010101" pitchFamily="2" charset="-122"/>
              </a:rPr>
              <a:t>, are fairly obscure.</a:t>
            </a:r>
          </a:p>
          <a:p>
            <a:r>
              <a:rPr lang="en-US" altLang="zh-CN">
                <a:ea typeface="宋体" panose="02010600030101010101" pitchFamily="2" charset="-122"/>
              </a:rPr>
              <a:t>Both rely on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va_list</a:t>
            </a:r>
            <a:r>
              <a:rPr lang="en-US" altLang="zh-CN">
                <a:ea typeface="宋体" panose="02010600030101010101" pitchFamily="2" charset="-122"/>
              </a:rPr>
              <a:t> type, which is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&lt;stdarg.h&gt;</a:t>
            </a:r>
            <a:r>
              <a:rPr lang="en-US" altLang="zh-CN">
                <a:ea typeface="宋体" panose="02010600030101010101" pitchFamily="2" charset="-122"/>
              </a:rPr>
              <a:t>, so they’re discussed along with that header.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9645-27F8-495A-0681-C1EEB21D8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F991-FAF0-ED06-0D9F-CE60A6B7E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0FEE87-5EA0-0E4C-A15A-11CDE2E9331E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6D2CCF96-02B1-7B96-7B8A-CD1929BE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EB750A1B-1473-5220-CB09-76C169E4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>
                <a:ea typeface="宋体" panose="02010600030101010101" pitchFamily="2" charset="-122"/>
              </a:rPr>
              <a:t> require a format string containing ordinary characters and/or conversion specifications.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Ordinary characters are printed as is.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Conversion specifications describe how the remaining arguments are to be converted to character form for display.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FDF0-5D48-2600-0883-3A863E0595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6230-5F14-6CA3-1798-2E59DFE51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3C12D4-CECE-4A4B-89BB-DF440A220646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046B7447-B6D6-6810-B38B-988195FC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C197F747-1451-3A4F-5CE1-19D05B5F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 consists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character, followed by as many as five distinct items: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F563-B547-9439-B737-F654DBDD5A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F08F0-7444-A3CB-5018-663B84EAD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A087A3-E3DE-B34E-A340-E1C76BDC9212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  <p:pic>
        <p:nvPicPr>
          <p:cNvPr id="75782" name="Picture 6">
            <a:extLst>
              <a:ext uri="{FF2B5EF4-FFF2-40B4-BE49-F238E27FC236}">
                <a16:creationId xmlns:a16="http://schemas.microsoft.com/office/drawing/2014/main" id="{141C9A60-6541-FB9F-8DF9-4CF90681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94025"/>
            <a:ext cx="42306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049BFBE6-6164-3C4A-38F4-FEB327E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347045E7-E65D-199A-ECD3-1B15EB40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>
              <a:tabLst>
                <a:tab pos="1828800" algn="ctr"/>
                <a:tab pos="3657600" algn="l"/>
              </a:tabLst>
              <a:defRPr/>
            </a:pPr>
            <a:r>
              <a:rPr lang="en-US" b="1" i="1" dirty="0"/>
              <a:t>Flags</a:t>
            </a:r>
            <a:r>
              <a:rPr lang="en-US" dirty="0"/>
              <a:t> (optional; more than one permitted):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b="1" i="1" dirty="0"/>
              <a:t>	Flag	      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-</a:t>
            </a:r>
            <a:r>
              <a:rPr lang="en-US" sz="2200" dirty="0"/>
              <a:t>	Left-justify within field.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+</a:t>
            </a:r>
            <a:r>
              <a:rPr lang="en-US" sz="2200" dirty="0"/>
              <a:t>	Numbers produced by signed conversions always begin with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US" sz="2200" dirty="0"/>
              <a:t> 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200" dirty="0"/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i="1" dirty="0"/>
              <a:t>	space</a:t>
            </a:r>
            <a:r>
              <a:rPr lang="en-US" sz="2200" dirty="0"/>
              <a:t>	Nonnegative numbers produced by signed conversions are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/>
              <a:t>		preceded by a space.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2200" dirty="0"/>
              <a:t>	Octal numbers begin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/>
              <a:t>, nonzero hexadecimal numbers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/>
              <a:t>		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0x</a:t>
            </a:r>
            <a:r>
              <a:rPr lang="en-US" sz="2200" dirty="0"/>
              <a:t> 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0X</a:t>
            </a:r>
            <a:r>
              <a:rPr lang="en-US" sz="2200" dirty="0"/>
              <a:t>. Floating-point numbers always have a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/>
              <a:t>		decimal point. Trailing zeros aren’t removed from numbers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/>
              <a:t>		printed with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200" dirty="0"/>
              <a:t> 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200" dirty="0"/>
              <a:t> conversions.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0	</a:t>
            </a:r>
            <a:r>
              <a:rPr lang="en-US" sz="2200" dirty="0"/>
              <a:t>Numbers are padded with leading zeros up to the field width.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92100" algn="ctr"/>
                <a:tab pos="914400" algn="l"/>
              </a:tabLst>
              <a:defRPr/>
            </a:pPr>
            <a:r>
              <a:rPr lang="en-US" sz="2200" i="1" dirty="0"/>
              <a:t>	(zero)</a:t>
            </a:r>
            <a:r>
              <a:rPr lang="en-US" sz="22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BE42C-59ED-FE1F-2D71-42D82FD35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BBD7-C69E-F007-9BF5-D33ABF198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8CE774-9690-6E47-AF86-61A58B4C1224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857A314-7A45-5483-70F0-CDB3CE65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F21AA1BD-2AD5-7734-F076-C43325C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Minimum field width</a:t>
            </a:r>
            <a:r>
              <a:rPr lang="en-US" altLang="zh-CN">
                <a:ea typeface="宋体" panose="02010600030101010101" pitchFamily="2" charset="-122"/>
              </a:rPr>
              <a:t> (optional). An item that’s too small to occupy the field will be padded.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By default, spaces are added to the left of the item.</a:t>
            </a:r>
          </a:p>
          <a:p>
            <a:r>
              <a:rPr lang="en-US" altLang="zh-CN">
                <a:ea typeface="宋体" panose="02010600030101010101" pitchFamily="2" charset="-122"/>
              </a:rPr>
              <a:t>An item that’s too large for the field width will still be displayed in its entirety.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field width is either an integer or the character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is present, the field width is obtained from the next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8C68E-F788-61F2-4064-2DCDB53DD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2F7E7-1752-2EA7-69C1-985CCED67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EB357B-293B-6347-869D-1856183E25F5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D122B36-CE11-6E88-B317-4C84435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30364A5-0E22-F527-BA1D-200DD01B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66938" algn="r"/>
                <a:tab pos="2286000" algn="l"/>
              </a:tabLst>
            </a:pPr>
            <a:r>
              <a:rPr lang="en-US" altLang="zh-CN" sz="2700" b="1" i="1">
                <a:ea typeface="宋体" panose="02010600030101010101" pitchFamily="2" charset="-122"/>
              </a:rPr>
              <a:t>Precision</a:t>
            </a:r>
            <a:r>
              <a:rPr lang="en-US" altLang="zh-CN" sz="2700">
                <a:ea typeface="宋体" panose="02010600030101010101" pitchFamily="2" charset="-122"/>
              </a:rPr>
              <a:t> (optional). The meaning of the precision depends on the conversion:</a:t>
            </a:r>
          </a:p>
          <a:p>
            <a:pPr>
              <a:buFontTx/>
              <a:buNone/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	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300">
                <a:ea typeface="宋体" panose="02010600030101010101" pitchFamily="2" charset="-122"/>
              </a:rPr>
              <a:t>:	minimum number of digits (leading zeros are </a:t>
            </a:r>
          </a:p>
          <a:p>
            <a:pPr>
              <a:spcBef>
                <a:spcPct val="0"/>
              </a:spcBef>
              <a:buFontTx/>
              <a:buNone/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			added if the number has fewer digits)</a:t>
            </a:r>
          </a:p>
          <a:p>
            <a:pPr>
              <a:buFontTx/>
              <a:buNone/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	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300">
                <a:ea typeface="宋体" panose="02010600030101010101" pitchFamily="2" charset="-122"/>
              </a:rPr>
              <a:t>:	number of digits after the decimal point</a:t>
            </a:r>
          </a:p>
          <a:p>
            <a:pPr>
              <a:buFontTx/>
              <a:buNone/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	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300">
                <a:ea typeface="宋体" panose="02010600030101010101" pitchFamily="2" charset="-122"/>
              </a:rPr>
              <a:t>:	number of significant digits</a:t>
            </a:r>
          </a:p>
          <a:p>
            <a:pPr>
              <a:buFontTx/>
              <a:buNone/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		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300">
                <a:ea typeface="宋体" panose="02010600030101010101" pitchFamily="2" charset="-122"/>
              </a:rPr>
              <a:t>:	maximum number of bytes</a:t>
            </a:r>
          </a:p>
          <a:p>
            <a:pPr>
              <a:tabLst>
                <a:tab pos="2166938" algn="r"/>
                <a:tab pos="2286000" algn="l"/>
              </a:tabLst>
            </a:pPr>
            <a:r>
              <a:rPr lang="en-US" altLang="zh-CN" sz="2700">
                <a:ea typeface="宋体" panose="02010600030101010101" pitchFamily="2" charset="-122"/>
              </a:rPr>
              <a:t>The precision is a period (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700">
                <a:ea typeface="宋体" panose="02010600030101010101" pitchFamily="2" charset="-122"/>
              </a:rPr>
              <a:t>) followed by an integer or the character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pPr lvl="1">
              <a:tabLst>
                <a:tab pos="2166938" algn="r"/>
                <a:tab pos="2286000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If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300">
                <a:ea typeface="宋体" panose="02010600030101010101" pitchFamily="2" charset="-122"/>
              </a:rPr>
              <a:t> is present, the precision is obtained from the next argument.</a:t>
            </a:r>
          </a:p>
          <a:p>
            <a:pPr>
              <a:tabLst>
                <a:tab pos="2166938" algn="r"/>
                <a:tab pos="22860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C104E-AE07-3C0F-E764-61D6A9A2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A3A23-FCFC-49E5-FC08-98E6519F3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09A74-5185-5043-834A-C9B27DDD758E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6C4CD99-ECD4-D229-EE5C-938D3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0E84FF28-37BF-FB1F-F2AF-695CCE55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Length modifier</a:t>
            </a:r>
            <a:r>
              <a:rPr lang="en-US" altLang="zh-CN">
                <a:ea typeface="宋体" panose="02010600030101010101" pitchFamily="2" charset="-122"/>
              </a:rPr>
              <a:t> (optional). Indicates that the item to be displayed has a type that’s longer or shorter than normal.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>
                <a:ea typeface="宋体" panose="02010600030101010101" pitchFamily="2" charset="-122"/>
              </a:rPr>
              <a:t> normally refers to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value;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%hd</a:t>
            </a:r>
            <a:r>
              <a:rPr lang="en-US" altLang="zh-CN">
                <a:ea typeface="宋体" panose="02010600030101010101" pitchFamily="2" charset="-122"/>
              </a:rPr>
              <a:t> is used to display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%ld</a:t>
            </a:r>
            <a:r>
              <a:rPr lang="en-US" altLang="zh-CN">
                <a:ea typeface="宋体" panose="02010600030101010101" pitchFamily="2" charset="-122"/>
              </a:rPr>
              <a:t> is used to display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711E-94F5-D33A-C36A-C54D54CAED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D2AF-1260-8A8E-46A0-EB03375BB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1AF029-E1A5-1747-B75E-9F9ECE8C5BF6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D7E6ECE-FEF0-430E-B3C9-5B76AC1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AD3D95B4-E043-B5FD-1A59-4322834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 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Modifier	Conversion Specifiers	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hh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	d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 i="1">
                <a:ea typeface="宋体" panose="02010600030101010101" pitchFamily="2" charset="-122"/>
              </a:rPr>
              <a:t>	(ell)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wint_t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wchar_t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	no effect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CN" sz="1900">
                <a:ea typeface="宋体" panose="02010600030101010101" pitchFamily="2" charset="-122"/>
              </a:rPr>
              <a:t>	</a:t>
            </a:r>
            <a:r>
              <a:rPr lang="en-US" altLang="zh-CN" sz="1900" baseline="30000">
                <a:ea typeface="宋体" panose="02010600030101010101" pitchFamily="2" charset="-122"/>
              </a:rPr>
              <a:t>†</a:t>
            </a:r>
            <a:r>
              <a:rPr lang="en-US" altLang="zh-CN" sz="1900">
                <a:ea typeface="宋体" panose="02010600030101010101" pitchFamily="2" charset="-122"/>
              </a:rPr>
              <a:t>C99 only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E1219-CFD1-D12E-72B8-948FAF67D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4B568-8E28-8BCB-C103-F1F2BA9BB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6B17EB-7149-0940-B5AB-DD2C91160C9E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271899F8-9003-785E-3002-60BFD85D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4936E2B4-AD8D-53ED-CA75-1A4EC55A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b="1" i="1" dirty="0"/>
              <a:t> 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b="1" i="1" dirty="0"/>
              <a:t>	Modifier	Conversion </a:t>
            </a:r>
            <a:r>
              <a:rPr lang="en-US" sz="2100" b="1" i="1" dirty="0" err="1"/>
              <a:t>Specifiers</a:t>
            </a:r>
            <a:r>
              <a:rPr lang="en-US" sz="2100" b="1" i="1" dirty="0"/>
              <a:t>	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2100" baseline="30000" dirty="0"/>
              <a:t>†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i="1" dirty="0"/>
              <a:t>	(ell-ell)</a:t>
            </a:r>
            <a:r>
              <a:rPr lang="en-US" sz="2100" dirty="0"/>
              <a:t>	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/>
              <a:t>	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j</a:t>
            </a:r>
            <a:r>
              <a:rPr lang="en-US" sz="2100" baseline="30000" dirty="0"/>
              <a:t>†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intmax_t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uintmax_t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/>
              <a:t>	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intmax_t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z</a:t>
            </a:r>
            <a:r>
              <a:rPr lang="en-US" sz="2100" baseline="30000" dirty="0"/>
              <a:t>†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size_t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/>
              <a:t>	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en-US" sz="2100" baseline="30000" dirty="0"/>
              <a:t>†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ptrdiff_t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/>
              <a:t>	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0" dirty="0"/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ptrdiff_t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L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100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143000" algn="l"/>
                <a:tab pos="3657600" algn="l"/>
              </a:tabLst>
              <a:defRPr/>
            </a:pPr>
            <a:r>
              <a:rPr lang="en-US" sz="1900" dirty="0"/>
              <a:t>	</a:t>
            </a:r>
            <a:r>
              <a:rPr lang="en-US" sz="1900" baseline="30000" dirty="0"/>
              <a:t>†</a:t>
            </a:r>
            <a:r>
              <a:rPr lang="en-US" sz="1900" dirty="0"/>
              <a:t>C99 only </a:t>
            </a:r>
          </a:p>
          <a:p>
            <a:pPr>
              <a:tabLst>
                <a:tab pos="1828800" algn="ctr"/>
                <a:tab pos="3657600" algn="l"/>
                <a:tab pos="4572000" algn="l"/>
              </a:tabLst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D675-F384-0CC3-B3DA-34D9ADDB2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2CC5A-A21A-9676-7C94-1ADC28273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FB4DA-9E96-D447-8B20-63F3663D21CF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DCAB2A5-502D-EBAF-C83E-312EF1EA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F602489F-52A1-5A3F-8010-8E9B6E25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ctr"/>
                <a:tab pos="1828800" algn="l"/>
              </a:tabLst>
              <a:defRPr/>
            </a:pPr>
            <a:r>
              <a:rPr lang="en-US" b="1" i="1" dirty="0"/>
              <a:t>Conversion </a:t>
            </a:r>
            <a:r>
              <a:rPr lang="en-US" b="1" i="1" dirty="0" err="1"/>
              <a:t>specifier</a:t>
            </a:r>
            <a:r>
              <a:rPr lang="en-US" b="1" i="1" dirty="0"/>
              <a:t>.</a:t>
            </a:r>
            <a:r>
              <a:rPr lang="en-US" dirty="0"/>
              <a:t> Must be one of the characters in the following table.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b="1" i="1" dirty="0"/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b="1" i="1" dirty="0"/>
              <a:t>	</a:t>
            </a:r>
            <a:r>
              <a:rPr lang="en-US" sz="2100" b="1" i="1" dirty="0" err="1"/>
              <a:t>Specifier</a:t>
            </a:r>
            <a:r>
              <a:rPr lang="en-US" sz="2100" b="1" i="1" dirty="0"/>
              <a:t>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d</a:t>
            </a:r>
            <a:r>
              <a:rPr lang="en-US" sz="2100" dirty="0"/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	Converts an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value to decimal form.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o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	Converts an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value to base 8 (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100" dirty="0"/>
              <a:t>), base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/>
              <a:t>		10 (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/>
              <a:t>), or base 16 (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).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 displays the hexadecimal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/>
              <a:t>		digits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100" dirty="0"/>
              <a:t>–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100" dirty="0"/>
              <a:t> in lower case;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/>
              <a:t> displays them in upper case.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f</a:t>
            </a:r>
            <a:r>
              <a:rPr lang="en-US" sz="2100" dirty="0"/>
              <a:t>,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100" baseline="30000" dirty="0"/>
              <a:t>†</a:t>
            </a:r>
            <a:r>
              <a:rPr lang="en-US" sz="2100" dirty="0"/>
              <a:t>	Converts a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100" dirty="0"/>
              <a:t> value to decimal form, putting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/>
              <a:t>		decimal point in the correct position. If no precision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2100" dirty="0"/>
              <a:t>		specified, displays six digits after the decimal point.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  <a:defRPr/>
            </a:pPr>
            <a:r>
              <a:rPr lang="en-US" sz="1900" baseline="30000" dirty="0"/>
              <a:t>†</a:t>
            </a:r>
            <a:r>
              <a:rPr lang="en-US" sz="1900" dirty="0"/>
              <a:t>C99 only</a:t>
            </a:r>
            <a:r>
              <a:rPr lang="en-US" sz="21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AA08F-1341-A0DA-4342-4783EF385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E17C9-C468-3F25-D48E-375D8133C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59003E-BD8C-134F-A403-DA283E3BDB88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50B1CCA-0986-83F2-A5BA-77FF5323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Streams and Redirection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29592B4-A41E-8F21-B070-71A1F7CE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provides three standard streams: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File Pointer	Stream	Default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stdin	</a:t>
            </a:r>
            <a:r>
              <a:rPr lang="en-US" altLang="zh-CN" sz="2400">
                <a:ea typeface="宋体" panose="02010600030101010101" pitchFamily="2" charset="-122"/>
              </a:rPr>
              <a:t>Standard input	Keyboard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stdout	</a:t>
            </a:r>
            <a:r>
              <a:rPr lang="en-US" altLang="zh-CN" sz="2400">
                <a:ea typeface="宋体" panose="02010600030101010101" pitchFamily="2" charset="-122"/>
              </a:rPr>
              <a:t>Standard output	Screen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stderr</a:t>
            </a:r>
            <a:r>
              <a:rPr lang="en-US" altLang="zh-CN" sz="2400">
                <a:ea typeface="宋体" panose="02010600030101010101" pitchFamily="2" charset="-122"/>
              </a:rPr>
              <a:t>	Standard error	Screen 	</a:t>
            </a:r>
          </a:p>
          <a:p>
            <a:pPr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CN">
                <a:ea typeface="宋体" panose="02010600030101010101" pitchFamily="2" charset="-122"/>
              </a:rPr>
              <a:t>These streams are ready to use—we don’t declare them, and we don’t open or close them.</a:t>
            </a:r>
          </a:p>
          <a:p>
            <a:pPr>
              <a:tabLst>
                <a:tab pos="1206500" algn="ctr"/>
                <a:tab pos="3606800" algn="ctr"/>
                <a:tab pos="6350000" algn="ctr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310A-6109-C77D-A6DE-885A60C0F0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4F2C3-3824-EF98-8ABB-1D6DEDE85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F4CF16-7343-5345-AAB4-6F5FDAB51F5D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882046F0-9E88-68BF-AC83-8B30D856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29342756-E893-DA34-A756-53B27979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	Converts a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100">
                <a:ea typeface="宋体" panose="02010600030101010101" pitchFamily="2" charset="-122"/>
              </a:rPr>
              <a:t> value to scientific notation. If no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precision is specified, displays six digits after the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decimal point. If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 is chosen, the exponent is preceded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by the letter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; if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 is chosen, the exponent is preceded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by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 converts a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100">
                <a:ea typeface="宋体" panose="02010600030101010101" pitchFamily="2" charset="-122"/>
              </a:rPr>
              <a:t> value to either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>
                <a:ea typeface="宋体" panose="02010600030101010101" pitchFamily="2" charset="-122"/>
              </a:rPr>
              <a:t> form 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 form.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G</a:t>
            </a:r>
            <a:r>
              <a:rPr lang="en-US" altLang="zh-CN" sz="2100">
                <a:ea typeface="宋体" panose="02010600030101010101" pitchFamily="2" charset="-122"/>
              </a:rPr>
              <a:t> chooses between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>
                <a:ea typeface="宋体" panose="02010600030101010101" pitchFamily="2" charset="-122"/>
              </a:rPr>
              <a:t> and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 forms.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	Converts a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100">
                <a:ea typeface="宋体" panose="02010600030101010101" pitchFamily="2" charset="-122"/>
              </a:rPr>
              <a:t> value to hexadecimal scientific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notation using the form [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100">
                <a:ea typeface="宋体" panose="02010600030101010101" pitchFamily="2" charset="-122"/>
              </a:rPr>
              <a:t>]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</a:t>
            </a:r>
            <a:r>
              <a:rPr lang="en-US" altLang="zh-CN" sz="2100" i="1">
                <a:ea typeface="宋体" panose="02010600030101010101" pitchFamily="2" charset="-122"/>
              </a:rPr>
              <a:t>h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100" i="1">
                <a:ea typeface="宋体" panose="02010600030101010101" pitchFamily="2" charset="-122"/>
              </a:rPr>
              <a:t>hhhh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100">
                <a:ea typeface="宋体" panose="02010600030101010101" pitchFamily="2" charset="-122"/>
              </a:rPr>
              <a:t>±</a:t>
            </a:r>
            <a:r>
              <a:rPr lang="en-US" altLang="zh-CN" sz="2100" i="1">
                <a:ea typeface="宋体" panose="02010600030101010101" pitchFamily="2" charset="-122"/>
              </a:rPr>
              <a:t>d</a:t>
            </a:r>
            <a:r>
              <a:rPr lang="en-US" altLang="zh-CN" sz="2100">
                <a:ea typeface="宋体" panose="02010600030101010101" pitchFamily="2" charset="-122"/>
              </a:rPr>
              <a:t>.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 displays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the hex digits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–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>
                <a:ea typeface="宋体" panose="02010600030101010101" pitchFamily="2" charset="-122"/>
              </a:rPr>
              <a:t> in lower case;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 displays them in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upper case. The choice of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 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 also affects the case of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the letters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 and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1900" baseline="30000">
                <a:ea typeface="宋体" panose="02010600030101010101" pitchFamily="2" charset="-122"/>
              </a:rPr>
              <a:t>†</a:t>
            </a:r>
            <a:r>
              <a:rPr lang="en-US" altLang="zh-CN" sz="1900">
                <a:ea typeface="宋体" panose="02010600030101010101" pitchFamily="2" charset="-122"/>
              </a:rPr>
              <a:t>C99 only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7460-9D86-3376-B8F3-15B9D1B28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64F5-7312-7D35-20C4-29AB6DF1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2949AD-9C6E-AA40-B97E-96D409DFC219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F4B46459-A44A-E819-E3BD-9EFF7EB7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7BE5950-4F5A-800B-2BCA-E799A17D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</a:t>
            </a:r>
            <a:r>
              <a:rPr lang="en-US" altLang="zh-CN" sz="2100">
                <a:ea typeface="宋体" panose="02010600030101010101" pitchFamily="2" charset="-122"/>
              </a:rPr>
              <a:t>	Displays an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 value as an unsigned character.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</a:t>
            </a:r>
            <a:r>
              <a:rPr lang="en-US" altLang="zh-CN" sz="2100">
                <a:ea typeface="宋体" panose="02010600030101010101" pitchFamily="2" charset="-122"/>
              </a:rPr>
              <a:t>	Writes the characters pointed to by the argument. Stops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writing when the number of bytes specified by the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precision (if present) is reached or a null character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encountered.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</a:t>
            </a:r>
            <a:r>
              <a:rPr lang="en-US" altLang="zh-CN" sz="2100">
                <a:ea typeface="宋体" panose="02010600030101010101" pitchFamily="2" charset="-122"/>
              </a:rPr>
              <a:t>	Converts a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>
                <a:ea typeface="宋体" panose="02010600030101010101" pitchFamily="2" charset="-122"/>
              </a:rPr>
              <a:t> value to printable form.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</a:t>
            </a:r>
            <a:r>
              <a:rPr lang="en-US" altLang="zh-CN" sz="2100">
                <a:ea typeface="宋体" panose="02010600030101010101" pitchFamily="2" charset="-122"/>
              </a:rPr>
              <a:t>	The corresponding argument must point to an object of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type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. Stores in this object the number of characters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written so far by this call of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 sz="2100">
                <a:ea typeface="宋体" panose="02010600030101010101" pitchFamily="2" charset="-122"/>
              </a:rPr>
              <a:t>; produces no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output.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27063" algn="ctr"/>
                <a:tab pos="14906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</a:t>
            </a:r>
            <a:r>
              <a:rPr lang="en-US" altLang="zh-CN" sz="2100">
                <a:ea typeface="宋体" panose="02010600030101010101" pitchFamily="2" charset="-122"/>
              </a:rPr>
              <a:t>	Writes the character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2100">
                <a:ea typeface="宋体" panose="02010600030101010101" pitchFamily="2" charset="-122"/>
              </a:rPr>
              <a:t>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B7F5-28B2-A30B-14EE-A16901DEC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0A334-9359-2234-B877-17F0C3DF86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6B6EB-8EE2-FF46-A9CC-BFC4031EDABD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CF659642-B704-2A1C-8063-561857C2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Changes to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2D1EF2DE-E785-595A-C70D-B83C0A80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changes to the conversion specifications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length modifiers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conversion specifiers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Ability to write infinity and NaN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Support for wide characters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Previously undefined conversion specifications now allowed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307EB-A3B5-EF23-D094-D2CECD422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16CC-C23E-E7E4-733C-769BBE18B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5AA29-8CDE-4644-A7BB-30A73FA70D4B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61CFCD06-D666-2DC9-E7E4-883F77D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6CE2B912-BA98-AE59-46E7-7195DE96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700">
                <a:ea typeface="宋体" panose="02010600030101010101" pitchFamily="2" charset="-122"/>
              </a:rPr>
              <a:t>Examples showing the effect of flags on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z="2700">
                <a:ea typeface="宋体" panose="02010600030101010101" pitchFamily="2" charset="-122"/>
              </a:rPr>
              <a:t> conversion: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 b="1" i="1">
                <a:ea typeface="宋体" panose="02010600030101010101" pitchFamily="2" charset="-122"/>
              </a:rPr>
              <a:t>		Conversion	Result of Applying	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 b="1" i="1">
                <a:ea typeface="宋体" panose="02010600030101010101" pitchFamily="2" charset="-122"/>
              </a:rPr>
              <a:t>		Specification	Conversion to 123	Conversion to –123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%8d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%-8d	123•••••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%+8d	••••+123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 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%08d	00000123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%-+8d	+123••••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%- 8d	•123••••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%+08d	+0000123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 08d	•0000123	-0000123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00542-C158-05B2-DD66-1CDDA0829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ABB5-E5D7-846C-87DE-A39A6F968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CDA698-4344-7040-8E46-8C7A7CEE3F1A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3F942496-5B35-9F38-F3B1-86F452E5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26D9F16E-E5A4-0F87-5E29-DCBA72B0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600">
                <a:ea typeface="宋体" panose="02010600030101010101" pitchFamily="2" charset="-122"/>
              </a:rPr>
              <a:t>Examples showing the effect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600">
                <a:ea typeface="宋体" panose="02010600030101010101" pitchFamily="2" charset="-122"/>
              </a:rPr>
              <a:t> flag on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600">
                <a:ea typeface="宋体" panose="02010600030101010101" pitchFamily="2" charset="-122"/>
              </a:rPr>
              <a:t>,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600">
                <a:ea typeface="宋体" panose="02010600030101010101" pitchFamily="2" charset="-122"/>
              </a:rPr>
              <a:t> conversions: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 b="1" i="1">
                <a:ea typeface="宋体" panose="02010600030101010101" pitchFamily="2" charset="-122"/>
              </a:rPr>
              <a:t>		Conversion	Result of Applying	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 b="1" i="1">
                <a:ea typeface="宋体" panose="02010600030101010101" pitchFamily="2" charset="-122"/>
              </a:rPr>
              <a:t>		Specification	Conversion to 123	Conversion to 123.0</a:t>
            </a: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%8o	•••••173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%#8o	••••0173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%8x	••••••7b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%#8x	••••0x7b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%8X	••••••7B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%#8X	••••0X7B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%8g		•••••123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%#8g		•123.000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%8G		•••••123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%#8G		•123.000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8E549-1B0C-6790-E2F2-1CC5AACEB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7DC8-2EE6-52CB-CC8B-B41BD223F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AC8868-5073-3E44-8E9E-1318EC07FC58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FBA1F1C8-54CD-C39B-A6D9-14053BD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7F66385B-9A5D-2201-7D54-B71EDE99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Examples showing the effect of the minimum field width and precision on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>
                <a:ea typeface="宋体" panose="02010600030101010101" pitchFamily="2" charset="-122"/>
              </a:rPr>
              <a:t> conversion: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                           Result of Applying      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 Conversion           Conversion to              Conversion to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Specification            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"bogus"</a:t>
            </a:r>
            <a:r>
              <a:rPr lang="en-US" altLang="zh-CN" sz="2400" b="1" i="1">
                <a:ea typeface="宋体" panose="02010600030101010101" pitchFamily="2" charset="-122"/>
              </a:rPr>
              <a:t>                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"buzzword"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 %6s	•bogus	buzzword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%-6s	bogus•	buzzword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 %.4s	bogu 	buzz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 %6.4s	••bogu	••buzz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%-6.4s	bogu••	buzz••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1C9C-61EE-BAF2-2EFA-06BE451A2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93A75-4C33-2CC4-244F-07301A6E1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1E808E-8C49-7843-A2CD-F09214AC9FFD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105B9DCB-C6A3-559F-E70C-7DABC6C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7DB62C14-1507-9E21-C9BF-D5BA66D2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1096963" algn="l"/>
                <a:tab pos="4297363" algn="l"/>
              </a:tabLst>
            </a:pPr>
            <a:r>
              <a:rPr lang="en-US" altLang="zh-CN" sz="2300">
                <a:ea typeface="宋体" panose="02010600030101010101" pitchFamily="2" charset="-122"/>
              </a:rPr>
              <a:t>Examples showing how 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%g</a:t>
            </a:r>
            <a:r>
              <a:rPr lang="en-US" altLang="zh-CN" sz="2300">
                <a:ea typeface="宋体" panose="02010600030101010101" pitchFamily="2" charset="-122"/>
              </a:rPr>
              <a:t> conversion displays some numbers in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%e</a:t>
            </a:r>
            <a:r>
              <a:rPr lang="en-US" altLang="zh-CN" sz="2300">
                <a:ea typeface="宋体" panose="02010600030101010101" pitchFamily="2" charset="-122"/>
              </a:rPr>
              <a:t> form and others in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z="2300">
                <a:ea typeface="宋体" panose="02010600030101010101" pitchFamily="2" charset="-122"/>
              </a:rPr>
              <a:t> form: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 b="1" i="1">
                <a:ea typeface="宋体" panose="02010600030101010101" pitchFamily="2" charset="-122"/>
              </a:rPr>
              <a:t>		                                           Result of Applying </a:t>
            </a:r>
            <a:r>
              <a:rPr lang="en-US" altLang="zh-CN" sz="19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%.4g</a:t>
            </a:r>
            <a:endParaRPr lang="en-US" altLang="zh-CN" sz="1900" b="1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 b="1" i="1">
                <a:ea typeface="宋体" panose="02010600030101010101" pitchFamily="2" charset="-122"/>
              </a:rPr>
              <a:t>		           Number                    Conversion to Number</a:t>
            </a:r>
            <a:endParaRPr lang="en-US" altLang="zh-CN" sz="19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8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123456.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1.235e+05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12345.6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1.235e+04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1234.56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123.456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123.5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12.3456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12.35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1.23456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0.1235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.0123456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0.01235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.00123456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0.001235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.000123456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0.0001235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.0000123456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1.235e-05</a:t>
            </a:r>
            <a:endParaRPr lang="en-US" altLang="zh-CN" sz="19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  <a:tabLst>
                <a:tab pos="1096963" algn="l"/>
                <a:tab pos="4297363" algn="l"/>
              </a:tabLst>
            </a:pP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900">
                <a:ea typeface="宋体" panose="02010600030101010101" pitchFamily="2" charset="-122"/>
                <a:cs typeface="Courier New" panose="02070309020205020404" pitchFamily="49" charset="0"/>
              </a:rPr>
              <a:t>.00000123456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1.235e-06</a:t>
            </a:r>
            <a:endParaRPr lang="en-US" altLang="zh-CN" sz="1900">
              <a:ea typeface="宋体" panose="02010600030101010101" pitchFamily="2" charset="-122"/>
            </a:endParaRPr>
          </a:p>
          <a:p>
            <a:pPr>
              <a:tabLst>
                <a:tab pos="1096963" algn="l"/>
                <a:tab pos="429736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C1EB9-D017-A871-DBEC-F83317F6D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1D9DF-46BB-0F10-1A17-CB9989A52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4CB0BF-3D02-2E4D-84B4-01C01920EF19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A4A2D91-F0B2-0D6C-159D-8AB22579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D58A3A59-C5F2-4E40-6033-18FB3652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minimum field width and precision are usually embedded in the format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Putting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character where either number would normally go allows us to specify it as an argument </a:t>
            </a:r>
            <a:r>
              <a:rPr lang="en-US" altLang="zh-CN" i="1">
                <a:ea typeface="宋体" panose="02010600030101010101" pitchFamily="2" charset="-122"/>
              </a:rPr>
              <a:t>after</a:t>
            </a:r>
            <a:r>
              <a:rPr lang="en-US" altLang="zh-CN">
                <a:ea typeface="宋体" panose="02010600030101010101" pitchFamily="2" charset="-122"/>
              </a:rPr>
              <a:t> the format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that produce the same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printf("%6.4d",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printf("%*.4d", 6,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printf("%6.*d", 4,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printf("%*.*d", 6, 4, i);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8C50-6FE0-5608-910D-04B6952F5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D414-0B51-8FF0-A998-786A6F17E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87560-C6F0-BD49-AD2D-C4B4F33AD029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6AAEEC9-F709-E62E-3AC1-45510A21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455CB480-1A4C-73E7-6F02-4F5A2BD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major advantage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is that it allows us to use a macro to specify the width or precision: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printf("%*d",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WIDTH,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i);</a:t>
            </a:r>
          </a:p>
          <a:p>
            <a:r>
              <a:rPr lang="en-US" altLang="zh-CN">
                <a:ea typeface="宋体" panose="02010600030101010101" pitchFamily="2" charset="-122"/>
              </a:rPr>
              <a:t>The width or precision can even be computed during program execution: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printf("%*d",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page_width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num_cols,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D1FB-3744-9B94-5607-D54850AC9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E9140-C4CA-7DD3-0CEC-CB9E095C7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FEEEAE-49BB-5843-95AA-623CB4C38AFA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F80F7CB-7D1C-4178-B222-5C0F4406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BBAEC98A-B99A-A03B-98B8-79B28C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%p</a:t>
            </a:r>
            <a:r>
              <a:rPr lang="en-US" altLang="zh-CN">
                <a:ea typeface="宋体" panose="02010600030101010101" pitchFamily="2" charset="-122"/>
              </a:rPr>
              <a:t> conversion is used to print the value of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printf("%p", (void *) ptr);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displays value of ptr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pointer is likely to be shown as an octal or hexadecimal number.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2030F-BAC0-77C4-FC55-48806EF361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D7C20-C911-5BD7-C530-B72CFA253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D14187-D5F4-424A-A57E-2A4954C744B6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C72A01B-B72C-53A4-48A2-2A93BD8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Streams and Redirection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A780760-BFCE-B858-2250-9B8190FB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I/O functions discussed in previous chapters obtain input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 and send output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Many operating systems allow these default meanings to be changed via a mechanism known as </a:t>
            </a:r>
            <a:r>
              <a:rPr lang="en-US" altLang="zh-CN" b="1" i="1">
                <a:ea typeface="宋体" panose="02010600030101010101" pitchFamily="2" charset="-122"/>
              </a:rPr>
              <a:t>redirection.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5CE2B-F785-E103-69B0-1167DFD22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B21B-3CD7-B111-352D-AE7933DBD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5DEBF-D477-0343-85E0-7DE0208E1811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36222CD6-E076-ECCD-ECD5-4A6EEB36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0AEC8CF1-94DF-8AEB-8A44-43F7A90B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%n</a:t>
            </a:r>
            <a:r>
              <a:rPr lang="en-US" altLang="zh-CN">
                <a:ea typeface="宋体" panose="02010600030101010101" pitchFamily="2" charset="-122"/>
              </a:rPr>
              <a:t> conversion is used to find out how many characters have been printed so far by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the following call,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>
                <a:ea typeface="宋体" panose="02010600030101010101" pitchFamily="2" charset="-122"/>
              </a:rPr>
              <a:t> will be 3: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printf("%d%n\n", 123, &amp;len);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C205-B5EE-9557-3558-71EBBB565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0759-66AA-FEE6-F42E-4C02BC1D2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46B07F-941B-1B46-AA1C-4A7BB0C8F92F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FB5E58BE-B1C4-6BDF-68BB-DA85E6A7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B77F4D2C-3047-FE08-76D2-65309130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read data items from an input stream, using a format string to indicate the layout of the input.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the format string, any number of pointers—each pointing to an object—follow as additional arguments.</a:t>
            </a:r>
          </a:p>
          <a:p>
            <a:r>
              <a:rPr lang="en-US" altLang="zh-CN">
                <a:ea typeface="宋体" panose="02010600030101010101" pitchFamily="2" charset="-122"/>
              </a:rPr>
              <a:t>Input items are converted (according to conversion specifications in the format string) and stored in these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FE3BF-9EF2-BA34-9472-5808274F8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D623-6BAC-8526-0901-7B9EF0EF4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A2E874-E0E3-A447-B27C-E4FF95EFA8A4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9178CF0B-C37A-F576-EEB7-650F63A8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DE5A494B-FBC4-727C-32C4-F517D0FB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always reads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, whereas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 reads from the stream indicated by its first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scanf("%d%d", &amp;i,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reads from stdin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fscanf(fp, "%d%d", &amp;i,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reads from fp */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is equivalent to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>
                <a:ea typeface="宋体" panose="02010600030101010101" pitchFamily="2" charset="-122"/>
              </a:rPr>
              <a:t>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 as the first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8058B-9D1B-750D-31AE-47AAC3EFD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69BB9-047A-6AC8-29BC-609DD6197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35CCEB-6934-FC41-B3ED-F2B12A11835A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6CA3D91D-946B-A890-3FC0-ABF9EA83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165C5B52-F982-55E3-C88C-FCDF6B60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Errors that cause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 to return prematurely: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Input failure</a:t>
            </a:r>
            <a:r>
              <a:rPr lang="en-US" altLang="zh-CN">
                <a:ea typeface="宋体" panose="02010600030101010101" pitchFamily="2" charset="-122"/>
              </a:rPr>
              <a:t> (no more input characters could be read)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Matching failure</a:t>
            </a:r>
            <a:r>
              <a:rPr lang="en-US" altLang="zh-CN">
                <a:ea typeface="宋体" panose="02010600030101010101" pitchFamily="2" charset="-122"/>
              </a:rPr>
              <a:t> (the input characters didn’t match the format string)</a:t>
            </a:r>
          </a:p>
          <a:p>
            <a:r>
              <a:rPr lang="en-US" altLang="zh-CN">
                <a:ea typeface="宋体" panose="02010600030101010101" pitchFamily="2" charset="-122"/>
              </a:rPr>
              <a:t>In C99, an input failure can also occur because of an </a:t>
            </a:r>
            <a:r>
              <a:rPr lang="en-US" altLang="zh-CN" b="1" i="1">
                <a:ea typeface="宋体" panose="02010600030101010101" pitchFamily="2" charset="-122"/>
              </a:rPr>
              <a:t>encoding error.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F4515-F74A-9617-57A1-9DA85799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F7E5E-262E-B67F-4431-9071BC756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82145D-BC0D-054C-A015-CB7EBC76290E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F9166421-3113-9926-13C0-B7F1B349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723131A-5CCC-6645-C709-3860538A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 return the number of data items that were read and assigned to objects.</a:t>
            </a:r>
          </a:p>
          <a:p>
            <a:r>
              <a:rPr lang="en-US" altLang="zh-CN">
                <a:ea typeface="宋体" panose="02010600030101010101" pitchFamily="2" charset="-122"/>
              </a:rPr>
              <a:t>They return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EOF</a:t>
            </a:r>
            <a:r>
              <a:rPr lang="en-US" altLang="zh-CN">
                <a:ea typeface="宋体" panose="02010600030101010101" pitchFamily="2" charset="-122"/>
              </a:rPr>
              <a:t> if an input failure occurs before any data items can be read.</a:t>
            </a:r>
          </a:p>
          <a:p>
            <a:r>
              <a:rPr lang="en-US" altLang="zh-CN">
                <a:ea typeface="宋体" panose="02010600030101010101" pitchFamily="2" charset="-122"/>
              </a:rPr>
              <a:t>Loops that test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’s return value are common.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reads a series of integers one by one, stopping at the first sign of trouble: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(scanf("%d", &amp;i) == 1)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422D-5D23-612D-14EB-9B204F4A68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680D0-8897-6F09-C968-999A69BAE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A143BA-93DD-704D-AF4A-DB5C4E586AC6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1489DC22-8ED0-C94F-7085-0799C543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7410E257-6580-77E7-FFE9-4AED008D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 resemble those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functions work differently.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format string represents a pattern that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function attempts to match as it reads input.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input doesn’t match the format string, the function returns.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input character that didn’t match is “pushed back” to be read in the future.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862B-A821-7E94-3843-76E288AE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724D8-05E4-1CDC-2999-0486AB2965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5E540C-D696-6F45-81E1-ACF9F5D6C3AB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916282D5-0DE2-E3D5-4F8A-E0BF5F7F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AC88AC95-6F36-5061-9241-18FDD429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 may contain three things: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Conversion specifications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White-space characters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Non-white-space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D8D30-4D1F-FDB8-434C-50AB3E9A1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2F14D-1621-A5FC-CBC3-4B824FE69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67C54-2F6D-F141-ABB2-9990E87058CE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FE5D2315-4B5B-EDEC-E600-1CF62EE1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9253D32A-F815-7757-C99A-09A1DB8F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Conversion specifications.</a:t>
            </a:r>
            <a:r>
              <a:rPr lang="en-US" altLang="zh-CN">
                <a:ea typeface="宋体" panose="02010600030101010101" pitchFamily="2" charset="-122"/>
              </a:rPr>
              <a:t> Conversion specifications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 resemble those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>
                <a:ea typeface="宋体" panose="02010600030101010101" pitchFamily="2" charset="-122"/>
              </a:rPr>
              <a:t> format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Most conversion specifications skip white-space characters at the beginning of an input item (the exceptions are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%[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%c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%n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Conversion specifications never skip </a:t>
            </a:r>
            <a:r>
              <a:rPr lang="en-US" altLang="zh-CN" i="1">
                <a:ea typeface="宋体" panose="02010600030101010101" pitchFamily="2" charset="-122"/>
              </a:rPr>
              <a:t>trailing</a:t>
            </a:r>
            <a:r>
              <a:rPr lang="en-US" altLang="zh-CN">
                <a:ea typeface="宋体" panose="02010600030101010101" pitchFamily="2" charset="-122"/>
              </a:rPr>
              <a:t> white-space characters, however.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DCFE-BA2D-DA9C-17D4-7B665DB80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D075F-07AC-54FF-F8CC-BDBB01F4B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EB421F-6AFA-514B-9DEC-03936496B00E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C484251C-F4AF-5E2D-291B-00DC15C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0FC3F8AD-D0F1-F2A9-07C6-706C9C03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White-space characters.</a:t>
            </a:r>
            <a:r>
              <a:rPr lang="en-US" altLang="zh-CN">
                <a:ea typeface="宋体" panose="02010600030101010101" pitchFamily="2" charset="-122"/>
              </a:rPr>
              <a:t> One or more white-space characters in a format string match zero or more white-space characters in the input stream.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Non-white-space characters.</a:t>
            </a:r>
            <a:r>
              <a:rPr lang="en-US" altLang="zh-CN">
                <a:ea typeface="宋体" panose="02010600030101010101" pitchFamily="2" charset="-122"/>
              </a:rPr>
              <a:t> A non-white-space character other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matches the same character in the input stream.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8EACE-FBB2-40A6-C298-0146EABF7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6836-157D-8519-808F-802BA8330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2F1DA7-46F0-CE45-B7A7-FE20132D0ACC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C2460080-0AC5-D6B1-32BF-AF68B21D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Format Strings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02D6D1EA-7937-A1F1-B616-84CFB83E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format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"ISBN %d-%d-%ld-%d"</a:t>
            </a:r>
            <a:r>
              <a:rPr lang="en-US" altLang="zh-CN">
                <a:ea typeface="宋体" panose="02010600030101010101" pitchFamily="2" charset="-122"/>
              </a:rPr>
              <a:t> specifies that the input will consist of: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the letters ISBN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possibly some white-space characters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an integer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300">
                <a:ea typeface="宋体" panose="02010600030101010101" pitchFamily="2" charset="-122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an integer (possibly preceded by white-space characters)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300">
                <a:ea typeface="宋体" panose="02010600030101010101" pitchFamily="2" charset="-122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a long integer (possibly preceded by white-space characters)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300">
                <a:ea typeface="宋体" panose="02010600030101010101" pitchFamily="2" charset="-122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CN" sz="2300">
                <a:ea typeface="宋体" panose="02010600030101010101" pitchFamily="2" charset="-122"/>
              </a:rPr>
              <a:t>an integer (possibly preceded by white-space characters)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8B477-5FD3-B4E7-EE32-4F9D19260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B4D8-2CAB-FE33-C2AE-0C08BFDC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AC7CF3-73C6-2945-98B9-508123A69AB3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26E4ADA-63D0-28E8-FE95-1B26745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Streams and Redirection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DEE461A-4B92-D153-20D4-FA801FB5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typical technique for forcing a program to obtain its input from a file instead of from the keyboard: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&lt;in.dat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This technique is known as </a:t>
            </a:r>
            <a:r>
              <a:rPr lang="en-US" altLang="zh-CN" b="1" i="1">
                <a:ea typeface="宋体" panose="02010600030101010101" pitchFamily="2" charset="-122"/>
              </a:rPr>
              <a:t>input redirection.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Output redirection</a:t>
            </a:r>
            <a:r>
              <a:rPr lang="en-US" altLang="zh-CN">
                <a:ea typeface="宋体" panose="02010600030101010101" pitchFamily="2" charset="-122"/>
              </a:rPr>
              <a:t> is similar: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demo &gt;out.dat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All data written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will now go into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out.dat</a:t>
            </a:r>
            <a:r>
              <a:rPr lang="en-US" altLang="zh-CN">
                <a:ea typeface="宋体" panose="02010600030101010101" pitchFamily="2" charset="-122"/>
              </a:rPr>
              <a:t> file instead of appearing on the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486C-C1EC-AF5A-ED30-AF60B293E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FD9DC-21CB-9508-0F9B-17117EC92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8A3779-FEA7-D246-9759-045AD4E5B2A1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AC6F4EC-B943-A309-D9BF-C0446655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FFF32B0D-32B5-61E0-71C4-87E5F8B6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 consists of the character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followed by: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Maximum field width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Length modifier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Conversion specifier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(optional). Signifies </a:t>
            </a:r>
            <a:r>
              <a:rPr lang="en-US" altLang="zh-CN" b="1" i="1">
                <a:ea typeface="宋体" panose="02010600030101010101" pitchFamily="2" charset="-122"/>
              </a:rPr>
              <a:t>assignment suppression:</a:t>
            </a:r>
            <a:r>
              <a:rPr lang="en-US" altLang="zh-CN">
                <a:ea typeface="宋体" panose="02010600030101010101" pitchFamily="2" charset="-122"/>
              </a:rPr>
              <a:t> an input item is read but not assigned to an object.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Items matched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aren’t included in the count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returns.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3B692-3998-D358-99ED-B7D5E7063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FC53E-6849-A3B7-1861-C59CF0F1F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4909D5-F2C4-7F4E-B886-08EB3F1F2F94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27F60A28-3060-0C23-D047-A4396B06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1A50BE27-0316-BD96-18D3-8204F73E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Maximum field width</a:t>
            </a:r>
            <a:r>
              <a:rPr lang="en-US" altLang="zh-CN">
                <a:ea typeface="宋体" panose="02010600030101010101" pitchFamily="2" charset="-122"/>
              </a:rPr>
              <a:t> (optional). Limits the number of characters in an input item.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White-space characters skipped at the beginning of a conversion don’t count.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Length modifier</a:t>
            </a:r>
            <a:r>
              <a:rPr lang="en-US" altLang="zh-CN">
                <a:ea typeface="宋体" panose="02010600030101010101" pitchFamily="2" charset="-122"/>
              </a:rPr>
              <a:t> (optional). Indicates that the object in which the input item will be stored has a type that’s longer or shorter than normal.</a:t>
            </a:r>
          </a:p>
          <a:p>
            <a:r>
              <a:rPr lang="en-US" altLang="zh-CN">
                <a:ea typeface="宋体" panose="02010600030101010101" pitchFamily="2" charset="-122"/>
              </a:rPr>
              <a:t>The table on the next slide lists each length modifier and the type indicated when it is combined with a conversion specifier.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71FE-AD01-2BDD-3198-EF177CFC5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08CB-73DA-ABF9-2E19-E3D2495D3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3BD517-DD4D-7344-9FC7-6FB867993114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E8146BE1-9D0C-025D-63D6-1D41597E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4E7B2B0E-6369-A5D9-FDA4-935C6C8D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 b="1" i="1">
                <a:ea typeface="宋体" panose="02010600030101010101" pitchFamily="2" charset="-122"/>
              </a:rPr>
              <a:t>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 b="1" i="1">
                <a:ea typeface="宋体" panose="02010600030101010101" pitchFamily="2" charset="-122"/>
              </a:rPr>
              <a:t>	Modifier	Conversion Specifiers	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hh</a:t>
            </a:r>
            <a:r>
              <a:rPr lang="en-US" altLang="zh-CN" sz="20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(</a:t>
            </a:r>
            <a:r>
              <a:rPr lang="en-US" altLang="zh-CN" sz="2000" i="1">
                <a:ea typeface="宋体" panose="02010600030101010101" pitchFamily="2" charset="-122"/>
              </a:rPr>
              <a:t>ell</a:t>
            </a:r>
            <a:r>
              <a:rPr lang="en-US" altLang="zh-CN" sz="2000">
                <a:ea typeface="宋体" panose="02010600030101010101" pitchFamily="2" charset="-122"/>
              </a:rPr>
              <a:t>) 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, or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wchar_t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ll</a:t>
            </a:r>
            <a:r>
              <a:rPr lang="en-US" altLang="zh-CN" sz="20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(</a:t>
            </a:r>
            <a:r>
              <a:rPr lang="en-US" altLang="zh-CN" sz="2000" i="1">
                <a:ea typeface="宋体" panose="02010600030101010101" pitchFamily="2" charset="-122"/>
              </a:rPr>
              <a:t>ell-ell</a:t>
            </a:r>
            <a:r>
              <a:rPr lang="en-US" altLang="zh-CN" sz="2000">
                <a:ea typeface="宋体" panose="02010600030101010101" pitchFamily="2" charset="-122"/>
              </a:rPr>
              <a:t>)	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</a:t>
            </a:r>
            <a:r>
              <a:rPr lang="en-US" altLang="zh-CN" sz="20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intmax_t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uintmax_t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z</a:t>
            </a:r>
            <a:r>
              <a:rPr lang="en-US" altLang="zh-CN" sz="20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</a:t>
            </a:r>
            <a:r>
              <a:rPr lang="en-US" altLang="zh-CN" sz="20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ptrdiff_t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CN" sz="1800" baseline="30000">
                <a:ea typeface="宋体" panose="02010600030101010101" pitchFamily="2" charset="-122"/>
              </a:rPr>
              <a:t>	†</a:t>
            </a:r>
            <a:r>
              <a:rPr lang="en-US" altLang="zh-CN" sz="1800">
                <a:ea typeface="宋体" panose="02010600030101010101" pitchFamily="2" charset="-122"/>
              </a:rPr>
              <a:t>C99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C097-5E07-B42F-4F09-BBC0452EC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104B6-B7CF-CDAE-A2CB-BFBF2B1EF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023092-FE43-8F4E-BD0D-6FB5006B40C3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CEBA9E5-AF44-9FF5-335B-38B2D06A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1D059B3A-F7A6-CB68-42EE-EDDEC913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4400" algn="ctr"/>
                <a:tab pos="1828800" algn="l"/>
              </a:tabLst>
              <a:defRPr/>
            </a:pPr>
            <a:r>
              <a:rPr lang="en-US" b="1" i="1" dirty="0"/>
              <a:t>Conversion </a:t>
            </a:r>
            <a:r>
              <a:rPr lang="en-US" b="1" i="1" dirty="0" err="1"/>
              <a:t>specifier</a:t>
            </a:r>
            <a:r>
              <a:rPr lang="en-US" dirty="0"/>
              <a:t>. Must be one of the characters in the following table.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b="1" i="1" dirty="0"/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b="1" i="1" dirty="0"/>
              <a:t>	</a:t>
            </a:r>
            <a:r>
              <a:rPr lang="en-US" sz="2100" b="1" i="1" dirty="0" err="1"/>
              <a:t>Specifier</a:t>
            </a:r>
            <a:r>
              <a:rPr lang="en-US" sz="2100" b="1" i="1" dirty="0"/>
              <a:t>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d</a:t>
            </a:r>
            <a:r>
              <a:rPr lang="en-US" sz="2100" dirty="0"/>
              <a:t>	Matches a decimal integer; the corresponding argument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	is assumed to have type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dirty="0"/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/>
              <a:t>	Matches an integer; the corresponding argument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	assumed to have type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dirty="0"/>
              <a:t>. The integer is assumed to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	be in base 10 unless it begins with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100" dirty="0"/>
              <a:t> (indicating octal)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	or with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0x</a:t>
            </a:r>
            <a:r>
              <a:rPr lang="en-US" sz="2100" dirty="0"/>
              <a:t> or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0X</a:t>
            </a:r>
            <a:r>
              <a:rPr lang="en-US" sz="2100" dirty="0"/>
              <a:t> (hexadecimal).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o</a:t>
            </a:r>
            <a:r>
              <a:rPr lang="en-US" sz="2100" dirty="0"/>
              <a:t>	Matches an octal integer; the corresponding argument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	assumed to have type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100" dirty="0"/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/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dirty="0"/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100" dirty="0">
                <a:solidFill>
                  <a:srgbClr val="000000"/>
                </a:solidFill>
              </a:rPr>
              <a:t>	Matches a decimal integer; the corresponding argument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r>
              <a:rPr lang="en-US" sz="2100" dirty="0">
                <a:solidFill>
                  <a:srgbClr val="000000"/>
                </a:solidFill>
              </a:rPr>
              <a:t>		is assumed to have type 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21844-03B3-B6B9-0435-2688052B1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BDA42-08C6-A3E7-4501-F7088D693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084DC-959C-5540-A706-80A56CDFEE04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905523BB-C9E4-CFCF-4329-0431511E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78986BDF-EB11-20BD-6E42-0161D880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x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100">
                <a:ea typeface="宋体" panose="02010600030101010101" pitchFamily="2" charset="-122"/>
              </a:rPr>
              <a:t>	Matches a hexadecimal integer;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argument is assumed to have type unsigned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100">
                <a:ea typeface="宋体" panose="02010600030101010101" pitchFamily="2" charset="-122"/>
              </a:rPr>
              <a:t>,	Matches a floating-point number;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100" baseline="30000">
                <a:ea typeface="宋体" panose="02010600030101010101" pitchFamily="2" charset="-122"/>
              </a:rPr>
              <a:t>†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,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100">
                <a:ea typeface="宋体" panose="02010600030101010101" pitchFamily="2" charset="-122"/>
              </a:rPr>
              <a:t>	argument is assumed to have type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</a:t>
            </a:r>
            <a:r>
              <a:rPr lang="en-US" altLang="zh-CN" sz="2100">
                <a:ea typeface="宋体" panose="02010600030101010101" pitchFamily="2" charset="-122"/>
              </a:rPr>
              <a:t>	Matches </a:t>
            </a:r>
            <a:r>
              <a:rPr lang="en-US" altLang="zh-CN" sz="2100" i="1"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>
                <a:ea typeface="宋体" panose="02010600030101010101" pitchFamily="2" charset="-122"/>
              </a:rPr>
              <a:t> characters, where </a:t>
            </a:r>
            <a:r>
              <a:rPr lang="en-US" altLang="zh-CN" sz="2100" i="1"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>
                <a:ea typeface="宋体" panose="02010600030101010101" pitchFamily="2" charset="-122"/>
              </a:rPr>
              <a:t> is the maximum field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width, or one character if no field width is specified.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corresponding argument is assumed to be a pointer to a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character array (or a character object, if no field width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specified). Doesn’t add a null character at the end.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</a:t>
            </a:r>
            <a:r>
              <a:rPr lang="en-US" altLang="zh-CN" sz="2100">
                <a:ea typeface="宋体" panose="02010600030101010101" pitchFamily="2" charset="-122"/>
              </a:rPr>
              <a:t>	Matches a sequence of non-white-space characters, then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adds a null character at the end.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argument is assumed to be a pointer to a character array.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1900" baseline="30000">
                <a:ea typeface="宋体" panose="02010600030101010101" pitchFamily="2" charset="-122"/>
              </a:rPr>
              <a:t>†</a:t>
            </a:r>
            <a:r>
              <a:rPr lang="en-US" altLang="zh-CN" sz="1900">
                <a:ea typeface="宋体" panose="02010600030101010101" pitchFamily="2" charset="-122"/>
              </a:rPr>
              <a:t>C99 only</a:t>
            </a:r>
            <a:r>
              <a:rPr lang="en-US" altLang="zh-CN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41421-9307-E863-5764-031C24895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91A8-43D9-8CFF-051D-CE501C740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29758-6F12-9642-8417-87B8AC4E9A55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679EC09C-4B4E-AABC-DEB9-96B7928D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7F531075-D44F-1A52-D791-76C1D298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 b="1" i="1">
                <a:ea typeface="宋体" panose="02010600030101010101" pitchFamily="2" charset="-122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[</a:t>
            </a:r>
            <a:r>
              <a:rPr lang="en-US" altLang="zh-CN" sz="2100">
                <a:ea typeface="宋体" panose="02010600030101010101" pitchFamily="2" charset="-122"/>
              </a:rPr>
              <a:t>	Matches a nonempty sequence of characters from a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scanset, then adds a null character at the end.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corresponding argument is assumed to be a pointer to a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character array.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</a:t>
            </a:r>
            <a:r>
              <a:rPr lang="en-US" altLang="zh-CN" sz="2100">
                <a:ea typeface="宋体" panose="02010600030101010101" pitchFamily="2" charset="-122"/>
              </a:rPr>
              <a:t>	Matches a pointer value in the form that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…printf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would have written it. The corresponding argument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assumed to be a pointer to a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2100">
                <a:ea typeface="宋体" panose="02010600030101010101" pitchFamily="2" charset="-122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100">
                <a:ea typeface="宋体" panose="02010600030101010101" pitchFamily="2" charset="-122"/>
              </a:rPr>
              <a:t> object.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</a:t>
            </a:r>
            <a:r>
              <a:rPr lang="en-US" altLang="zh-CN" sz="2100">
                <a:ea typeface="宋体" panose="02010600030101010101" pitchFamily="2" charset="-122"/>
              </a:rPr>
              <a:t>	The corresponding argument must point to an object of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type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ea typeface="宋体" panose="02010600030101010101" pitchFamily="2" charset="-122"/>
              </a:rPr>
              <a:t>. Stores in this object the number of characters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read so far by this call of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 sz="2100">
                <a:ea typeface="宋体" panose="02010600030101010101" pitchFamily="2" charset="-122"/>
              </a:rPr>
              <a:t>. No input is consumed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ea typeface="宋体" panose="02010600030101010101" pitchFamily="2" charset="-122"/>
              </a:rPr>
              <a:t>		and the return value of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 sz="2100">
                <a:ea typeface="宋体" panose="02010600030101010101" pitchFamily="2" charset="-122"/>
              </a:rPr>
              <a:t> isn’t affected.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688975" algn="ctr"/>
                <a:tab pos="1541463" algn="l"/>
              </a:tabLst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</a:t>
            </a:r>
            <a:r>
              <a:rPr lang="en-US" altLang="zh-CN" sz="2100">
                <a:ea typeface="宋体" panose="02010600030101010101" pitchFamily="2" charset="-122"/>
              </a:rPr>
              <a:t>	Matches the character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DB814-B6D3-0397-3F68-8F3266E9E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0982-C4FF-5BCE-A082-3A5A729E1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0AF353-150F-E34F-B190-B754A12BAA07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F4FD7588-B433-0962-B261-5C9744A5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A29C4611-85BD-3F8A-48F6-B6D7BF37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Numeric data items can always begin with a sign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specifiers convert the item to unsigned form, however, so they’re not normally used to read negative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E2F84-8C9C-95C2-F426-CF6D22FB2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8E03A-90B9-3670-0E7D-481D298E5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B73EE-6FA6-B149-80FA-54146F36EC22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3DAD8069-3C82-AB35-50C1-313DCB76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6A78DEDD-84DB-A7DF-C1A2-08AC1BD5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500">
                <a:ea typeface="宋体" panose="02010600030101010101" pitchFamily="2" charset="-122"/>
              </a:rPr>
              <a:t> specifier is a more complicated (and more flexible) version of 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500">
                <a:ea typeface="宋体" panose="02010600030101010101" pitchFamily="2" charset="-122"/>
              </a:rPr>
              <a:t> specifier.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 conversion specification using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2500">
                <a:ea typeface="宋体" panose="02010600030101010101" pitchFamily="2" charset="-122"/>
              </a:rPr>
              <a:t> has the form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%[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2500">
                <a:ea typeface="宋体" panose="02010600030101010101" pitchFamily="2" charset="-122"/>
              </a:rPr>
              <a:t> or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%[^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2500">
                <a:ea typeface="宋体" panose="02010600030101010101" pitchFamily="2" charset="-122"/>
              </a:rPr>
              <a:t>, where 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ea typeface="宋体" panose="02010600030101010101" pitchFamily="2" charset="-122"/>
              </a:rPr>
              <a:t> can be any set of characters.</a:t>
            </a:r>
          </a:p>
          <a:p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%[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2500">
                <a:ea typeface="宋体" panose="02010600030101010101" pitchFamily="2" charset="-122"/>
              </a:rPr>
              <a:t> matches any sequence of characters in 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ea typeface="宋体" panose="02010600030101010101" pitchFamily="2" charset="-122"/>
              </a:rPr>
              <a:t> (the </a:t>
            </a:r>
            <a:r>
              <a:rPr lang="en-US" altLang="zh-CN" sz="2500" b="1" i="1">
                <a:ea typeface="宋体" panose="02010600030101010101" pitchFamily="2" charset="-122"/>
              </a:rPr>
              <a:t>scanset</a:t>
            </a:r>
            <a:r>
              <a:rPr lang="en-US" altLang="zh-CN" sz="25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%[^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2500">
                <a:ea typeface="宋体" panose="02010600030101010101" pitchFamily="2" charset="-122"/>
              </a:rPr>
              <a:t> matches any sequence of characters not in </a:t>
            </a:r>
            <a:r>
              <a:rPr lang="en-US" altLang="zh-CN" sz="2500" i="1">
                <a:ea typeface="宋体" panose="02010600030101010101" pitchFamily="2" charset="-122"/>
              </a:rPr>
              <a:t>set</a:t>
            </a:r>
            <a:r>
              <a:rPr lang="en-US" altLang="zh-CN" sz="25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Examples: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%[abc]</a:t>
            </a:r>
            <a:r>
              <a:rPr lang="en-US" altLang="zh-CN" sz="2300">
                <a:ea typeface="宋体" panose="02010600030101010101" pitchFamily="2" charset="-122"/>
              </a:rPr>
              <a:t> matches any string containing only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300">
                <a:ea typeface="宋体" panose="02010600030101010101" pitchFamily="2" charset="-122"/>
              </a:rPr>
              <a:t>, and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300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%[^abc]</a:t>
            </a:r>
            <a:r>
              <a:rPr lang="en-US" altLang="zh-CN" sz="2300">
                <a:ea typeface="宋体" panose="02010600030101010101" pitchFamily="2" charset="-122"/>
              </a:rPr>
              <a:t> matches any string that doesn’t contain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,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300">
                <a:ea typeface="宋体" panose="02010600030101010101" pitchFamily="2" charset="-122"/>
              </a:rPr>
              <a:t>, or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3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395D7-CB07-5EBC-12FB-6734353D6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A73D-191B-D9C1-83A4-F30576D71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E4F0F-EA57-FD4E-B03D-BA6CBA63C4B4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E1FC41C-F793-88A4-1758-EC054009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38A566F7-313A-6A07-3574-53B48A0F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specifiers are closely related to the numeric conversion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functions convert strings (like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"-297"</a:t>
            </a:r>
            <a:r>
              <a:rPr lang="en-US" altLang="zh-CN">
                <a:ea typeface="宋体" panose="02010600030101010101" pitchFamily="2" charset="-122"/>
              </a:rPr>
              <a:t>) to their equivalent numeric values (–297).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specifier, for example, looks for an optional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sign, followed by decimal digits; this is the same form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strtol</a:t>
            </a:r>
            <a:r>
              <a:rPr lang="en-US" altLang="zh-CN">
                <a:ea typeface="宋体" panose="02010600030101010101" pitchFamily="2" charset="-122"/>
              </a:rPr>
              <a:t> function requires.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FD1E-4889-8AD9-7561-FFD28310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3965A-8677-316C-42AF-FB2A4F77D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2BC4F4-7411-4445-BE5B-6DC8610BFE2C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067CEC36-151A-C788-164D-60B0D89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Specifications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6A2E712E-D337-9247-4592-6A6007A2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00200" algn="ctr"/>
                <a:tab pos="3263900" algn="l"/>
              </a:tabLst>
            </a:pPr>
            <a:r>
              <a:rPr lang="en-US" altLang="zh-CN">
                <a:ea typeface="宋体" panose="02010600030101010101" pitchFamily="2" charset="-122"/>
              </a:rPr>
              <a:t>Correspondence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…scanf</a:t>
            </a:r>
            <a:r>
              <a:rPr lang="en-US" altLang="zh-CN">
                <a:ea typeface="宋体" panose="02010600030101010101" pitchFamily="2" charset="-122"/>
              </a:rPr>
              <a:t> conversion specifiers and numeric conversion functions: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Conversion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 b="1" i="1">
                <a:ea typeface="宋体" panose="02010600030101010101" pitchFamily="2" charset="-122"/>
              </a:rPr>
              <a:t>		Specifier	Numeric Conversion Function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d	strtol</a:t>
            </a:r>
            <a:r>
              <a:rPr lang="en-US" altLang="zh-CN" sz="2400">
                <a:ea typeface="宋体" panose="02010600030101010101" pitchFamily="2" charset="-122"/>
              </a:rPr>
              <a:t> with 10 as the base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i	strtol</a:t>
            </a:r>
            <a:r>
              <a:rPr lang="en-US" altLang="zh-CN" sz="2400">
                <a:ea typeface="宋体" panose="02010600030101010101" pitchFamily="2" charset="-122"/>
              </a:rPr>
              <a:t> with 0 as the base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o	strtoul</a:t>
            </a:r>
            <a:r>
              <a:rPr lang="en-US" altLang="zh-CN" sz="2400">
                <a:ea typeface="宋体" panose="02010600030101010101" pitchFamily="2" charset="-122"/>
              </a:rPr>
              <a:t> with 8 as the base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u	strtoul</a:t>
            </a:r>
            <a:r>
              <a:rPr lang="en-US" altLang="zh-CN" sz="2400">
                <a:ea typeface="宋体" panose="02010600030101010101" pitchFamily="2" charset="-122"/>
              </a:rPr>
              <a:t> with 10 as the base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x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	strtoul</a:t>
            </a:r>
            <a:r>
              <a:rPr lang="en-US" altLang="zh-CN" sz="2400">
                <a:ea typeface="宋体" panose="02010600030101010101" pitchFamily="2" charset="-122"/>
              </a:rPr>
              <a:t> with 16 as the base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600200" algn="ctr"/>
                <a:tab pos="32639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a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	strtod</a:t>
            </a:r>
          </a:p>
          <a:p>
            <a:pPr>
              <a:tabLst>
                <a:tab pos="1600200" algn="ctr"/>
                <a:tab pos="32639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79F09-5D59-5759-F32E-96A5FC616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00384-70BF-C8DC-0D9A-928C31476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E16B55-CCDF-634B-8E0C-B0EF7421CA66}" type="slidenum">
              <a:rPr lang="en-US" altLang="zh-CN" sz="1200">
                <a:latin typeface="Arial" panose="020B0604020202020204" pitchFamily="34" charset="0"/>
              </a:rPr>
              <a:pPr/>
              <a:t>99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8229</TotalTime>
  <Words>15260</Words>
  <Application>Microsoft Macintosh PowerPoint</Application>
  <PresentationFormat>全屏显示(4:3)</PresentationFormat>
  <Paragraphs>1633</Paragraphs>
  <Slides>160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160</vt:i4>
      </vt:variant>
    </vt:vector>
  </HeadingPairs>
  <TitlesOfParts>
    <vt:vector size="164" baseType="lpstr">
      <vt:lpstr>Times New Roman</vt:lpstr>
      <vt:lpstr>Arial</vt:lpstr>
      <vt:lpstr>Courier New</vt:lpstr>
      <vt:lpstr>tm2</vt:lpstr>
      <vt:lpstr>Chapter 22</vt:lpstr>
      <vt:lpstr>Introduction</vt:lpstr>
      <vt:lpstr>Introduction</vt:lpstr>
      <vt:lpstr>Introduction</vt:lpstr>
      <vt:lpstr>Streams</vt:lpstr>
      <vt:lpstr>File Pointers</vt:lpstr>
      <vt:lpstr>Standard Streams and Redirection</vt:lpstr>
      <vt:lpstr>Standard Streams and Redirection</vt:lpstr>
      <vt:lpstr>Standard Streams and Redirection</vt:lpstr>
      <vt:lpstr>Standard Streams and Redirection</vt:lpstr>
      <vt:lpstr>Standard Streams and Redirection</vt:lpstr>
      <vt:lpstr>Text Files versus Binary Files</vt:lpstr>
      <vt:lpstr>Text Files versus Binary Files</vt:lpstr>
      <vt:lpstr>Text Files versus Binary Files</vt:lpstr>
      <vt:lpstr>Text Files versus Binary Files</vt:lpstr>
      <vt:lpstr>Text Files versus Binary Files</vt:lpstr>
      <vt:lpstr>Text Files versus Binary Files</vt:lpstr>
      <vt:lpstr>File Operations</vt:lpstr>
      <vt:lpstr>Opening a File</vt:lpstr>
      <vt:lpstr>Opening a File</vt:lpstr>
      <vt:lpstr>Opening a File</vt:lpstr>
      <vt:lpstr>Opening a File</vt:lpstr>
      <vt:lpstr>Modes</vt:lpstr>
      <vt:lpstr>Modes</vt:lpstr>
      <vt:lpstr>Modes</vt:lpstr>
      <vt:lpstr>Modes</vt:lpstr>
      <vt:lpstr>Modes</vt:lpstr>
      <vt:lpstr>Closing a File</vt:lpstr>
      <vt:lpstr>Closing a File</vt:lpstr>
      <vt:lpstr>Closing a File</vt:lpstr>
      <vt:lpstr>Attaching a File to an Open Stream</vt:lpstr>
      <vt:lpstr>Attaching a File to an Open Stream</vt:lpstr>
      <vt:lpstr>Attaching a File to an Open Stream</vt:lpstr>
      <vt:lpstr>Obtaining File Names from the Command Line</vt:lpstr>
      <vt:lpstr>Obtaining File Names from the Command Line</vt:lpstr>
      <vt:lpstr>Obtaining File Names from the Command Line</vt:lpstr>
      <vt:lpstr>Program: Checking Whether a File Can Be Opened</vt:lpstr>
      <vt:lpstr>PowerPoint 演示文稿</vt:lpstr>
      <vt:lpstr>Temporary Files</vt:lpstr>
      <vt:lpstr>Temporary Files</vt:lpstr>
      <vt:lpstr>Temporary Files</vt:lpstr>
      <vt:lpstr>Temporary Files</vt:lpstr>
      <vt:lpstr>Temporary Files</vt:lpstr>
      <vt:lpstr>Temporary Files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Miscellaneous File Operations</vt:lpstr>
      <vt:lpstr>Miscellaneous File Operations</vt:lpstr>
      <vt:lpstr>Miscellaneous File Operations</vt:lpstr>
      <vt:lpstr>Formatted I/O</vt:lpstr>
      <vt:lpstr>The …printf Functions</vt:lpstr>
      <vt:lpstr>The …printf Functions</vt:lpstr>
      <vt:lpstr>The …printf Functions</vt:lpstr>
      <vt:lpstr>The …printf Functions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C99 Changes to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The …scanf Functions</vt:lpstr>
      <vt:lpstr>The …scanf Functions</vt:lpstr>
      <vt:lpstr>The …scanf Functions</vt:lpstr>
      <vt:lpstr>The …scanf Functions</vt:lpstr>
      <vt:lpstr>…scanf Format Strings</vt:lpstr>
      <vt:lpstr>…scanf Format Strings</vt:lpstr>
      <vt:lpstr>…scanf Format Strings</vt:lpstr>
      <vt:lpstr>…scanf Format Strings</vt:lpstr>
      <vt:lpstr>…scanf Format Strings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C99 Changes to …scanf Conversion Specifications</vt:lpstr>
      <vt:lpstr>scanf Examples</vt:lpstr>
      <vt:lpstr>scanf Examples</vt:lpstr>
      <vt:lpstr>scanf Examples</vt:lpstr>
      <vt:lpstr>scanf Examples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PowerPoint 演示文稿</vt:lpstr>
      <vt:lpstr>Character I/O</vt:lpstr>
      <vt:lpstr>Output Functions</vt:lpstr>
      <vt:lpstr>Output Functions</vt:lpstr>
      <vt:lpstr>Input Functions</vt:lpstr>
      <vt:lpstr>Input Functions</vt:lpstr>
      <vt:lpstr>Input Functions</vt:lpstr>
      <vt:lpstr>Input Functions</vt:lpstr>
      <vt:lpstr>Input Functions</vt:lpstr>
      <vt:lpstr>Input Functions</vt:lpstr>
      <vt:lpstr>Program: Copying a File</vt:lpstr>
      <vt:lpstr>Program: Copying a File</vt:lpstr>
      <vt:lpstr>PowerPoint 演示文稿</vt:lpstr>
      <vt:lpstr>PowerPoint 演示文稿</vt:lpstr>
      <vt:lpstr>Line I/O</vt:lpstr>
      <vt:lpstr>Output Functions</vt:lpstr>
      <vt:lpstr>Output Functions</vt:lpstr>
      <vt:lpstr>Input Functions</vt:lpstr>
      <vt:lpstr>Input Functions</vt:lpstr>
      <vt:lpstr>Input Functions</vt:lpstr>
      <vt:lpstr>Input Functions</vt:lpstr>
      <vt:lpstr>Block I/O</vt:lpstr>
      <vt:lpstr>Block I/O</vt:lpstr>
      <vt:lpstr>Block I/O</vt:lpstr>
      <vt:lpstr>Block I/O</vt:lpstr>
      <vt:lpstr>Block I/O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Program: Modifying a File of Part Records</vt:lpstr>
      <vt:lpstr>PowerPoint 演示文稿</vt:lpstr>
      <vt:lpstr>PowerPoint 演示文稿</vt:lpstr>
      <vt:lpstr>String I/O</vt:lpstr>
      <vt:lpstr>String I/O</vt:lpstr>
      <vt:lpstr>Output Functions</vt:lpstr>
      <vt:lpstr>Output Functions</vt:lpstr>
      <vt:lpstr>Output Functions</vt:lpstr>
      <vt:lpstr>Output Functions</vt:lpstr>
      <vt:lpstr>Input Functions</vt:lpstr>
      <vt:lpstr>Input Functions</vt:lpstr>
      <vt:lpstr>Input Functions</vt:lpstr>
      <vt:lpstr>Input Functions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1364</cp:revision>
  <cp:lastPrinted>1999-11-08T20:52:53Z</cp:lastPrinted>
  <dcterms:created xsi:type="dcterms:W3CDTF">1999-08-24T18:39:05Z</dcterms:created>
  <dcterms:modified xsi:type="dcterms:W3CDTF">2022-09-26T10:51:18Z</dcterms:modified>
</cp:coreProperties>
</file>