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7" r:id="rId2"/>
    <p:sldId id="318" r:id="rId3"/>
    <p:sldId id="322" r:id="rId4"/>
    <p:sldId id="324" r:id="rId5"/>
    <p:sldId id="323" r:id="rId6"/>
    <p:sldId id="325" r:id="rId7"/>
    <p:sldId id="326" r:id="rId8"/>
    <p:sldId id="319" r:id="rId9"/>
    <p:sldId id="313" r:id="rId10"/>
    <p:sldId id="314" r:id="rId11"/>
    <p:sldId id="320" r:id="rId12"/>
    <p:sldId id="321" r:id="rId13"/>
    <p:sldId id="31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1001" autoAdjust="0"/>
  </p:normalViewPr>
  <p:slideViewPr>
    <p:cSldViewPr>
      <p:cViewPr varScale="1">
        <p:scale>
          <a:sx n="58" d="100"/>
          <a:sy n="58" d="100"/>
        </p:scale>
        <p:origin x="1746" y="78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2A09-52E0-4607-991A-AD347346CAD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B922-22C9-4627-831B-D6CB2C1EF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4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9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3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4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2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8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实现方案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：远程线程注入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：直接内核对象操作</a:t>
            </a:r>
            <a:r>
              <a:rPr lang="en-US" altLang="zh-CN" dirty="0"/>
              <a:t>DKOM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51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13EF4-1EE5-EF4A-A3A4-AAAD50A392FD}"/>
              </a:ext>
            </a:extLst>
          </p:cNvPr>
          <p:cNvSpPr/>
          <p:nvPr/>
        </p:nvSpPr>
        <p:spPr>
          <a:xfrm>
            <a:off x="785368" y="1628875"/>
            <a:ext cx="7573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进程隐藏后，</a:t>
            </a:r>
            <a:r>
              <a:rPr lang="en-US" altLang="zh-CN" sz="2800" b="1" dirty="0">
                <a:latin typeface="Footlight MT Light" panose="0204060206030A020304" pitchFamily="18" charset="0"/>
                <a:ea typeface="楷体" panose="02010609060101010101" charset="-122"/>
              </a:rPr>
              <a:t>EPROCESS</a:t>
            </a:r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的双链表相当于如下操作：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6E189-99BF-EA42-9935-43525B1D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2363787"/>
            <a:ext cx="7239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B9AA4F-35EC-AA48-A453-B3508D079619}"/>
              </a:ext>
            </a:extLst>
          </p:cNvPr>
          <p:cNvSpPr/>
          <p:nvPr/>
        </p:nvSpPr>
        <p:spPr>
          <a:xfrm>
            <a:off x="749366" y="1447215"/>
            <a:ext cx="7264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进程隐藏后的效果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6DC592-2C4E-7444-ABFA-8E891174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02" y="1450180"/>
            <a:ext cx="5143500" cy="5016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6072B2-5FCC-5C49-B0B1-81388C5996FA}"/>
              </a:ext>
            </a:extLst>
          </p:cNvPr>
          <p:cNvSpPr/>
          <p:nvPr/>
        </p:nvSpPr>
        <p:spPr>
          <a:xfrm>
            <a:off x="6876160" y="2616617"/>
            <a:ext cx="178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Footlight MT Light" panose="0204060206030A020304" pitchFamily="18" charset="0"/>
                <a:ea typeface="楷体" panose="02010609060101010101" charset="-122"/>
              </a:rPr>
              <a:t>隐藏</a:t>
            </a:r>
            <a:r>
              <a:rPr lang="en-US" altLang="zh-CN" b="1" dirty="0" err="1">
                <a:latin typeface="Footlight MT Light" panose="0204060206030A020304" pitchFamily="18" charset="0"/>
                <a:ea typeface="楷体" panose="02010609060101010101" charset="-122"/>
              </a:rPr>
              <a:t>iexplore.exe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C211D13-4911-C640-B5E3-1AECFB11092B}"/>
              </a:ext>
            </a:extLst>
          </p:cNvPr>
          <p:cNvCxnSpPr>
            <a:cxnSpLocks/>
          </p:cNvCxnSpPr>
          <p:nvPr/>
        </p:nvCxnSpPr>
        <p:spPr>
          <a:xfrm>
            <a:off x="3853003" y="2129764"/>
            <a:ext cx="3023157" cy="65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ECA8E48-DC02-8448-8B8C-53DFA73EA616}"/>
              </a:ext>
            </a:extLst>
          </p:cNvPr>
          <p:cNvCxnSpPr>
            <a:cxnSpLocks/>
          </p:cNvCxnSpPr>
          <p:nvPr/>
        </p:nvCxnSpPr>
        <p:spPr>
          <a:xfrm flipV="1">
            <a:off x="3853003" y="2821611"/>
            <a:ext cx="3023157" cy="1523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B9AA4F-35EC-AA48-A453-B3508D079619}"/>
              </a:ext>
            </a:extLst>
          </p:cNvPr>
          <p:cNvSpPr/>
          <p:nvPr/>
        </p:nvSpPr>
        <p:spPr>
          <a:xfrm>
            <a:off x="749366" y="1447215"/>
            <a:ext cx="5190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隐藏</a:t>
            </a:r>
            <a:r>
              <a:rPr lang="en-US" altLang="zh-CN" sz="2800" b="1" dirty="0" err="1">
                <a:latin typeface="Footlight MT Light" panose="0204060206030A020304" pitchFamily="18" charset="0"/>
                <a:ea typeface="楷体" panose="02010609060101010101" charset="-122"/>
              </a:rPr>
              <a:t>iexplore.exe</a:t>
            </a:r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后的效果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2FF56-D2B4-D044-80CF-645BEBB3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7" y="1944202"/>
            <a:ext cx="8712286" cy="41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pPr lvl="1"/>
            <a:r>
              <a:rPr lang="zh-CN" altLang="en-US" dirty="0"/>
              <a:t>主要思想就是利用远程线程在被注入的进程里面开一个线程，执行</a:t>
            </a:r>
            <a:r>
              <a:rPr lang="en-US" altLang="zh-CN" dirty="0" err="1"/>
              <a:t>LoadLibrary</a:t>
            </a:r>
            <a:r>
              <a:rPr lang="zh-CN" altLang="en-US" dirty="0"/>
              <a:t>来加载注入的</a:t>
            </a:r>
            <a:r>
              <a:rPr lang="en-US" altLang="zh-CN" dirty="0"/>
              <a:t>DLL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LoadLibrary</a:t>
            </a:r>
            <a:r>
              <a:rPr lang="zh-CN" altLang="en-US" dirty="0"/>
              <a:t>的时被注入的进程因此会运行我们写好的</a:t>
            </a:r>
            <a:r>
              <a:rPr lang="en-US" altLang="zh-CN" dirty="0" err="1"/>
              <a:t>DllMain</a:t>
            </a:r>
            <a:r>
              <a:rPr lang="zh-CN" altLang="en-US" dirty="0"/>
              <a:t>部分代码。</a:t>
            </a:r>
            <a:endParaRPr lang="en-US" altLang="zh-CN" dirty="0"/>
          </a:p>
          <a:p>
            <a:pPr lvl="1"/>
            <a:r>
              <a:rPr lang="zh-CN" altLang="en-US" dirty="0"/>
              <a:t>我们的恶意程序将自身作为</a:t>
            </a:r>
            <a:r>
              <a:rPr lang="en-US" altLang="zh-CN" dirty="0"/>
              <a:t>DLL</a:t>
            </a:r>
            <a:r>
              <a:rPr lang="zh-CN" altLang="en-US" dirty="0"/>
              <a:t>插入别的进程空间后，用查看进程的方式就无法找出踪迹，你能看到的仅仅是一些正常程序的进程。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920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83D645-5A39-41CC-B440-2A790E46AA92}"/>
              </a:ext>
            </a:extLst>
          </p:cNvPr>
          <p:cNvSpPr/>
          <p:nvPr/>
        </p:nvSpPr>
        <p:spPr>
          <a:xfrm>
            <a:off x="5508065" y="2475195"/>
            <a:ext cx="2160150" cy="9360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2D8E96-54BD-4106-B8BE-D533C611E2EC}"/>
              </a:ext>
            </a:extLst>
          </p:cNvPr>
          <p:cNvSpPr txBox="1"/>
          <p:nvPr/>
        </p:nvSpPr>
        <p:spPr>
          <a:xfrm>
            <a:off x="5724080" y="2780955"/>
            <a:ext cx="16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正常运行进程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6633-8D1D-4084-A6FB-0F8C7ADEBD91}"/>
              </a:ext>
            </a:extLst>
          </p:cNvPr>
          <p:cNvSpPr/>
          <p:nvPr/>
        </p:nvSpPr>
        <p:spPr>
          <a:xfrm>
            <a:off x="827740" y="2475195"/>
            <a:ext cx="2160150" cy="953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注入</a:t>
            </a:r>
            <a:r>
              <a:rPr lang="en-US" altLang="zh-CN" b="1" dirty="0">
                <a:solidFill>
                  <a:schemeClr val="tx1"/>
                </a:solidFill>
              </a:rPr>
              <a:t>exe</a:t>
            </a:r>
            <a:r>
              <a:rPr lang="zh-CN" altLang="en-US" b="1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FA0639-54BE-4E19-BD5C-0C5EB44F6CA7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987890" y="2943228"/>
            <a:ext cx="2520175" cy="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7F06BD-40CF-4286-A773-63DA0AE3F814}"/>
              </a:ext>
            </a:extLst>
          </p:cNvPr>
          <p:cNvSpPr txBox="1"/>
          <p:nvPr/>
        </p:nvSpPr>
        <p:spPr>
          <a:xfrm>
            <a:off x="3419921" y="2466326"/>
            <a:ext cx="180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创建远程线程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LoadLibrary</a:t>
            </a:r>
            <a:r>
              <a:rPr lang="en-US" altLang="zh-CN" dirty="0"/>
              <a:t>(</a:t>
            </a:r>
            <a:r>
              <a:rPr lang="en-US" altLang="zh-CN" dirty="0" err="1"/>
              <a:t>dll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9D6A5B-DABB-4A2B-AF65-52E1C2A13EED}"/>
              </a:ext>
            </a:extLst>
          </p:cNvPr>
          <p:cNvSpPr/>
          <p:nvPr/>
        </p:nvSpPr>
        <p:spPr>
          <a:xfrm>
            <a:off x="827740" y="3717020"/>
            <a:ext cx="2160150" cy="953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C74983-A020-454A-90A6-CE8BB9D6D3A5}"/>
              </a:ext>
            </a:extLst>
          </p:cNvPr>
          <p:cNvSpPr txBox="1"/>
          <p:nvPr/>
        </p:nvSpPr>
        <p:spPr>
          <a:xfrm>
            <a:off x="1115760" y="4042812"/>
            <a:ext cx="158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含恶意功能</a:t>
            </a:r>
            <a:r>
              <a:rPr lang="en-US" altLang="zh-CN" dirty="0" err="1"/>
              <a:t>dll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288967-AD4B-4B76-B2A4-C5C0C391D288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2987890" y="3411260"/>
            <a:ext cx="3600250" cy="7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044D60D-FE88-4B3A-87DE-1F150B908338}"/>
              </a:ext>
            </a:extLst>
          </p:cNvPr>
          <p:cNvSpPr txBox="1"/>
          <p:nvPr/>
        </p:nvSpPr>
        <p:spPr>
          <a:xfrm>
            <a:off x="4535996" y="4009256"/>
            <a:ext cx="11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被加载</a:t>
            </a:r>
          </a:p>
        </p:txBody>
      </p:sp>
    </p:spTree>
    <p:extLst>
      <p:ext uri="{BB962C8B-B14F-4D97-AF65-F5344CB8AC3E}">
        <p14:creationId xmlns:p14="http://schemas.microsoft.com/office/powerpoint/2010/main" val="37846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83D645-5A39-41CC-B440-2A790E46AA92}"/>
              </a:ext>
            </a:extLst>
          </p:cNvPr>
          <p:cNvSpPr/>
          <p:nvPr/>
        </p:nvSpPr>
        <p:spPr>
          <a:xfrm>
            <a:off x="5508065" y="2475195"/>
            <a:ext cx="2160150" cy="9360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2D8E96-54BD-4106-B8BE-D533C611E2EC}"/>
              </a:ext>
            </a:extLst>
          </p:cNvPr>
          <p:cNvSpPr txBox="1"/>
          <p:nvPr/>
        </p:nvSpPr>
        <p:spPr>
          <a:xfrm>
            <a:off x="5724080" y="2780955"/>
            <a:ext cx="16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正常运行进程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6633-8D1D-4084-A6FB-0F8C7ADEBD91}"/>
              </a:ext>
            </a:extLst>
          </p:cNvPr>
          <p:cNvSpPr/>
          <p:nvPr/>
        </p:nvSpPr>
        <p:spPr>
          <a:xfrm>
            <a:off x="827740" y="2475195"/>
            <a:ext cx="2160150" cy="953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注入</a:t>
            </a:r>
            <a:r>
              <a:rPr lang="en-US" altLang="zh-CN" b="1" dirty="0">
                <a:solidFill>
                  <a:schemeClr val="tx1"/>
                </a:solidFill>
              </a:rPr>
              <a:t>exe</a:t>
            </a:r>
            <a:r>
              <a:rPr lang="zh-CN" altLang="en-US" b="1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FA0639-54BE-4E19-BD5C-0C5EB44F6CA7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987890" y="2943228"/>
            <a:ext cx="2520175" cy="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7F06BD-40CF-4286-A773-63DA0AE3F814}"/>
              </a:ext>
            </a:extLst>
          </p:cNvPr>
          <p:cNvSpPr txBox="1"/>
          <p:nvPr/>
        </p:nvSpPr>
        <p:spPr>
          <a:xfrm>
            <a:off x="3419921" y="2466326"/>
            <a:ext cx="180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创建远程线程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LoadLibrary</a:t>
            </a:r>
            <a:r>
              <a:rPr lang="en-US" altLang="zh-CN" dirty="0"/>
              <a:t>(</a:t>
            </a:r>
            <a:r>
              <a:rPr lang="en-US" altLang="zh-CN" dirty="0" err="1"/>
              <a:t>dll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9D6A5B-DABB-4A2B-AF65-52E1C2A13EED}"/>
              </a:ext>
            </a:extLst>
          </p:cNvPr>
          <p:cNvSpPr/>
          <p:nvPr/>
        </p:nvSpPr>
        <p:spPr>
          <a:xfrm>
            <a:off x="827740" y="3717020"/>
            <a:ext cx="2160150" cy="953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C74983-A020-454A-90A6-CE8BB9D6D3A5}"/>
              </a:ext>
            </a:extLst>
          </p:cNvPr>
          <p:cNvSpPr txBox="1"/>
          <p:nvPr/>
        </p:nvSpPr>
        <p:spPr>
          <a:xfrm>
            <a:off x="1115760" y="4042812"/>
            <a:ext cx="158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含恶意功能</a:t>
            </a:r>
            <a:r>
              <a:rPr lang="en-US" altLang="zh-CN" dirty="0" err="1"/>
              <a:t>dll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288967-AD4B-4B76-B2A4-C5C0C391D288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2987890" y="3411260"/>
            <a:ext cx="3600250" cy="7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044D60D-FE88-4B3A-87DE-1F150B908338}"/>
              </a:ext>
            </a:extLst>
          </p:cNvPr>
          <p:cNvSpPr txBox="1"/>
          <p:nvPr/>
        </p:nvSpPr>
        <p:spPr>
          <a:xfrm>
            <a:off x="4535995" y="4009256"/>
            <a:ext cx="313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被加载</a:t>
            </a:r>
            <a:endParaRPr lang="en-US" altLang="zh-CN" dirty="0"/>
          </a:p>
          <a:p>
            <a:r>
              <a:rPr lang="en-US" altLang="zh-CN" dirty="0" err="1"/>
              <a:t>DllMain</a:t>
            </a:r>
            <a:r>
              <a:rPr lang="zh-CN" altLang="en-US" dirty="0"/>
              <a:t>在正常进程中被执行</a:t>
            </a:r>
          </a:p>
        </p:txBody>
      </p:sp>
    </p:spTree>
    <p:extLst>
      <p:ext uri="{BB962C8B-B14F-4D97-AF65-F5344CB8AC3E}">
        <p14:creationId xmlns:p14="http://schemas.microsoft.com/office/powerpoint/2010/main" val="69955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r>
              <a:rPr lang="zh-CN" altLang="en-US" dirty="0"/>
              <a:t>一个运行的</a:t>
            </a:r>
            <a:r>
              <a:rPr lang="en-US" altLang="zh-CN" dirty="0" err="1"/>
              <a:t>ie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CAEA20-9CD5-4D5E-8BA7-4204EE66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6" y="2425936"/>
            <a:ext cx="8064560" cy="44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6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r>
              <a:rPr lang="zh-CN" altLang="en-US" dirty="0"/>
              <a:t>执行注入的</a:t>
            </a:r>
            <a:r>
              <a:rPr lang="en-US" altLang="zh-CN" dirty="0"/>
              <a:t>exe</a:t>
            </a:r>
            <a:r>
              <a:rPr lang="zh-CN" altLang="en-US" dirty="0"/>
              <a:t>程序，加载</a:t>
            </a:r>
            <a:r>
              <a:rPr lang="en-US" altLang="zh-CN" dirty="0" err="1"/>
              <a:t>dll</a:t>
            </a:r>
            <a:r>
              <a:rPr lang="zh-CN" altLang="en-US" dirty="0"/>
              <a:t>到</a:t>
            </a:r>
            <a:r>
              <a:rPr lang="en-US" altLang="zh-CN" dirty="0" err="1"/>
              <a:t>ie</a:t>
            </a:r>
            <a:r>
              <a:rPr lang="zh-CN" altLang="en-US" dirty="0"/>
              <a:t>进程中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66063-961E-438E-8DD5-62182AED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492935"/>
            <a:ext cx="6467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远程线程注入</a:t>
            </a:r>
            <a:endParaRPr lang="en-US" altLang="zh-CN" dirty="0"/>
          </a:p>
          <a:p>
            <a:r>
              <a:rPr lang="en-US" altLang="zh-CN" dirty="0" err="1"/>
              <a:t>ie</a:t>
            </a:r>
            <a:r>
              <a:rPr lang="zh-CN" altLang="en-US" dirty="0"/>
              <a:t>出现弹窗（</a:t>
            </a:r>
            <a:r>
              <a:rPr lang="en-US" altLang="zh-CN" dirty="0" err="1"/>
              <a:t>dll</a:t>
            </a:r>
            <a:r>
              <a:rPr lang="zh-CN" altLang="en-US" dirty="0"/>
              <a:t>中的功能是弹个窗口），注入成功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22F9A7-94B4-4E9C-8E4E-7CD9B5E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5" y="2859322"/>
            <a:ext cx="7056490" cy="39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34F939-EBDF-5147-8136-C9799112752D}"/>
              </a:ext>
            </a:extLst>
          </p:cNvPr>
          <p:cNvSpPr/>
          <p:nvPr/>
        </p:nvSpPr>
        <p:spPr>
          <a:xfrm>
            <a:off x="1187762" y="2288216"/>
            <a:ext cx="6696467" cy="324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Windows任务管理器使用双向链接的执行进程（EPROCESS）结构列表来帮助跟踪当前正在执行的进程。 EPROCESS块驻留在系统地址空间（内核域）中，并包含有关进程的大量信息。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84D1B7-6A91-F743-A28D-905A0F6E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/>
              <a:t>DKOM</a:t>
            </a:r>
            <a:r>
              <a:rPr lang="zh-CN" altLang="en-US" dirty="0"/>
              <a:t>基础</a:t>
            </a:r>
            <a:r>
              <a:rPr lang="en-US" altLang="zh-CN" dirty="0"/>
              <a:t>——EPROCESS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6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进程隐藏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10C48-0CD7-354F-A44B-E535A57C2A47}"/>
              </a:ext>
            </a:extLst>
          </p:cNvPr>
          <p:cNvSpPr/>
          <p:nvPr/>
        </p:nvSpPr>
        <p:spPr>
          <a:xfrm>
            <a:off x="785370" y="4454946"/>
            <a:ext cx="75732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为了隐藏进程，我们需要做的就是将它从双链表中断开。我们需要将被隐藏进程的前序进程的Flink设置为被隐藏进程的Flink。下一个进程的Blink设置为隐藏进程的Blink。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7126F8-9AEF-1D49-9609-9116C725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/>
              <a:t>DKOM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4F607-7A81-2C4A-843C-A993029A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9" y="1956135"/>
            <a:ext cx="8441060" cy="23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42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356</Words>
  <Application>Microsoft Office PowerPoint</Application>
  <PresentationFormat>全屏显示(4:3)</PresentationFormat>
  <Paragraphs>64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楷体</vt:lpstr>
      <vt:lpstr>隶书</vt:lpstr>
      <vt:lpstr>宋体</vt:lpstr>
      <vt:lpstr>微软雅黑</vt:lpstr>
      <vt:lpstr>Arial</vt:lpstr>
      <vt:lpstr>Calibri</vt:lpstr>
      <vt:lpstr>Footlight MT Light</vt:lpstr>
      <vt:lpstr>Nyala</vt:lpstr>
      <vt:lpstr>Tahoma</vt:lpstr>
      <vt:lpstr>Trebuchet MS</vt:lpstr>
      <vt:lpstr>Verdana</vt:lpstr>
      <vt:lpstr>Wingdings</vt:lpstr>
      <vt:lpstr>1_Office 主题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进程隐藏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Waterfire</cp:lastModifiedBy>
  <cp:revision>158</cp:revision>
  <dcterms:created xsi:type="dcterms:W3CDTF">2017-12-17T12:10:00Z</dcterms:created>
  <dcterms:modified xsi:type="dcterms:W3CDTF">2018-11-05T11:46:02Z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