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78" r:id="rId4"/>
    <p:sldId id="379" r:id="rId5"/>
    <p:sldId id="377" r:id="rId6"/>
    <p:sldId id="367" r:id="rId7"/>
    <p:sldId id="380" r:id="rId8"/>
    <p:sldId id="381" r:id="rId9"/>
    <p:sldId id="382" r:id="rId10"/>
    <p:sldId id="389" r:id="rId11"/>
    <p:sldId id="393" r:id="rId12"/>
    <p:sldId id="390" r:id="rId13"/>
    <p:sldId id="391" r:id="rId14"/>
    <p:sldId id="392" r:id="rId15"/>
    <p:sldId id="274" r:id="rId16"/>
    <p:sldId id="353" r:id="rId17"/>
    <p:sldId id="323" r:id="rId18"/>
    <p:sldId id="32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88781" autoAdjust="0"/>
  </p:normalViewPr>
  <p:slideViewPr>
    <p:cSldViewPr snapToGrid="0">
      <p:cViewPr varScale="1">
        <p:scale>
          <a:sx n="101" d="100"/>
          <a:sy n="101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交互式检索的设计参考了星火助手的模式，将对话分类为检索类对话和正常对话，使用大模型进行用户需求判断，</a:t>
            </a:r>
          </a:p>
          <a:p>
            <a:r>
              <a:rPr lang="zh-CN" altLang="en-US" dirty="0"/>
              <a:t>检索类对话将会对数据库进行向量化检索，前端则需要渲染相应的论文信息，支持论文界面跳转和论文循证。</a:t>
            </a:r>
          </a:p>
          <a:p>
            <a:r>
              <a:rPr lang="zh-CN" altLang="en-US" dirty="0"/>
              <a:t>正常对话则是使用大模型进行直接推理。</a:t>
            </a:r>
          </a:p>
          <a:p>
            <a:r>
              <a:rPr lang="zh-CN" altLang="en-US" dirty="0"/>
              <a:t>我们采用的大模型是chatGLM2-6B，已经部署到服务器上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已经将</a:t>
            </a:r>
            <a:r>
              <a:rPr lang="en-US" altLang="zh-CN" dirty="0"/>
              <a:t>8000</a:t>
            </a:r>
            <a:r>
              <a:rPr lang="zh-CN" altLang="en-US" dirty="0"/>
              <a:t>篇左右的计算机视觉领域论文向量化，同时</a:t>
            </a:r>
            <a:r>
              <a:rPr lang="en-US" altLang="zh-CN" dirty="0"/>
              <a:t>Milvus</a:t>
            </a:r>
            <a:r>
              <a:rPr lang="zh-CN" altLang="en-US" dirty="0"/>
              <a:t>向量库还支持</a:t>
            </a:r>
            <a:r>
              <a:rPr lang="en-US" altLang="zh-CN" dirty="0"/>
              <a:t>Pipeline</a:t>
            </a:r>
            <a:r>
              <a:rPr lang="zh-CN" altLang="en-US" dirty="0"/>
              <a:t>将</a:t>
            </a:r>
            <a:r>
              <a:rPr lang="en-US" altLang="zh-CN" dirty="0"/>
              <a:t>pdf,word</a:t>
            </a:r>
            <a:r>
              <a:rPr lang="zh-CN" altLang="en-US" dirty="0"/>
              <a:t>格式的全文分段编码，便于我们在日后通过检索增强生成技术（</a:t>
            </a:r>
            <a:r>
              <a:rPr lang="en-US" altLang="zh-CN" dirty="0"/>
              <a:t>RAG</a:t>
            </a:r>
            <a:r>
              <a:rPr lang="zh-CN" altLang="en-US" dirty="0"/>
              <a:t>）提高我们的文献研读等功能的质量。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我们目前的对于</a:t>
            </a:r>
            <a:r>
              <a:rPr lang="en-US" altLang="zh-CN" dirty="0"/>
              <a:t>RAG</a:t>
            </a:r>
            <a:r>
              <a:rPr lang="zh-CN" altLang="en-US" dirty="0"/>
              <a:t>的初步想法为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检索出与该文章相关度最高的若干篇文章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将文章进行分片，将文章分片为段或者</a:t>
            </a:r>
            <a:r>
              <a:rPr lang="en-US" altLang="zh-CN" dirty="0"/>
              <a:t>”</a:t>
            </a:r>
            <a:r>
              <a:rPr lang="zh-CN" altLang="en-US" dirty="0"/>
              <a:t>实验</a:t>
            </a:r>
            <a:r>
              <a:rPr lang="en-US" altLang="zh-CN" dirty="0"/>
              <a:t>”</a:t>
            </a:r>
            <a:r>
              <a:rPr lang="zh-CN" altLang="en-US" dirty="0"/>
              <a:t>，“方法”，</a:t>
            </a:r>
            <a:r>
              <a:rPr lang="en-US" altLang="zh-CN" dirty="0"/>
              <a:t>”</a:t>
            </a:r>
            <a:r>
              <a:rPr lang="zh-CN" altLang="en-US" dirty="0"/>
              <a:t>摘要</a:t>
            </a:r>
            <a:r>
              <a:rPr lang="en-US" altLang="zh-CN" dirty="0"/>
              <a:t>”</a:t>
            </a:r>
            <a:r>
              <a:rPr lang="zh-CN" altLang="en-US" dirty="0"/>
              <a:t>等模块，使用</a:t>
            </a:r>
            <a:r>
              <a:rPr lang="en-US" altLang="zh-CN" dirty="0" err="1"/>
              <a:t>sciBert</a:t>
            </a:r>
            <a:r>
              <a:rPr lang="zh-CN" altLang="en-US" dirty="0"/>
              <a:t>将其转化为词嵌入向量，存入向量库中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将用户输入转化为向量，进行相似度检索，得到相似度最高的若干个分片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根据这些分片所处位置内容等信息，使用</a:t>
            </a:r>
            <a:r>
              <a:rPr lang="en-US" altLang="zh-CN" dirty="0" err="1"/>
              <a:t>chatGLM</a:t>
            </a:r>
            <a:r>
              <a:rPr lang="zh-CN" altLang="en-US" dirty="0"/>
              <a:t>做总结报告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4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交互式检索的设计参考了星火助手的模式，将对话分类为检索类对话和正常对话，使用大模型进行用户需求判断，</a:t>
            </a:r>
          </a:p>
          <a:p>
            <a:r>
              <a:rPr lang="zh-CN" altLang="en-US" dirty="0"/>
              <a:t>检索类对话将会对数据库进行向量化检索，前端则需要渲染相应的论文信息，支持论文界面跳转和论文循证。</a:t>
            </a:r>
          </a:p>
          <a:p>
            <a:r>
              <a:rPr lang="zh-CN" altLang="en-US" dirty="0"/>
              <a:t>正常对话则是使用大模型进行直接推理。</a:t>
            </a:r>
          </a:p>
          <a:p>
            <a:r>
              <a:rPr lang="zh-CN" altLang="en-US" dirty="0"/>
              <a:t>我们采用的大模型是chatGLM2-6B，已经部署到服务器上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易加加论文助手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AI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赋能的全能论文研读助手</a:t>
            </a: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04-18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汇报：杨博文</a:t>
            </a:r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0035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检索模块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—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语义检索（杨博文）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2489200" y="2170430"/>
            <a:ext cx="2078990" cy="1456690"/>
            <a:chOff x="2268" y="3418"/>
            <a:chExt cx="3274" cy="2294"/>
          </a:xfrm>
        </p:grpSpPr>
        <p:sp>
          <p:nvSpPr>
            <p:cNvPr id="5" name="矩形 4"/>
            <p:cNvSpPr/>
            <p:nvPr/>
          </p:nvSpPr>
          <p:spPr>
            <a:xfrm>
              <a:off x="2646" y="3418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46" y="3730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268" y="4042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标题</a:t>
              </a:r>
              <a:r>
                <a:rPr lang="en-US" altLang="zh-CN"/>
                <a:t>+</a:t>
              </a:r>
              <a:r>
                <a:rPr lang="zh-CN" altLang="en-US"/>
                <a:t>摘要</a:t>
              </a: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4635500" y="2962910"/>
            <a:ext cx="975995" cy="1088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94680" y="3183890"/>
            <a:ext cx="2319655" cy="1781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Sci Bert</a:t>
            </a:r>
          </a:p>
          <a:p>
            <a:pPr algn="ctr"/>
            <a:r>
              <a:rPr lang="en-US" altLang="zh-CN"/>
              <a:t>Uncase+SciVocab 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8086090" y="2595245"/>
            <a:ext cx="890270" cy="1329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9102090" y="2128520"/>
            <a:ext cx="2092960" cy="650240"/>
            <a:chOff x="12753" y="4376"/>
            <a:chExt cx="3296" cy="1024"/>
          </a:xfrm>
        </p:grpSpPr>
        <p:sp>
          <p:nvSpPr>
            <p:cNvPr id="18" name="矩形 17"/>
            <p:cNvSpPr/>
            <p:nvPr/>
          </p:nvSpPr>
          <p:spPr>
            <a:xfrm>
              <a:off x="13175" y="4376"/>
              <a:ext cx="2874" cy="51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975" y="4621"/>
              <a:ext cx="2874" cy="51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753" y="4888"/>
              <a:ext cx="2896" cy="51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词向量嵌入</a:t>
              </a:r>
            </a:p>
          </p:txBody>
        </p:sp>
      </p:grpSp>
      <p:cxnSp>
        <p:nvCxnSpPr>
          <p:cNvPr id="19" name="直接箭头连接符 18"/>
          <p:cNvCxnSpPr/>
          <p:nvPr/>
        </p:nvCxnSpPr>
        <p:spPr>
          <a:xfrm flipH="1">
            <a:off x="10150475" y="2923540"/>
            <a:ext cx="13970" cy="590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9380855" y="3601720"/>
            <a:ext cx="1824355" cy="1353185"/>
            <a:chOff x="8879" y="7953"/>
            <a:chExt cx="2873" cy="21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8" y="8012"/>
              <a:ext cx="2072" cy="2072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879" y="7953"/>
              <a:ext cx="287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chemeClr val="tx1"/>
                  </a:solidFill>
                </a:rPr>
                <a:t>Milvus</a:t>
              </a:r>
              <a:r>
                <a:rPr lang="zh-CN" altLang="en-US" sz="2000" b="1">
                  <a:solidFill>
                    <a:schemeClr val="tx1"/>
                  </a:solidFill>
                </a:rPr>
                <a:t>向量库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118235" y="5406390"/>
            <a:ext cx="1330325" cy="456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查询文本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448560" y="5634990"/>
            <a:ext cx="749300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97860" y="5316220"/>
            <a:ext cx="1637665" cy="638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</a:rPr>
              <a:t>ChatGLM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279140" y="4953000"/>
            <a:ext cx="1556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语言翻译模型</a:t>
            </a:r>
          </a:p>
        </p:txBody>
      </p:sp>
      <p:sp>
        <p:nvSpPr>
          <p:cNvPr id="32" name="矩形 31"/>
          <p:cNvSpPr/>
          <p:nvPr/>
        </p:nvSpPr>
        <p:spPr>
          <a:xfrm>
            <a:off x="287020" y="4696460"/>
            <a:ext cx="2161540" cy="502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Tranlate to English: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489200" y="4984750"/>
            <a:ext cx="421005" cy="10795"/>
          </a:xfrm>
          <a:prstGeom prst="straightConnector1">
            <a:avLst/>
          </a:prstGeom>
          <a:ln w="28575" cmpd="sng">
            <a:noFill/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444115" y="4914265"/>
            <a:ext cx="409575" cy="139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839720" y="4914265"/>
            <a:ext cx="13970" cy="7353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4" idx="1"/>
          </p:cNvCxnSpPr>
          <p:nvPr/>
        </p:nvCxnSpPr>
        <p:spPr>
          <a:xfrm>
            <a:off x="8301355" y="4282440"/>
            <a:ext cx="126301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850765" y="4376420"/>
            <a:ext cx="788670" cy="12585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150475" y="4789805"/>
            <a:ext cx="13970" cy="7181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034780" y="5584825"/>
            <a:ext cx="1906270" cy="6381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800">
                <a:solidFill>
                  <a:schemeClr val="tx1"/>
                </a:solidFill>
              </a:rPr>
              <a:t>Top-N </a:t>
            </a:r>
            <a:r>
              <a:rPr lang="zh-CN" altLang="en-US" sz="2800">
                <a:solidFill>
                  <a:schemeClr val="tx1"/>
                </a:solidFill>
              </a:rPr>
              <a:t>文献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680" y="555625"/>
            <a:ext cx="4114800" cy="182753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5946140" y="2861945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词向量嵌入模型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论文研读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（杨博文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&amp;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周靖宇）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904393" y="2525499"/>
            <a:ext cx="2717815" cy="890928"/>
            <a:chOff x="2268" y="3418"/>
            <a:chExt cx="3274" cy="2294"/>
          </a:xfrm>
        </p:grpSpPr>
        <p:sp>
          <p:nvSpPr>
            <p:cNvPr id="5" name="矩形 4"/>
            <p:cNvSpPr/>
            <p:nvPr/>
          </p:nvSpPr>
          <p:spPr>
            <a:xfrm>
              <a:off x="2646" y="3418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446" y="3730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268" y="4042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正文分片（段</a:t>
              </a:r>
              <a:r>
                <a:rPr lang="en-US" altLang="zh-CN" dirty="0"/>
                <a:t>or</a:t>
              </a:r>
              <a:r>
                <a:rPr lang="zh-CN" altLang="en-US" dirty="0"/>
                <a:t>模块）</a:t>
              </a:r>
            </a:p>
          </p:txBody>
        </p:sp>
      </p:grpSp>
      <p:cxnSp>
        <p:nvCxnSpPr>
          <p:cNvPr id="12" name="直接箭头连接符 11"/>
          <p:cNvCxnSpPr>
            <a:cxnSpLocks/>
            <a:stCxn id="5" idx="3"/>
            <a:endCxn id="13" idx="1"/>
          </p:cNvCxnSpPr>
          <p:nvPr/>
        </p:nvCxnSpPr>
        <p:spPr>
          <a:xfrm>
            <a:off x="3622208" y="2849791"/>
            <a:ext cx="186434" cy="35463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08642" y="2659729"/>
            <a:ext cx="1906610" cy="1089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Sci Bert</a:t>
            </a:r>
          </a:p>
          <a:p>
            <a:pPr algn="ctr"/>
            <a:r>
              <a:rPr lang="en-US" altLang="zh-CN" dirty="0" err="1"/>
              <a:t>Uncase+SciVocab</a:t>
            </a:r>
            <a:r>
              <a:rPr lang="en-US" altLang="zh-CN" dirty="0"/>
              <a:t> </a:t>
            </a:r>
          </a:p>
        </p:txBody>
      </p:sp>
      <p:cxnSp>
        <p:nvCxnSpPr>
          <p:cNvPr id="14" name="直接箭头连接符 13"/>
          <p:cNvCxnSpPr>
            <a:cxnSpLocks/>
            <a:stCxn id="13" idx="3"/>
            <a:endCxn id="16" idx="1"/>
          </p:cNvCxnSpPr>
          <p:nvPr/>
        </p:nvCxnSpPr>
        <p:spPr>
          <a:xfrm flipV="1">
            <a:off x="5715252" y="3132694"/>
            <a:ext cx="289341" cy="7172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004593" y="2645014"/>
            <a:ext cx="2092960" cy="650240"/>
            <a:chOff x="12753" y="4376"/>
            <a:chExt cx="3296" cy="1024"/>
          </a:xfrm>
        </p:grpSpPr>
        <p:sp>
          <p:nvSpPr>
            <p:cNvPr id="18" name="矩形 17"/>
            <p:cNvSpPr/>
            <p:nvPr/>
          </p:nvSpPr>
          <p:spPr>
            <a:xfrm>
              <a:off x="13175" y="4376"/>
              <a:ext cx="2874" cy="51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975" y="4621"/>
              <a:ext cx="2874" cy="51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2753" y="4888"/>
              <a:ext cx="2896" cy="51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词向量嵌入</a:t>
              </a:r>
            </a:p>
          </p:txBody>
        </p:sp>
      </p:grpSp>
      <p:cxnSp>
        <p:nvCxnSpPr>
          <p:cNvPr id="19" name="直接箭头连接符 18"/>
          <p:cNvCxnSpPr>
            <a:cxnSpLocks/>
            <a:stCxn id="16" idx="2"/>
            <a:endCxn id="25" idx="0"/>
          </p:cNvCxnSpPr>
          <p:nvPr/>
        </p:nvCxnSpPr>
        <p:spPr>
          <a:xfrm>
            <a:off x="6924073" y="3295254"/>
            <a:ext cx="1466701" cy="78974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478596" y="4084996"/>
            <a:ext cx="1824355" cy="1353185"/>
            <a:chOff x="8879" y="7953"/>
            <a:chExt cx="2873" cy="21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8" y="8012"/>
              <a:ext cx="2072" cy="2072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879" y="7953"/>
              <a:ext cx="287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/>
                  </a:solidFill>
                </a:rPr>
                <a:t>Milvus</a:t>
              </a:r>
              <a:r>
                <a:rPr lang="zh-CN" altLang="en-US" sz="2000" b="1" dirty="0">
                  <a:solidFill>
                    <a:schemeClr val="tx1"/>
                  </a:solidFill>
                </a:rPr>
                <a:t>向量库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1417003" y="5355590"/>
            <a:ext cx="421005" cy="10795"/>
          </a:xfrm>
          <a:prstGeom prst="straightConnector1">
            <a:avLst/>
          </a:prstGeom>
          <a:ln w="28575" cmpd="sng">
            <a:noFill/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25" idx="0"/>
            <a:endCxn id="45" idx="2"/>
          </p:cNvCxnSpPr>
          <p:nvPr/>
        </p:nvCxnSpPr>
        <p:spPr>
          <a:xfrm flipV="1">
            <a:off x="8390774" y="3472818"/>
            <a:ext cx="835149" cy="612178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400403" y="2936026"/>
            <a:ext cx="1651039" cy="5367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000" dirty="0">
                <a:solidFill>
                  <a:schemeClr val="tx1"/>
                </a:solidFill>
              </a:rPr>
              <a:t>Top-N </a:t>
            </a:r>
            <a:r>
              <a:rPr lang="zh-CN" altLang="en-US" sz="2000" dirty="0">
                <a:solidFill>
                  <a:schemeClr val="tx1"/>
                </a:solidFill>
              </a:rPr>
              <a:t>分片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709152" y="2128520"/>
            <a:ext cx="198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词向量嵌入模型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95F2BA5-CC41-423A-BE72-4C97D13D754B}"/>
              </a:ext>
            </a:extLst>
          </p:cNvPr>
          <p:cNvCxnSpPr>
            <a:cxnSpLocks/>
          </p:cNvCxnSpPr>
          <p:nvPr/>
        </p:nvCxnSpPr>
        <p:spPr>
          <a:xfrm flipH="1">
            <a:off x="2420193" y="3688161"/>
            <a:ext cx="1531715" cy="12442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E90BF48-0EB3-4DA4-B49A-D72C0F7DD478}"/>
              </a:ext>
            </a:extLst>
          </p:cNvPr>
          <p:cNvGrpSpPr/>
          <p:nvPr/>
        </p:nvGrpSpPr>
        <p:grpSpPr>
          <a:xfrm>
            <a:off x="1229833" y="4940915"/>
            <a:ext cx="2999686" cy="890928"/>
            <a:chOff x="2268" y="3418"/>
            <a:chExt cx="3274" cy="229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E7B6DFB-C3ED-418A-B48F-481F8A8398B4}"/>
                </a:ext>
              </a:extLst>
            </p:cNvPr>
            <p:cNvSpPr/>
            <p:nvPr/>
          </p:nvSpPr>
          <p:spPr>
            <a:xfrm>
              <a:off x="2646" y="3418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A745721-63CE-4156-B9A1-85C2A7BF817B}"/>
                </a:ext>
              </a:extLst>
            </p:cNvPr>
            <p:cNvSpPr/>
            <p:nvPr/>
          </p:nvSpPr>
          <p:spPr>
            <a:xfrm>
              <a:off x="2446" y="3730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BC72F39-A745-4E26-87D9-8A587416A933}"/>
                </a:ext>
              </a:extLst>
            </p:cNvPr>
            <p:cNvSpPr/>
            <p:nvPr/>
          </p:nvSpPr>
          <p:spPr>
            <a:xfrm>
              <a:off x="2268" y="4042"/>
              <a:ext cx="2896" cy="167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相似度</a:t>
              </a:r>
              <a:r>
                <a:rPr lang="en-US" altLang="zh-CN" dirty="0" err="1"/>
                <a:t>topN</a:t>
              </a:r>
              <a:r>
                <a:rPr lang="zh-CN" altLang="en-US" dirty="0"/>
                <a:t>的文章分片（段</a:t>
              </a:r>
              <a:r>
                <a:rPr lang="en-US" altLang="zh-CN" dirty="0"/>
                <a:t>or</a:t>
              </a:r>
              <a:r>
                <a:rPr lang="zh-CN" altLang="en-US" dirty="0"/>
                <a:t>模块）</a:t>
              </a: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0508AD2-39A8-4DCA-BC13-BF90368AE45B}"/>
              </a:ext>
            </a:extLst>
          </p:cNvPr>
          <p:cNvCxnSpPr>
            <a:cxnSpLocks/>
            <a:stCxn id="51" idx="0"/>
            <a:endCxn id="13" idx="2"/>
          </p:cNvCxnSpPr>
          <p:nvPr/>
        </p:nvCxnSpPr>
        <p:spPr>
          <a:xfrm flipV="1">
            <a:off x="2902841" y="3749116"/>
            <a:ext cx="1859106" cy="1191799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42C1681-9FA1-484E-8180-B965F7B8F9FE}"/>
              </a:ext>
            </a:extLst>
          </p:cNvPr>
          <p:cNvSpPr txBox="1"/>
          <p:nvPr/>
        </p:nvSpPr>
        <p:spPr>
          <a:xfrm>
            <a:off x="2360808" y="3988831"/>
            <a:ext cx="104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相似度计算</a:t>
            </a:r>
            <a:endParaRPr lang="zh-Hans-HK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BD38F3B-87CF-4845-86DE-C8BAD0D4A91C}"/>
              </a:ext>
            </a:extLst>
          </p:cNvPr>
          <p:cNvSpPr/>
          <p:nvPr/>
        </p:nvSpPr>
        <p:spPr>
          <a:xfrm>
            <a:off x="8455504" y="1732217"/>
            <a:ext cx="1637665" cy="638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800" dirty="0" err="1">
                <a:solidFill>
                  <a:schemeClr val="tx1"/>
                </a:solidFill>
              </a:rPr>
              <a:t>ChatGLM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9C7DA8A-0DC0-446C-BC1E-E6C8E16B25AB}"/>
              </a:ext>
            </a:extLst>
          </p:cNvPr>
          <p:cNvCxnSpPr>
            <a:cxnSpLocks/>
            <a:stCxn id="45" idx="0"/>
            <a:endCxn id="68" idx="2"/>
          </p:cNvCxnSpPr>
          <p:nvPr/>
        </p:nvCxnSpPr>
        <p:spPr>
          <a:xfrm flipV="1">
            <a:off x="9225923" y="2370392"/>
            <a:ext cx="48414" cy="565634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30EF2DA5-E230-4647-B2C9-A21108471485}"/>
              </a:ext>
            </a:extLst>
          </p:cNvPr>
          <p:cNvSpPr/>
          <p:nvPr/>
        </p:nvSpPr>
        <p:spPr>
          <a:xfrm>
            <a:off x="2199474" y="1699324"/>
            <a:ext cx="1400175" cy="536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用户输入</a:t>
            </a:r>
            <a:endParaRPr lang="zh-Hans-HK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A5913BE-695F-4110-B6F2-3B3574B7DDCA}"/>
              </a:ext>
            </a:extLst>
          </p:cNvPr>
          <p:cNvCxnSpPr>
            <a:cxnSpLocks/>
            <a:stCxn id="88" idx="2"/>
            <a:endCxn id="13" idx="0"/>
          </p:cNvCxnSpPr>
          <p:nvPr/>
        </p:nvCxnSpPr>
        <p:spPr>
          <a:xfrm>
            <a:off x="2899562" y="2235504"/>
            <a:ext cx="1862385" cy="4242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4835502-CDAA-4C26-9C9E-66C45E5DA1EA}"/>
              </a:ext>
            </a:extLst>
          </p:cNvPr>
          <p:cNvCxnSpPr>
            <a:cxnSpLocks/>
            <a:stCxn id="88" idx="3"/>
            <a:endCxn id="68" idx="1"/>
          </p:cNvCxnSpPr>
          <p:nvPr/>
        </p:nvCxnSpPr>
        <p:spPr>
          <a:xfrm>
            <a:off x="3599649" y="1967414"/>
            <a:ext cx="4855855" cy="83891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3988D49-B169-46F5-9804-A791D1F44F50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>
            <a:off x="10093169" y="2051305"/>
            <a:ext cx="634521" cy="975802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50F9FCC4-81F7-43F5-A723-77D142EDDB91}"/>
              </a:ext>
            </a:extLst>
          </p:cNvPr>
          <p:cNvSpPr/>
          <p:nvPr/>
        </p:nvSpPr>
        <p:spPr>
          <a:xfrm>
            <a:off x="10727690" y="2708019"/>
            <a:ext cx="1238250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输出信息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8083573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42290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检索模块</a:t>
              </a:r>
              <a:r>
                <a:rPr lang="en-US" altLang="zh-CN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—</a:t>
              </a: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语义检索（杨博文</a:t>
              </a:r>
              <a:r>
                <a:rPr lang="en-US" altLang="zh-CN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,</a:t>
              </a: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金楷茗）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6495" y="1628140"/>
            <a:ext cx="5300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语义检索已经实现了前端可视化展示</a:t>
            </a:r>
          </a:p>
        </p:txBody>
      </p:sp>
      <p:pic>
        <p:nvPicPr>
          <p:cNvPr id="2" name="77e74c07fd1624be914d514f77ede5cd_raw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99490" y="552450"/>
            <a:ext cx="10083800" cy="57537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42290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检索模块</a:t>
              </a:r>
              <a:r>
                <a:rPr lang="en-US" altLang="zh-CN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—</a:t>
              </a:r>
              <a:r>
                <a:rPr lang="zh-CN" altLang="en-US" sz="2400" b="1" kern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sym typeface="+mn-ea"/>
                </a:rPr>
                <a:t>交互式检索（周靖宇）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75" y="67945"/>
            <a:ext cx="5151120" cy="6409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05230" y="1543685"/>
            <a:ext cx="50558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使用服务器部署的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ChatGLM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进行模型推理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两种对话模式，由模型自行根据关键词判断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检索式对话：与语义检索结合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/>
              <a:t>正常对话：支持上下文信息保存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42290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后端自动部署服务器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黄一轩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)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服务器运维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43635" y="1543685"/>
            <a:ext cx="8500110" cy="1753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2000" b="1"/>
              <a:t>实现</a:t>
            </a:r>
            <a:r>
              <a:rPr lang="zh-CN" altLang="en-US" sz="2400" b="1">
                <a:solidFill>
                  <a:srgbClr val="FF0000"/>
                </a:solidFill>
              </a:rPr>
              <a:t>后端</a:t>
            </a:r>
            <a:r>
              <a:rPr lang="zh-CN" altLang="en-US" sz="2000" b="1"/>
              <a:t>从</a:t>
            </a:r>
            <a:r>
              <a:rPr lang="zh-CN" altLang="en-US" sz="2400" b="1">
                <a:solidFill>
                  <a:srgbClr val="FF0000"/>
                </a:solidFill>
              </a:rPr>
              <a:t>本地</a:t>
            </a:r>
            <a:r>
              <a:rPr lang="zh-CN" altLang="en-US" sz="2000" b="1"/>
              <a:t>到</a:t>
            </a:r>
            <a:r>
              <a:rPr lang="zh-CN" altLang="en-US" sz="2400" b="1">
                <a:solidFill>
                  <a:srgbClr val="FF0000"/>
                </a:solidFill>
              </a:rPr>
              <a:t>Github</a:t>
            </a:r>
            <a:r>
              <a:rPr lang="zh-CN" altLang="en-US" sz="2000" b="1"/>
              <a:t>再到</a:t>
            </a:r>
            <a:r>
              <a:rPr lang="zh-CN" altLang="en-US" sz="2400" b="1">
                <a:solidFill>
                  <a:srgbClr val="FF0000"/>
                </a:solidFill>
              </a:rPr>
              <a:t>服务器</a:t>
            </a:r>
            <a:r>
              <a:rPr lang="zh-CN" altLang="en-US" sz="2000" b="1"/>
              <a:t>的流水线式自动部署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1988820"/>
            <a:ext cx="5133340" cy="45364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354455"/>
            <a:ext cx="8425180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用户端功能实现</a:t>
            </a:r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- </a:t>
            </a:r>
            <a:r>
              <a:rPr lang="zh-CN" altLang="en-US" sz="2000" dirty="0"/>
              <a:t>完全</a:t>
            </a:r>
            <a:r>
              <a:rPr lang="en-US" altLang="zh-CN" sz="2000" dirty="0"/>
              <a:t>实现用户端个人信息</a:t>
            </a:r>
            <a:r>
              <a:rPr lang="zh-CN" altLang="en-US" sz="2000" dirty="0"/>
              <a:t>模块（黄一轩，李雨萌）</a:t>
            </a:r>
            <a:endParaRPr lang="en-US" altLang="zh-CN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/>
              <a:t>    - </a:t>
            </a:r>
            <a:r>
              <a:rPr lang="zh-CN" altLang="en-US" sz="2000" dirty="0"/>
              <a:t>部分实现成果展示模块的页面和接口（陈俊华，金楷茗）</a:t>
            </a:r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- </a:t>
            </a:r>
            <a:r>
              <a:rPr lang="zh-CN" altLang="en-US" sz="2000" dirty="0"/>
              <a:t>实现检索过滤，关键词检索等混合检索功能</a:t>
            </a:r>
            <a:r>
              <a:rPr lang="en-US" altLang="zh-CN" sz="2000" dirty="0"/>
              <a:t> (</a:t>
            </a:r>
            <a:r>
              <a:rPr lang="zh-CN" altLang="en-US" sz="2000" dirty="0"/>
              <a:t>周靖宇，杨博文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/>
              <a:t>功能（暂时调用现有</a:t>
            </a:r>
            <a:r>
              <a:rPr lang="en-US" altLang="zh-CN" sz="2000" dirty="0"/>
              <a:t>API</a:t>
            </a:r>
            <a:r>
              <a:rPr lang="zh-CN" altLang="en-US" sz="2000" dirty="0"/>
              <a:t>）</a:t>
            </a:r>
            <a:br>
              <a:rPr lang="en-US" altLang="zh-CN" sz="2000" dirty="0"/>
            </a:br>
            <a:r>
              <a:rPr lang="en-US" altLang="zh-CN" sz="2000" dirty="0"/>
              <a:t>    - </a:t>
            </a:r>
            <a:r>
              <a:rPr lang="zh-CN" altLang="en-US" sz="2000" dirty="0"/>
              <a:t>实现</a:t>
            </a:r>
            <a:r>
              <a:rPr lang="en-US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式交互式检索与对话（杨博文，周靖宇）</a:t>
            </a: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+mn-ea"/>
              </a:rPr>
              <a:t>   - </a:t>
            </a:r>
            <a:r>
              <a:rPr lang="zh-CN" altLang="en-US" sz="2000" dirty="0">
                <a:latin typeface="+mn-ea"/>
              </a:rPr>
              <a:t>实现单篇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多篇论文综述生成功能</a:t>
            </a:r>
            <a:r>
              <a:rPr lang="en-US" altLang="zh-CN" sz="2000" dirty="0">
                <a:latin typeface="+mn-ea"/>
                <a:sym typeface="+mn-ea"/>
              </a:rPr>
              <a:t> </a:t>
            </a:r>
            <a:r>
              <a:rPr lang="zh-CN" altLang="en-US" sz="2000" dirty="0">
                <a:latin typeface="+mn-ea"/>
                <a:sym typeface="+mn-ea"/>
              </a:rPr>
              <a:t>（周靖宇）</a:t>
            </a:r>
            <a:endParaRPr lang="en-US" altLang="zh-CN" sz="2000" dirty="0">
              <a:latin typeface="+mn-ea"/>
              <a:sym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+mn-ea"/>
                <a:sym typeface="+mn-ea"/>
              </a:rPr>
              <a:t>   - </a:t>
            </a:r>
            <a:r>
              <a:rPr lang="zh-CN" altLang="en-US" sz="2000" dirty="0">
                <a:latin typeface="+mn-ea"/>
                <a:sym typeface="+mn-ea"/>
              </a:rPr>
              <a:t>实现文献子类别的划分与热门推荐文献功能（杨博文）</a:t>
            </a:r>
            <a:endParaRPr lang="zh-CN" altLang="en-US" sz="2000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设计文档同步</a:t>
            </a:r>
            <a:r>
              <a:rPr lang="en-US" altLang="zh-CN" sz="2000" dirty="0"/>
              <a:t>   - </a:t>
            </a:r>
            <a:r>
              <a:rPr lang="zh-CN" altLang="en-US" sz="2000" dirty="0"/>
              <a:t>伴随功能实现，设计文档同步更新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All Bro</a:t>
            </a:r>
            <a:r>
              <a:rPr lang="zh-CN" altLang="en-US" sz="2000" dirty="0"/>
              <a:t>）</a:t>
            </a: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748" y="5387991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04-18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34635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汇报：杨博文</a:t>
            </a:r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13512" y="5412756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8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6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4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8415" y="1591945"/>
            <a:ext cx="99358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根据需求文档有条不紊的进行系统开发，本周完成所有预计工作，并超额完成了一些任务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2460625"/>
            <a:ext cx="9798050" cy="340487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9404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Word (All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前端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)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接口设计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6200" y="1601470"/>
            <a:ext cx="8624570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/>
              <a:t>根据</a:t>
            </a:r>
            <a:r>
              <a:rPr lang="en-US" altLang="zh-CN" b="1"/>
              <a:t>UI</a:t>
            </a:r>
            <a:r>
              <a:rPr lang="zh-CN" altLang="en-US" b="1"/>
              <a:t>设计，前后端同学一起分界面整理了</a:t>
            </a:r>
            <a:r>
              <a:rPr lang="en-US" altLang="zh-CN" b="1"/>
              <a:t>Word</a:t>
            </a:r>
            <a:r>
              <a:rPr lang="zh-CN" altLang="en-US" b="1"/>
              <a:t>版本的接口文档，共计约</a:t>
            </a:r>
            <a:r>
              <a:rPr lang="en-US" altLang="zh-CN" b="1"/>
              <a:t>40</a:t>
            </a:r>
            <a:r>
              <a:rPr lang="zh-CN" altLang="en-US" b="1"/>
              <a:t>个接口。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985" y="2200275"/>
            <a:ext cx="6828155" cy="41306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780" y="3065780"/>
            <a:ext cx="8599805" cy="297942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9643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API Fox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（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All 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后端）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460" y="2317115"/>
            <a:ext cx="6893560" cy="4244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6980" y="1578610"/>
            <a:ext cx="9003665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/>
              <a:t>后端同学已分模块的实现了约</a:t>
            </a:r>
            <a:r>
              <a:rPr lang="en-US" altLang="zh-CN" b="1"/>
              <a:t>20</a:t>
            </a:r>
            <a:r>
              <a:rPr lang="zh-CN" altLang="en-US" b="1"/>
              <a:t>个接口，包含个人信息，用户交互等，并已在本机完成全方位的接口测试</a:t>
            </a:r>
            <a:r>
              <a:rPr lang="en-US" altLang="zh-CN" b="1"/>
              <a:t>(</a:t>
            </a:r>
            <a:r>
              <a:rPr lang="zh-CN" altLang="en-US" b="1"/>
              <a:t>还有部分未撰写进</a:t>
            </a:r>
            <a:r>
              <a:rPr lang="en-US" altLang="zh-CN" b="1"/>
              <a:t>API Fox)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3101290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用户注册登录与用户交互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黄一轩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)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9129" y="1592140"/>
            <a:ext cx="7622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b="1" dirty="0"/>
              <a:t>完成注册登录模块开发以及用户交互模块的部分开发</a:t>
            </a:r>
            <a:r>
              <a:rPr lang="en-US" altLang="zh-CN" b="1" dirty="0"/>
              <a:t>(</a:t>
            </a:r>
            <a:r>
              <a:rPr lang="zh-CN" altLang="en-US" b="1" dirty="0"/>
              <a:t>无前端</a:t>
            </a:r>
            <a:r>
              <a:rPr lang="en-US" altLang="zh-CN" b="1" dirty="0"/>
              <a:t>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10" y="2445385"/>
            <a:ext cx="4999990" cy="3714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915" y="2547620"/>
            <a:ext cx="4394835" cy="36125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7208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用户信息与用户管理模块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 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陈俊华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)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模块开发</a:t>
            </a: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5725" y="1671320"/>
            <a:ext cx="718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完成用户信息模块所有基本接口，以及管理端的核心功能（无前端）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2369820"/>
            <a:ext cx="4349115" cy="3825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725" y="2352675"/>
            <a:ext cx="4867275" cy="385889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b220a7e-5d54-4fd1-b206-20f36c46854c"/>
  <p:tag name="COMMONDATA" val="eyJoZGlkIjoiNTJlYjM4NTUwNzBlZGVjYjc4NTZhNDc0ZmIxODc4ZG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0,&quot;width&quot;:390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1409</Words>
  <Application>Microsoft Office PowerPoint</Application>
  <PresentationFormat>宽屏</PresentationFormat>
  <Paragraphs>171</Paragraphs>
  <Slides>18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Yuppy SC</vt:lpstr>
      <vt:lpstr>等线</vt:lpstr>
      <vt:lpstr>华文行楷</vt:lpstr>
      <vt:lpstr>经典综艺体简</vt:lpstr>
      <vt:lpstr>微软雅黑</vt:lpstr>
      <vt:lpstr>Aharoni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dell</cp:lastModifiedBy>
  <cp:revision>550</cp:revision>
  <dcterms:created xsi:type="dcterms:W3CDTF">2021-12-14T06:44:00Z</dcterms:created>
  <dcterms:modified xsi:type="dcterms:W3CDTF">2024-04-18T15:26:31Z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7F8BB5276C4C4B8B8ACA9BE7F2BBD7A7_13</vt:lpwstr>
  </property>
  <property fmtid="{D5CDD505-2E9C-101B-9397-08002B2CF9AE}" pid="3" name="KSOProductBuildVer">
    <vt:lpwstr>2052-12.1.0.16729</vt:lpwstr>
  </property>
</Properties>
</file>