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378" r:id="rId5"/>
    <p:sldId id="379" r:id="rId6"/>
    <p:sldId id="377" r:id="rId8"/>
    <p:sldId id="380" r:id="rId9"/>
    <p:sldId id="381" r:id="rId10"/>
    <p:sldId id="382" r:id="rId11"/>
    <p:sldId id="397" r:id="rId12"/>
    <p:sldId id="398" r:id="rId13"/>
    <p:sldId id="399" r:id="rId14"/>
    <p:sldId id="400" r:id="rId15"/>
    <p:sldId id="401" r:id="rId16"/>
    <p:sldId id="402" r:id="rId17"/>
    <p:sldId id="389" r:id="rId18"/>
    <p:sldId id="390" r:id="rId19"/>
    <p:sldId id="391" r:id="rId20"/>
    <p:sldId id="403" r:id="rId21"/>
    <p:sldId id="274" r:id="rId22"/>
    <p:sldId id="353" r:id="rId23"/>
    <p:sldId id="404" r:id="rId24"/>
    <p:sldId id="323" r:id="rId25"/>
    <p:sldId id="324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FY" initials="Z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88781" autoAdjust="0"/>
  </p:normalViewPr>
  <p:slideViewPr>
    <p:cSldViewPr snapToGrid="0">
      <p:cViewPr varScale="1">
        <p:scale>
          <a:sx n="76" d="100"/>
          <a:sy n="76" d="100"/>
        </p:scale>
        <p:origin x="71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0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2BB04-99A4-4E11-A933-BC564344C3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已经将</a:t>
            </a:r>
            <a:r>
              <a:rPr lang="en-US" altLang="zh-CN" dirty="0"/>
              <a:t>8000</a:t>
            </a:r>
            <a:r>
              <a:rPr lang="zh-CN" altLang="en-US" dirty="0"/>
              <a:t>篇左右的计算机视觉领域论文向量化，同时</a:t>
            </a:r>
            <a:r>
              <a:rPr lang="en-US" altLang="zh-CN" dirty="0"/>
              <a:t>Milvus</a:t>
            </a:r>
            <a:r>
              <a:rPr lang="zh-CN" altLang="en-US" dirty="0"/>
              <a:t>向量库还支持</a:t>
            </a:r>
            <a:r>
              <a:rPr lang="en-US" altLang="zh-CN" dirty="0"/>
              <a:t>Pipeline</a:t>
            </a:r>
            <a:r>
              <a:rPr lang="zh-CN" altLang="en-US" dirty="0"/>
              <a:t>将</a:t>
            </a:r>
            <a:r>
              <a:rPr lang="en-US" altLang="zh-CN" dirty="0"/>
              <a:t>pdf,word</a:t>
            </a:r>
            <a:r>
              <a:rPr lang="zh-CN" altLang="en-US" dirty="0"/>
              <a:t>格式的全文分段编码，便于我们在日后通过检索增强生成技术（</a:t>
            </a:r>
            <a:r>
              <a:rPr lang="en-US" altLang="zh-CN" dirty="0"/>
              <a:t>RAG</a:t>
            </a:r>
            <a:r>
              <a:rPr lang="zh-CN" altLang="en-US" dirty="0"/>
              <a:t>）提高我们的文献研读等功能的</a:t>
            </a:r>
            <a:r>
              <a:rPr lang="zh-CN" altLang="en-US" dirty="0"/>
              <a:t>质量。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交互式检索的设计参考了星火助手的模式，将对话分类为检索类对话和正常对话，使用大模型进行用户需求判断，</a:t>
            </a:r>
            <a:endParaRPr lang="zh-CN" altLang="en-US" dirty="0"/>
          </a:p>
          <a:p>
            <a:r>
              <a:rPr lang="zh-CN" altLang="en-US" dirty="0"/>
              <a:t>检索类对话将会对数据库进行向量化检索，前端则需要渲染相应的论文信息，支持论文界面跳转和论文循证。</a:t>
            </a:r>
            <a:endParaRPr lang="zh-CN" altLang="en-US" dirty="0"/>
          </a:p>
          <a:p>
            <a:r>
              <a:rPr lang="zh-CN" altLang="en-US" dirty="0"/>
              <a:t>正常对话则是使用大模型进行直接推理。</a:t>
            </a:r>
            <a:endParaRPr lang="zh-CN" altLang="en-US" dirty="0"/>
          </a:p>
          <a:p>
            <a:r>
              <a:rPr lang="zh-CN" altLang="en-US" dirty="0"/>
              <a:t>我们采用的大模型是chatGLM2-6B，已经部署到服务器上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2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Epp</a:t>
            </a: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论文助手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AI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赋能的全能论文研读助手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71158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48441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85535" y="4458335"/>
            <a:ext cx="152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日期：</a:t>
            </a:r>
            <a:r>
              <a:rPr lang="en-US" altLang="zh-CN" dirty="0"/>
              <a:t>04-26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3971158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汇报：</a:t>
            </a:r>
            <a:r>
              <a:rPr lang="zh-CN" altLang="en-US" dirty="0"/>
              <a:t>金楷茗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50034" y="4372610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50035" y="4483100"/>
            <a:ext cx="171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EPP </a:t>
            </a:r>
            <a:r>
              <a:rPr lang="zh-CN" altLang="en-US" dirty="0"/>
              <a:t>小组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972086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用户个人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中心模块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 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李雨萌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)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55725" y="1671320"/>
            <a:ext cx="7189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完成用户个人</a:t>
            </a:r>
            <a:r>
              <a:rPr lang="zh-CN" altLang="en-US" b="1"/>
              <a:t>中心模块（前端）</a:t>
            </a:r>
            <a:endParaRPr lang="zh-CN" altLang="en-US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80" y="2111375"/>
            <a:ext cx="8549640" cy="38112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5425" y="5922645"/>
            <a:ext cx="705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用户个人</a:t>
            </a:r>
            <a:r>
              <a:rPr lang="zh-CN" altLang="en-US" b="1"/>
              <a:t>收藏展示</a:t>
            </a:r>
            <a:r>
              <a:rPr lang="zh-CN" altLang="en-US" b="1"/>
              <a:t>页面</a:t>
            </a:r>
            <a:endParaRPr lang="zh-CN" altLang="en-US" b="1"/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972086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文献检索模块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 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金楷茗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)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55725" y="1671320"/>
            <a:ext cx="738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完成用户文献检索模块（前端），完成用户根据历史记录</a:t>
            </a:r>
            <a:r>
              <a:rPr lang="zh-CN" altLang="en-US" b="1"/>
              <a:t>检索功能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2765425" y="5922645"/>
            <a:ext cx="705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文献检索展示</a:t>
            </a:r>
            <a:r>
              <a:rPr lang="zh-CN" altLang="en-US" b="1"/>
              <a:t>页面</a:t>
            </a:r>
            <a:endParaRPr lang="zh-CN" altLang="en-US" b="1"/>
          </a:p>
        </p:txBody>
      </p:sp>
      <p:pic>
        <p:nvPicPr>
          <p:cNvPr id="2" name="图片 1" descr="截屏2024-04-25 下午7.58.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90" y="2072640"/>
            <a:ext cx="9962515" cy="32512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972086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文献检索模块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 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金楷茗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+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杨博文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)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55725" y="1671320"/>
            <a:ext cx="9153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完成用户检索结果页面（前端</a:t>
            </a:r>
            <a:r>
              <a:rPr lang="en-US" altLang="zh-CN" b="1"/>
              <a:t>+</a:t>
            </a:r>
            <a:r>
              <a:rPr lang="zh-CN" altLang="en-US" b="1"/>
              <a:t>后端），包括检索结果过滤与展示、文献下载，为综述生成和</a:t>
            </a:r>
            <a:r>
              <a:rPr lang="en-US" altLang="zh-CN" b="1"/>
              <a:t>AI</a:t>
            </a:r>
            <a:r>
              <a:rPr lang="zh-CN" altLang="en-US" b="1"/>
              <a:t>对话式检索</a:t>
            </a:r>
            <a:r>
              <a:rPr lang="zh-CN" altLang="en-US" b="1"/>
              <a:t>预留接口</a:t>
            </a:r>
            <a:endParaRPr lang="zh-CN" altLang="en-US" b="1"/>
          </a:p>
        </p:txBody>
      </p:sp>
      <p:pic>
        <p:nvPicPr>
          <p:cNvPr id="5" name="图片 4" descr="截屏2024-04-25 下午8.01.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20" y="2315845"/>
            <a:ext cx="8824595" cy="41821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67940" y="6014720"/>
            <a:ext cx="705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检索</a:t>
            </a:r>
            <a:r>
              <a:rPr lang="zh-CN" altLang="en-US" b="1"/>
              <a:t>结果展示</a:t>
            </a:r>
            <a:r>
              <a:rPr lang="zh-CN" altLang="en-US" b="1"/>
              <a:t>页面</a:t>
            </a:r>
            <a:endParaRPr lang="zh-CN" altLang="en-US" b="1"/>
          </a:p>
        </p:txBody>
      </p:sp>
      <p:sp>
        <p:nvSpPr>
          <p:cNvPr id="7" name="矩形 6"/>
          <p:cNvSpPr/>
          <p:nvPr/>
        </p:nvSpPr>
        <p:spPr>
          <a:xfrm>
            <a:off x="1754505" y="2747645"/>
            <a:ext cx="1651000" cy="147256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54505" y="4354830"/>
            <a:ext cx="1651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检索结果过滤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28820" y="4113530"/>
            <a:ext cx="1651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检索结果</a:t>
            </a:r>
            <a:r>
              <a:rPr lang="zh-CN" altLang="en-US">
                <a:solidFill>
                  <a:srgbClr val="FF0000"/>
                </a:solidFill>
              </a:rPr>
              <a:t>展示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32505" y="2933700"/>
            <a:ext cx="3867150" cy="105664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91225" y="2587625"/>
            <a:ext cx="1550670" cy="29591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585460" y="2232025"/>
            <a:ext cx="241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批量下载与</a:t>
            </a:r>
            <a:r>
              <a:rPr lang="zh-CN" altLang="en-US">
                <a:solidFill>
                  <a:srgbClr val="FF0000"/>
                </a:solidFill>
              </a:rPr>
              <a:t>生成综述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26655" y="2647315"/>
            <a:ext cx="3155950" cy="385889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095615" y="2269490"/>
            <a:ext cx="2710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AI</a:t>
            </a:r>
            <a:r>
              <a:rPr lang="zh-CN" altLang="en-US">
                <a:solidFill>
                  <a:srgbClr val="FF0000"/>
                </a:solidFill>
              </a:rPr>
              <a:t>调研助手（</a:t>
            </a:r>
            <a:r>
              <a:rPr lang="zh-CN" altLang="en-US">
                <a:solidFill>
                  <a:srgbClr val="FF0000"/>
                </a:solidFill>
              </a:rPr>
              <a:t>对话式检索）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 animBg="1"/>
      <p:bldP spid="14" grpId="0" animBg="1"/>
      <p:bldP spid="16" grpId="0"/>
      <p:bldP spid="18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972086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论文详情模块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 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金楷茗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+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黄一轩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)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55725" y="1671320"/>
            <a:ext cx="917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完成论文详情展示模块（前端</a:t>
            </a:r>
            <a:r>
              <a:rPr lang="en-US" altLang="zh-CN" b="1"/>
              <a:t>+</a:t>
            </a:r>
            <a:r>
              <a:rPr lang="zh-CN" altLang="en-US" b="1"/>
              <a:t>后端），完成用户对论文的评论、点赞、</a:t>
            </a:r>
            <a:r>
              <a:rPr lang="zh-CN" altLang="en-US" b="1"/>
              <a:t>收藏等交互功能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1162050" y="5283835"/>
            <a:ext cx="535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论文详情展示</a:t>
            </a:r>
            <a:r>
              <a:rPr lang="zh-CN" altLang="en-US" b="1"/>
              <a:t>页面</a:t>
            </a:r>
            <a:endParaRPr lang="zh-CN" altLang="en-US" b="1"/>
          </a:p>
        </p:txBody>
      </p:sp>
      <p:pic>
        <p:nvPicPr>
          <p:cNvPr id="5" name="图片 4" descr="截屏2024-04-25 下午8.13.16"/>
          <p:cNvPicPr>
            <a:picLocks noChangeAspect="1"/>
          </p:cNvPicPr>
          <p:nvPr/>
        </p:nvPicPr>
        <p:blipFill>
          <a:blip r:embed="rId2"/>
          <a:srcRect l="6347" r="8267"/>
          <a:stretch>
            <a:fillRect/>
          </a:stretch>
        </p:blipFill>
        <p:spPr>
          <a:xfrm>
            <a:off x="1162050" y="2110105"/>
            <a:ext cx="5351780" cy="3175635"/>
          </a:xfrm>
          <a:prstGeom prst="rect">
            <a:avLst/>
          </a:prstGeom>
        </p:spPr>
      </p:pic>
      <p:pic>
        <p:nvPicPr>
          <p:cNvPr id="7" name="图片 6" descr="截屏2024-04-25 下午8.19.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080" y="2292350"/>
            <a:ext cx="5150485" cy="31718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94095" y="5648960"/>
            <a:ext cx="535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多级评论区</a:t>
            </a:r>
            <a:r>
              <a:rPr lang="zh-CN" altLang="en-US" b="1"/>
              <a:t>页面</a:t>
            </a:r>
            <a:endParaRPr lang="zh-CN" altLang="en-US" b="1"/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972086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管理端模块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 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李雨萌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+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陈俊华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)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55725" y="1671320"/>
            <a:ext cx="9173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完成管理端除评论审核外的核心功能（前端</a:t>
            </a:r>
            <a:r>
              <a:rPr lang="en-US" altLang="zh-CN" b="1"/>
              <a:t>+</a:t>
            </a:r>
            <a:r>
              <a:rPr lang="zh-CN" altLang="en-US" b="1"/>
              <a:t>后端），完成管理员对论文和对用户的</a:t>
            </a:r>
            <a:r>
              <a:rPr lang="zh-CN" altLang="en-US" b="1"/>
              <a:t>管理功能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1162050" y="5283835"/>
            <a:ext cx="535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管理用户</a:t>
            </a:r>
            <a:r>
              <a:rPr lang="zh-CN" altLang="en-US" b="1"/>
              <a:t>页面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6094095" y="5468620"/>
            <a:ext cx="486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管理论文</a:t>
            </a:r>
            <a:r>
              <a:rPr lang="zh-CN" altLang="en-US" b="1"/>
              <a:t>页面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90" y="2348865"/>
            <a:ext cx="6282055" cy="28105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395" y="2282190"/>
            <a:ext cx="4880610" cy="298831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972086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AI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调研助手（杨博文，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周靖宇）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模块开发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42720" y="1691005"/>
            <a:ext cx="8933815" cy="4330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+mn-ea"/>
                <a:cs typeface="+mn-ea"/>
              </a:rPr>
              <a:t>AI</a:t>
            </a:r>
            <a:r>
              <a:rPr lang="zh-CN" altLang="en-US" sz="3200">
                <a:latin typeface="+mn-ea"/>
                <a:cs typeface="+mn-ea"/>
              </a:rPr>
              <a:t>部分整体概述</a:t>
            </a:r>
            <a:r>
              <a:rPr lang="zh-CN" altLang="en-US" sz="2800">
                <a:latin typeface="+mn-ea"/>
                <a:cs typeface="+mn-ea"/>
              </a:rPr>
              <a:t>：</a:t>
            </a:r>
            <a:endParaRPr lang="zh-CN" altLang="en-US" sz="2800">
              <a:latin typeface="+mn-ea"/>
              <a:cs typeface="+mn-ea"/>
            </a:endParaRPr>
          </a:p>
          <a:p>
            <a:pPr marL="285750" indent="-285750" fontAlgn="auto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sz="2800"/>
              <a:t>构建了使用RAG技术进行交互式对话、文献研读、综述生成的基本流程。</a:t>
            </a:r>
            <a:endParaRPr lang="zh-CN" altLang="en-US" sz="2800"/>
          </a:p>
          <a:p>
            <a:pPr marL="285750" indent="-285750" fontAlgn="auto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sz="2800">
                <a:sym typeface="+mn-ea"/>
              </a:rPr>
              <a:t>使用了</a:t>
            </a:r>
            <a:r>
              <a:rPr lang="en-US" altLang="zh-CN" sz="2800">
                <a:sym typeface="+mn-ea"/>
              </a:rPr>
              <a:t>l</a:t>
            </a:r>
            <a:r>
              <a:rPr lang="zh-CN" altLang="en-US" sz="2800">
                <a:sym typeface="+mn-ea"/>
              </a:rPr>
              <a:t>angchain框架</a:t>
            </a:r>
            <a:endParaRPr lang="zh-CN" altLang="en-US" sz="2800"/>
          </a:p>
          <a:p>
            <a:pPr marL="742950" lvl="1" indent="-285750" fontAlgn="auto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sz="2000"/>
              <a:t>LLM使用chatglm3-6b</a:t>
            </a:r>
            <a:endParaRPr lang="zh-CN" altLang="en-US" sz="2000"/>
          </a:p>
          <a:p>
            <a:pPr marL="742950" lvl="1" indent="-285750" fontAlgn="auto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sz="2000"/>
              <a:t>词向量嵌入模型使用 bge-large-zh-v1.5</a:t>
            </a:r>
            <a:endParaRPr lang="zh-CN" altLang="en-US" sz="2000"/>
          </a:p>
          <a:p>
            <a:pPr marL="742950" lvl="1" indent="-285750" fontAlgn="auto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sz="2000"/>
              <a:t>向量数据库选用便捷易用的 faiss</a:t>
            </a:r>
            <a:endParaRPr lang="zh-CN" altLang="en-US" sz="2000"/>
          </a:p>
          <a:p>
            <a:pPr marL="742950" lvl="1" indent="-285750" fontAlgn="auto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sz="2000"/>
              <a:t>使用</a:t>
            </a:r>
            <a:r>
              <a:rPr lang="en-US" altLang="zh-CN" sz="2000"/>
              <a:t>l</a:t>
            </a:r>
            <a:r>
              <a:rPr lang="zh-CN" altLang="en-US" sz="2000"/>
              <a:t>angchain框架构建文件、知识库、向量库、提示词、AI的工具链</a:t>
            </a:r>
            <a:endParaRPr lang="zh-CN" altLang="en-US" sz="2000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760" y="3385185"/>
            <a:ext cx="6127115" cy="263588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342290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sym typeface="+mn-ea"/>
                </a:rPr>
                <a:t>文献研读</a:t>
              </a:r>
              <a:r>
                <a:rPr lang="zh-CN" altLang="en-US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sym typeface="+mn-ea"/>
                </a:rPr>
                <a:t>模块（杨博文）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模块开发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6495" y="1628140"/>
            <a:ext cx="94900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用户可选择一篇文章(自行上传/数据库本来的)开启文献研读，将文章分块计算向量保存，每次提问时会选取语义最相近的K块作为模型的辅助输入，并支持保留对话历史</a:t>
            </a:r>
            <a:endParaRPr lang="zh-CN" altLang="en-US" sz="2400"/>
          </a:p>
          <a:p>
            <a:endParaRPr lang="zh-CN" altLang="en-US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21737" t="38818" r="20940"/>
          <a:stretch>
            <a:fillRect/>
          </a:stretch>
        </p:blipFill>
        <p:spPr>
          <a:xfrm>
            <a:off x="715010" y="2775585"/>
            <a:ext cx="5751830" cy="3749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r="12815"/>
          <a:stretch>
            <a:fillRect/>
          </a:stretch>
        </p:blipFill>
        <p:spPr>
          <a:xfrm>
            <a:off x="6466840" y="2832735"/>
            <a:ext cx="5051425" cy="372872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342290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sym typeface="+mn-ea"/>
                </a:rPr>
                <a:t>AI</a:t>
              </a:r>
              <a:r>
                <a:rPr lang="zh-CN" altLang="en-US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sym typeface="+mn-ea"/>
                </a:rPr>
                <a:t>对话式检索（周靖</a:t>
              </a:r>
              <a:r>
                <a:rPr lang="zh-CN" altLang="en-US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sym typeface="+mn-ea"/>
                </a:rPr>
                <a:t>宇）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模块开发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575" y="120650"/>
            <a:ext cx="5151120" cy="63569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05230" y="1543685"/>
            <a:ext cx="5055870" cy="4958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使用服务器部署的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ChatGLM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进行模型推理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两种对话模式，由模型自行根据关键词判断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/>
              <a:t>检索式对话：与语义检索</a:t>
            </a:r>
            <a:r>
              <a:rPr lang="zh-CN" altLang="en-US"/>
              <a:t>结合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/>
              <a:t>正常对话：支持上下文信息</a:t>
            </a:r>
            <a:r>
              <a:rPr lang="zh-CN" altLang="en-US"/>
              <a:t>保存</a:t>
            </a:r>
            <a:endParaRPr lang="zh-CN" altLang="en-US"/>
          </a:p>
          <a:p>
            <a:pPr marL="285750" lvl="0" indent="-285750">
              <a:buFont typeface="Wingdings" panose="05000000000000000000" charset="0"/>
              <a:buChar char="Ø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/>
              <a:t>支持</a:t>
            </a:r>
            <a:endParaRPr lang="zh-CN" altLang="en-US" sz="2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/>
              <a:t>保留上下文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/>
              <a:t>从大数据库中选取语义最相近的K块作为模型的辅助输入，有助于AI的输出更精确的结果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972086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服务器配置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 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黄一轩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)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服务器运维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55725" y="1671320"/>
            <a:ext cx="9173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模拟生产环境进行了服务端和客户端的通信适配工作，服务端完成域名绑定和ssl证书配置等，简化了前后端联调工作的难度。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65" y="2693035"/>
            <a:ext cx="9323070" cy="27679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80590" y="2554605"/>
            <a:ext cx="5666740" cy="520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03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7237730" y="3035935"/>
            <a:ext cx="4375150" cy="905510"/>
            <a:chOff x="11459" y="3425"/>
            <a:chExt cx="6890" cy="1426"/>
          </a:xfrm>
        </p:grpSpPr>
        <p:sp>
          <p:nvSpPr>
            <p:cNvPr id="22" name="圆角矩形 115"/>
            <p:cNvSpPr/>
            <p:nvPr>
              <p:custDataLst>
                <p:tags r:id="rId2"/>
              </p:custDataLst>
            </p:nvPr>
          </p:nvSpPr>
          <p:spPr>
            <a:xfrm>
              <a:off x="11460" y="3425"/>
              <a:ext cx="6889" cy="142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25400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3"/>
              </p:custDataLst>
            </p:nvPr>
          </p:nvSpPr>
          <p:spPr>
            <a:xfrm>
              <a:off x="11459" y="3665"/>
              <a:ext cx="689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PART 02	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本周工作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7276465" y="4638675"/>
            <a:ext cx="4375150" cy="905510"/>
            <a:chOff x="11460" y="5803"/>
            <a:chExt cx="6890" cy="1426"/>
          </a:xfrm>
        </p:grpSpPr>
        <p:sp>
          <p:nvSpPr>
            <p:cNvPr id="25" name="圆角矩形 115"/>
            <p:cNvSpPr/>
            <p:nvPr>
              <p:custDataLst>
                <p:tags r:id="rId5"/>
              </p:custDataLst>
            </p:nvPr>
          </p:nvSpPr>
          <p:spPr>
            <a:xfrm>
              <a:off x="11460" y="5803"/>
              <a:ext cx="6889" cy="142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>
              <a:gradFill flip="none" rotWithShape="1">
                <a:gsLst>
                  <a:gs pos="100000">
                    <a:srgbClr val="CFCFCF"/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latin typeface="Arial" panose="020B0604020202090204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6"/>
              </p:custDataLst>
            </p:nvPr>
          </p:nvSpPr>
          <p:spPr>
            <a:xfrm>
              <a:off x="11460" y="6083"/>
              <a:ext cx="689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PART 03	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后续计划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pic>
        <p:nvPicPr>
          <p:cNvPr id="2" name="图片 1" descr="buaacs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圆角矩形 115"/>
          <p:cNvSpPr/>
          <p:nvPr>
            <p:custDataLst>
              <p:tags r:id="rId9"/>
            </p:custDataLst>
          </p:nvPr>
        </p:nvSpPr>
        <p:spPr>
          <a:xfrm>
            <a:off x="7239000" y="1434465"/>
            <a:ext cx="4374515" cy="90614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7238365" y="158686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整体情况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50229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804030504040204"/>
                  <a:ea typeface="微软雅黑" panose="020B0503020204020204" pitchFamily="34" charset="-122"/>
                </a:rPr>
                <a:t>下周任务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38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下周任务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4475" y="1354455"/>
            <a:ext cx="8425180" cy="5152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用户端功能实现</a:t>
            </a:r>
            <a:endParaRPr lang="zh-CN" altLang="en-US" sz="2000" dirty="0"/>
          </a:p>
          <a:p>
            <a:pPr marL="285750" indent="0">
              <a:lnSpc>
                <a:spcPct val="180000"/>
              </a:lnSpc>
              <a:buFont typeface="Wingdings" panose="05000000000000000000" charset="0"/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   - </a:t>
            </a:r>
            <a:r>
              <a:rPr lang="zh-CN" altLang="en-US" sz="2000" dirty="0"/>
              <a:t>完善用户与论文的交互功能（金楷茗，黄一轩）</a:t>
            </a:r>
            <a:endParaRPr lang="en-US" altLang="zh-CN" sz="2000" dirty="0"/>
          </a:p>
          <a:p>
            <a:pPr marL="285750" indent="0">
              <a:lnSpc>
                <a:spcPct val="180000"/>
              </a:lnSpc>
              <a:buFont typeface="Wingdings" panose="05000000000000000000" charset="0"/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   - </a:t>
            </a:r>
            <a:r>
              <a:rPr lang="zh-CN" altLang="en-US" sz="2000" dirty="0"/>
              <a:t>实现论文上传模块（李雨萌，</a:t>
            </a:r>
            <a:r>
              <a:rPr lang="zh-CN" altLang="en-US" sz="2000" dirty="0"/>
              <a:t>陈俊华）</a:t>
            </a:r>
            <a:endParaRPr lang="zh-CN" altLang="en-US" sz="2000" dirty="0"/>
          </a:p>
          <a:p>
            <a:pPr marL="285750" indent="0">
              <a:lnSpc>
                <a:spcPct val="180000"/>
              </a:lnSpc>
              <a:buNone/>
            </a:pP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   - </a:t>
            </a:r>
            <a:r>
              <a:rPr lang="zh-CN" altLang="en-US" sz="2000" dirty="0">
                <a:sym typeface="+mn-ea"/>
              </a:rPr>
              <a:t>实现论文研读模块</a:t>
            </a:r>
            <a:r>
              <a:rPr lang="zh-CN" altLang="en-US" sz="2000" dirty="0">
                <a:sym typeface="+mn-ea"/>
              </a:rPr>
              <a:t>的前端页面（</a:t>
            </a:r>
            <a:r>
              <a:rPr lang="zh-CN" altLang="en-US" sz="2000" dirty="0">
                <a:sym typeface="+mn-ea"/>
              </a:rPr>
              <a:t>金楷茗）</a:t>
            </a:r>
            <a:endParaRPr lang="zh-CN" altLang="en-US" sz="2000" dirty="0"/>
          </a:p>
          <a:p>
            <a:pPr marL="628650" indent="-342900">
              <a:lnSpc>
                <a:spcPct val="180000"/>
              </a:lnSpc>
              <a:buFont typeface="Wingdings" panose="05000000000000000000" charset="0"/>
              <a:buChar char=""/>
            </a:pPr>
            <a:r>
              <a:rPr lang="zh-CN" altLang="en-US" sz="2000" dirty="0"/>
              <a:t>管理端功能</a:t>
            </a:r>
            <a:r>
              <a:rPr lang="zh-CN" altLang="en-US" sz="2000" dirty="0"/>
              <a:t>完善</a:t>
            </a:r>
            <a:endParaRPr lang="zh-CN" altLang="en-US" sz="2000" dirty="0"/>
          </a:p>
          <a:p>
            <a:pPr marL="285750" indent="0">
              <a:lnSpc>
                <a:spcPct val="180000"/>
              </a:lnSpc>
              <a:buFont typeface="Wingdings" panose="05000000000000000000" charset="0"/>
              <a:buNone/>
            </a:pPr>
            <a:r>
              <a:rPr lang="en-US" altLang="zh-CN" sz="2000" dirty="0"/>
              <a:t>    - </a:t>
            </a:r>
            <a:r>
              <a:rPr lang="zh-CN" altLang="en-US" sz="2000" dirty="0"/>
              <a:t>实现评论审核功能（陈俊华，</a:t>
            </a:r>
            <a:r>
              <a:rPr lang="zh-CN" altLang="en-US" sz="2000" dirty="0"/>
              <a:t>李雨萌）</a:t>
            </a:r>
            <a:endParaRPr lang="zh-CN" altLang="en-US" sz="2000" dirty="0"/>
          </a:p>
          <a:p>
            <a:pPr marL="285750" indent="0" fontAlgn="auto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en-US" altLang="zh-CN" sz="2000" dirty="0">
                <a:latin typeface="+mn-ea"/>
              </a:rPr>
              <a:t>AI</a:t>
            </a:r>
            <a:r>
              <a:rPr lang="zh-CN" altLang="en-US" sz="2000" dirty="0"/>
              <a:t>功能</a:t>
            </a:r>
            <a:br>
              <a:rPr lang="en-US" altLang="zh-CN" sz="2000" dirty="0"/>
            </a:br>
            <a:r>
              <a:rPr lang="en-US" altLang="zh-CN" sz="2000" dirty="0"/>
              <a:t>    - </a:t>
            </a:r>
            <a:r>
              <a:rPr lang="zh-CN" altLang="en-US" sz="2000" dirty="0"/>
              <a:t>实现</a:t>
            </a:r>
            <a:r>
              <a:rPr lang="en-US" altLang="zh-CN" sz="2000" dirty="0"/>
              <a:t>AI</a:t>
            </a:r>
            <a:r>
              <a:rPr lang="zh-CN" altLang="en-US" sz="2000" dirty="0"/>
              <a:t>交互式检索</a:t>
            </a:r>
            <a:r>
              <a:rPr lang="zh-CN" altLang="en-US" sz="2000" dirty="0">
                <a:latin typeface="+mn-ea"/>
              </a:rPr>
              <a:t>（杨博文，周靖</a:t>
            </a:r>
            <a:r>
              <a:rPr lang="zh-CN" altLang="en-US" sz="2000" dirty="0">
                <a:latin typeface="+mn-ea"/>
              </a:rPr>
              <a:t>宇）</a:t>
            </a:r>
            <a:endParaRPr lang="zh-CN" altLang="en-US" sz="2000" dirty="0">
              <a:latin typeface="+mn-ea"/>
            </a:endParaRPr>
          </a:p>
          <a:p>
            <a:pPr marL="285750" indent="0" fontAlgn="auto">
              <a:lnSpc>
                <a:spcPct val="180000"/>
              </a:lnSpc>
              <a:buFont typeface="Wingdings" panose="05000000000000000000" charset="0"/>
              <a:buNone/>
            </a:pPr>
            <a:r>
              <a:rPr lang="en-US" altLang="zh-CN" sz="2000" dirty="0">
                <a:latin typeface="+mn-ea"/>
              </a:rPr>
              <a:t>   - </a:t>
            </a:r>
            <a:r>
              <a:rPr lang="zh-CN" altLang="en-US" sz="2000" dirty="0">
                <a:latin typeface="+mn-ea"/>
              </a:rPr>
              <a:t>实现单篇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多篇论文综述生成功能</a:t>
            </a:r>
            <a:r>
              <a:rPr lang="en-US" altLang="zh-CN" sz="2000" dirty="0">
                <a:latin typeface="+mn-ea"/>
                <a:sym typeface="+mn-ea"/>
              </a:rPr>
              <a:t> </a:t>
            </a:r>
            <a:r>
              <a:rPr lang="zh-CN" altLang="en-US" sz="2000" dirty="0">
                <a:latin typeface="+mn-ea"/>
                <a:sym typeface="+mn-ea"/>
              </a:rPr>
              <a:t>（周靖</a:t>
            </a:r>
            <a:r>
              <a:rPr lang="zh-CN" altLang="en-US" sz="2000" dirty="0">
                <a:latin typeface="+mn-ea"/>
                <a:sym typeface="+mn-ea"/>
              </a:rPr>
              <a:t>宇）</a:t>
            </a:r>
            <a:endParaRPr lang="zh-CN" altLang="en-US" sz="2000" dirty="0"/>
          </a:p>
        </p:txBody>
      </p:sp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50229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804030504040204"/>
                  <a:ea typeface="微软雅黑" panose="020B0503020204020204" pitchFamily="34" charset="-122"/>
                </a:rPr>
                <a:t>下周任务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38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下周任务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4475" y="1354455"/>
            <a:ext cx="8425180" cy="5152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0" fontAlgn="auto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初步开始</a:t>
            </a:r>
            <a:r>
              <a:rPr lang="zh-CN" altLang="en-US" sz="2000" dirty="0"/>
              <a:t>系统测试</a:t>
            </a:r>
            <a:endParaRPr lang="zh-CN" altLang="en-US" sz="2000" dirty="0"/>
          </a:p>
          <a:p>
            <a:pPr marL="285750" indent="0" fontAlgn="auto">
              <a:lnSpc>
                <a:spcPct val="180000"/>
              </a:lnSpc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   - </a:t>
            </a:r>
            <a:r>
              <a:rPr lang="zh-CN" altLang="en-US" sz="2000" dirty="0">
                <a:sym typeface="+mn-ea"/>
              </a:rPr>
              <a:t>构造数据对用户端、管理端的功能进行调试（</a:t>
            </a:r>
            <a:r>
              <a:rPr lang="en-US" altLang="zh-CN" sz="2000" dirty="0">
                <a:sym typeface="+mn-ea"/>
              </a:rPr>
              <a:t>All</a:t>
            </a:r>
            <a:r>
              <a:rPr lang="zh-CN" altLang="en-US" sz="2000" dirty="0">
                <a:sym typeface="+mn-ea"/>
              </a:rPr>
              <a:t>）</a:t>
            </a:r>
            <a:endParaRPr lang="zh-CN" altLang="en-US" sz="2000" dirty="0"/>
          </a:p>
          <a:p>
            <a:pPr marL="285750" indent="0" fontAlgn="auto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设计文档同步</a:t>
            </a:r>
            <a:r>
              <a:rPr lang="en-US" altLang="zh-CN" sz="2000" dirty="0"/>
              <a:t>   </a:t>
            </a:r>
            <a:endParaRPr lang="en-US" altLang="zh-CN" sz="2000" dirty="0"/>
          </a:p>
          <a:p>
            <a:pPr marL="285750" indent="0" fontAlgn="auto">
              <a:lnSpc>
                <a:spcPct val="180000"/>
              </a:lnSpc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   </a:t>
            </a:r>
            <a:r>
              <a:rPr lang="en-US" altLang="zh-CN" sz="2000" dirty="0"/>
              <a:t>- </a:t>
            </a:r>
            <a:r>
              <a:rPr lang="zh-CN" altLang="en-US" sz="2000" dirty="0"/>
              <a:t>伴随功能实现，设计文档同步更新</a:t>
            </a:r>
            <a:r>
              <a:rPr lang="en-US" altLang="zh-CN" sz="2000" dirty="0"/>
              <a:t> </a:t>
            </a:r>
            <a:r>
              <a:rPr lang="zh-CN" altLang="en-US" sz="2000" dirty="0"/>
              <a:t>（</a:t>
            </a:r>
            <a:r>
              <a:rPr lang="en-US" altLang="zh-CN" sz="2000" dirty="0"/>
              <a:t>All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</p:spTree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 dirty="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 dirty="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8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116125"/>
            <a:ext cx="6384614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感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谢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观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看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!</a:t>
            </a:r>
            <a:endParaRPr kumimoji="0" lang="en-US" altLang="zh-CN" sz="4800" spc="10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  <a:cs typeface="经典综艺体简" panose="0201060900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34635" y="5302266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511918" y="5302266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548880" y="5387975"/>
            <a:ext cx="1477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日期：</a:t>
            </a:r>
            <a:r>
              <a:rPr lang="en-US" altLang="zh-CN" dirty="0"/>
              <a:t>04-26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5334635" y="5412756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汇报：</a:t>
            </a:r>
            <a:r>
              <a:rPr lang="zh-CN" altLang="en-US" dirty="0"/>
              <a:t>金楷茗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13511" y="5302266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913512" y="5412756"/>
            <a:ext cx="185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EPP </a:t>
            </a:r>
            <a:r>
              <a:rPr lang="zh-CN" altLang="en-US" dirty="0"/>
              <a:t>小组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16373" y="2228671"/>
            <a:ext cx="49592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0" dirty="0">
                <a:solidFill>
                  <a:srgbClr val="E0B465"/>
                </a:solidFill>
              </a:rPr>
              <a:t>Q</a:t>
            </a:r>
            <a:r>
              <a:rPr kumimoji="1" lang="zh-CN" altLang="en-US" sz="15000" dirty="0">
                <a:solidFill>
                  <a:srgbClr val="E0B465"/>
                </a:solidFill>
              </a:rPr>
              <a:t> </a:t>
            </a:r>
            <a:r>
              <a:rPr kumimoji="1" lang="en-US" altLang="zh-CN" sz="15000" dirty="0">
                <a:solidFill>
                  <a:srgbClr val="303230"/>
                </a:solidFill>
              </a:rPr>
              <a:t>&amp;</a:t>
            </a:r>
            <a:r>
              <a:rPr kumimoji="1" lang="zh-CN" altLang="en-US" sz="15000" dirty="0">
                <a:solidFill>
                  <a:srgbClr val="303230"/>
                </a:solidFill>
              </a:rPr>
              <a:t> </a:t>
            </a:r>
            <a:r>
              <a:rPr kumimoji="1" lang="en-US" altLang="zh-CN" sz="15000" dirty="0">
                <a:solidFill>
                  <a:srgbClr val="E0B465"/>
                </a:solidFill>
              </a:rPr>
              <a:t>A</a:t>
            </a:r>
            <a:endParaRPr kumimoji="1" lang="zh-CN" altLang="en-US" sz="15000" dirty="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8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整体情况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整体进度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9135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项目整体情况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8415" y="1591945"/>
            <a:ext cx="9673590" cy="697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kumimoji="1"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根据需求文档有条不紊的进行系统开发，本周有部分任务由于难度较大尚未完成，但是超额完成了一些任务，总体开发状况保持良</a:t>
            </a:r>
            <a:r>
              <a:rPr kumimoji="1"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好。</a:t>
            </a:r>
            <a:endParaRPr kumimoji="1" lang="zh-CN" alt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本周工作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39643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API Fox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（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All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）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6980" y="1578610"/>
            <a:ext cx="9003665" cy="632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20000"/>
              </a:lnSpc>
            </a:pPr>
            <a:r>
              <a:rPr lang="zh-CN" altLang="en-US" b="1"/>
              <a:t>全体同学已分模块地将绝大多数接口写入</a:t>
            </a:r>
            <a:r>
              <a:rPr lang="en-US" altLang="zh-CN" b="1"/>
              <a:t>API Fox</a:t>
            </a:r>
            <a:r>
              <a:rPr lang="zh-CN" altLang="en-US" b="1"/>
              <a:t>（约</a:t>
            </a:r>
            <a:r>
              <a:rPr lang="en-US" altLang="zh-CN" b="1"/>
              <a:t>50</a:t>
            </a:r>
            <a:r>
              <a:rPr lang="zh-CN" altLang="en-US" b="1"/>
              <a:t>个），新增部分包含文献上传、论文研读、管理端</a:t>
            </a:r>
            <a:r>
              <a:rPr lang="zh-CN" altLang="en-US" b="1"/>
              <a:t>等等，并已在本机完成全方位的接口测试。</a:t>
            </a:r>
            <a:endParaRPr lang="zh-CN" altLang="en-US" b="1"/>
          </a:p>
        </p:txBody>
      </p:sp>
      <p:pic>
        <p:nvPicPr>
          <p:cNvPr id="2" name="图片 1" descr="截屏2024-04-25 下午7.45.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510" y="2309495"/>
            <a:ext cx="7355840" cy="419735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3101290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用户注册登录与用户交互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李雨萌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)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79129" y="1592140"/>
            <a:ext cx="76225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b="1" dirty="0"/>
              <a:t>完成注册登录模块开发以及用户交互模块的部分开发</a:t>
            </a:r>
            <a:r>
              <a:rPr lang="en-US" altLang="zh-CN" b="1" dirty="0"/>
              <a:t>(</a:t>
            </a:r>
            <a:r>
              <a:rPr lang="zh-CN" altLang="en-US" b="1" dirty="0"/>
              <a:t>前端</a:t>
            </a:r>
            <a:r>
              <a:rPr lang="en-US" altLang="zh-CN" b="1" dirty="0"/>
              <a:t>)</a:t>
            </a:r>
            <a:endParaRPr lang="en-US" altLang="zh-CN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35" y="2342515"/>
            <a:ext cx="8714740" cy="391985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972086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用户个人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中心模块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 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李雨萌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)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55725" y="1671320"/>
            <a:ext cx="7189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完成用户个人</a:t>
            </a:r>
            <a:r>
              <a:rPr lang="zh-CN" altLang="en-US" b="1"/>
              <a:t>中心模块（前端）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256790"/>
            <a:ext cx="5417185" cy="35477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29715" y="5508625"/>
            <a:ext cx="340614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b="1"/>
              <a:t>用户个人信息展示</a:t>
            </a:r>
            <a:r>
              <a:rPr lang="zh-CN" altLang="en-US" b="1"/>
              <a:t>页面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810" y="2144395"/>
            <a:ext cx="6138545" cy="31254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886575" y="5440680"/>
            <a:ext cx="3749040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b="1"/>
              <a:t>用户个人</a:t>
            </a:r>
            <a:r>
              <a:rPr lang="zh-CN" altLang="en-US" b="1"/>
              <a:t>搜索记录展示</a:t>
            </a:r>
            <a:r>
              <a:rPr lang="zh-CN" altLang="en-US" b="1"/>
              <a:t>页面</a:t>
            </a:r>
            <a:endParaRPr lang="zh-CN" altLang="en-US" b="1"/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972086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用户个人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中心模块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 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李雨萌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804030504040204"/>
                  <a:ea typeface="微软雅黑" panose="020B0503020204020204" pitchFamily="34" charset="-122"/>
                  <a:cs typeface="+mn-cs"/>
                </a:rPr>
                <a:t>)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8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55725" y="1671320"/>
            <a:ext cx="7189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完成用户个人</a:t>
            </a:r>
            <a:r>
              <a:rPr lang="zh-CN" altLang="en-US" b="1"/>
              <a:t>中心模块（前端）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45" y="2162810"/>
            <a:ext cx="8880475" cy="39547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5425" y="5551170"/>
            <a:ext cx="705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用户个人</a:t>
            </a:r>
            <a:r>
              <a:rPr lang="en-US" altLang="zh-CN" b="1"/>
              <a:t>AI</a:t>
            </a:r>
            <a:r>
              <a:rPr lang="zh-CN" altLang="en-US" b="1"/>
              <a:t>对话记录展示</a:t>
            </a:r>
            <a:r>
              <a:rPr lang="zh-CN" altLang="en-US" b="1"/>
              <a:t>页面</a:t>
            </a:r>
            <a:endParaRPr lang="zh-CN" altLang="en-US" b="1"/>
          </a:p>
        </p:txBody>
      </p:sp>
    </p:spTree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10.xml><?xml version="1.0" encoding="utf-8"?>
<p:tagLst xmlns:p="http://schemas.openxmlformats.org/presentationml/2006/main">
  <p:tag name="KSO_WPP_MARK_KEY" val="cb220a7e-5d54-4fd1-b206-20f36c46854c"/>
  <p:tag name="COMMONDATA" val="eyJoZGlkIjoiYTU5MzAxZWY0Y2ZiYzMyNTk2MGM2ZDcyYmE3NTUzOTQifQ=="/>
  <p:tag name="commondata" val="eyJoZGlkIjoiNTJlYjM4NTUwNzBlZGVjYjc4NTZhNDc0ZmIxODc4ZGIifQ=="/>
</p:tagLst>
</file>

<file path=ppt/tags/tag2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3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4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5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6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7.xml><?xml version="1.0" encoding="utf-8"?>
<p:tagLst xmlns:p="http://schemas.openxmlformats.org/presentationml/2006/main">
  <p:tag name="KSO_WM_UNIT_PLACING_PICTURE_USER_VIEWPORT" val="{&quot;height&quot;:960,&quot;width&quot;:3900}"/>
</p:tagLst>
</file>

<file path=ppt/tags/tag8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9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2012</Words>
  <Application>WPS 演示</Application>
  <PresentationFormat>宽屏</PresentationFormat>
  <Paragraphs>283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汉仪旗黑</vt:lpstr>
      <vt:lpstr>Yuppy SC</vt:lpstr>
      <vt:lpstr>经典综艺体简</vt:lpstr>
      <vt:lpstr>Verdana</vt:lpstr>
      <vt:lpstr>Arial</vt:lpstr>
      <vt:lpstr>Aharoni</vt:lpstr>
      <vt:lpstr>Verdana</vt:lpstr>
      <vt:lpstr>Wingdings</vt:lpstr>
      <vt:lpstr>华文行楷</vt:lpstr>
      <vt:lpstr>宋体-简</vt:lpstr>
      <vt:lpstr>华文宋体</vt:lpstr>
      <vt:lpstr>Calibri</vt:lpstr>
      <vt:lpstr>Helvetica Neue</vt:lpstr>
      <vt:lpstr>宋体</vt:lpstr>
      <vt:lpstr>Arial Unicode MS</vt:lpstr>
      <vt:lpstr>等线</vt:lpstr>
      <vt:lpstr>汉仪中等线KW</vt:lpstr>
      <vt:lpstr>汉仪书宋二KW</vt:lpstr>
      <vt:lpstr>微软雅黑</vt:lpstr>
      <vt:lpstr>Aharoni</vt:lpstr>
      <vt:lpstr>Yuppy SC</vt:lpstr>
      <vt:lpstr>华文行楷</vt:lpstr>
      <vt:lpstr>经典综艺体简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20220907161925</cp:lastModifiedBy>
  <cp:revision>552</cp:revision>
  <dcterms:created xsi:type="dcterms:W3CDTF">2024-04-25T14:34:58Z</dcterms:created>
  <dcterms:modified xsi:type="dcterms:W3CDTF">2024-04-25T14:34:58Z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FDBF541E10DDD0FCA8FA29667F9F6B18_43</vt:lpwstr>
  </property>
  <property fmtid="{D5CDD505-2E9C-101B-9397-08002B2CF9AE}" pid="3" name="KSOProductBuildVer">
    <vt:lpwstr>2052-6.2.1.8344</vt:lpwstr>
  </property>
</Properties>
</file>