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3" r:id="rId4"/>
    <p:sldId id="294" r:id="rId5"/>
    <p:sldId id="295" r:id="rId6"/>
    <p:sldId id="296" r:id="rId7"/>
    <p:sldId id="297" r:id="rId8"/>
    <p:sldId id="298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1CF01-3315-E748-A1C1-8496EB554A7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6EC0-A344-BE4F-AC2F-F39375BB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46EC0-A344-BE4F-AC2F-F39375BB5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2F07-F84B-0B47-85F5-7F57C41B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339B-AFFF-774F-AE0E-E32457B5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C2B5-576E-CF41-8DC9-BB80B02A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2773-E399-BD4E-AFAB-0FD73B08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4360-9B4D-3A40-984F-E535DCD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3F94-D973-724A-BF45-093A8563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9F5A-85A9-ED4D-860C-A26409A9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AA75-772E-344B-B355-75DC91F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9531-D767-F64D-AF7D-CA356B3A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CA76-B15E-BE44-9B02-15D7A88E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CB4B1-F131-AF4A-A5ED-FA95F8621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EFF0-50F9-C445-BB5E-F638A9269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CC02-4E7D-6A4C-A11D-6A303C87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E875-053B-FE40-9CF4-3D7B9D27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129C-CBB3-134A-B9FC-2BE959D1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1DF3-56C3-2A4B-A7DA-13298CDF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3E08-33F2-8A42-977A-84587B56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E405-CA08-474C-A82A-3B6FF827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656B-2DEA-1746-A7A0-67B6EB0D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ACCD-8DDB-EA4A-B710-79BAF879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AA55-6052-C24B-B10D-A41FE4F2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65E0-E6BC-864F-8D5F-D91312E3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40B5-9A68-724F-BA79-EE67C783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048F-0A44-F74E-B743-0155AE1E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6A6E-B336-3344-9D80-6DB81783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F7BA-BB2F-B044-9294-77DE3B5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1C09-8D62-544E-AA3B-3EA888A40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0C354-F77F-734C-A501-95A43A892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1C443-FD72-7344-AA6D-2F61D6BA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63EE-BBD1-964D-B045-AB4F9C3F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70780-19FC-8B43-B17C-58A97DD7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837E-6982-8D42-8C97-B1729BC2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A8546-149A-AB4B-BB43-53602EB3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6202-AC25-204A-A9A9-D85B3FAA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974E4-C55E-0043-BED2-0C66CC0F0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2EB8B-E508-B049-8352-895AE986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D4F72-2D9B-0E49-A827-88FD860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E1CFB-8F19-2A41-9932-1945AC2E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15D25-A32D-AC49-960C-7F791525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A853-B04C-BF45-98CA-A2963D89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1D191-007C-0245-A026-1FE5C3D4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E354-AB80-9042-92D4-360C107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BE37F-9DA5-494A-B9F0-A20D8BF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717E7-EAEA-5541-A010-B3D94D03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B986D-969C-8148-A1A7-FB7ACDE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84821-F009-D448-B534-529CA51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832F-8998-C243-ADF0-33C318B5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ADBE-5ACF-5F44-B4C4-A177D28D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668F-CD09-9745-9301-2CC8C203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78BB1-B8BE-8448-B116-48E14A80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EEA98-6C03-994A-9FA3-D7CE2950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432E-6425-3641-8F24-33F1F2A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8115-9060-654D-A54E-82F9FE91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91C7B-B1F3-ED4F-B00C-7225D5773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4386E-ACCD-7F4E-83BA-7AB17546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D062-3F5A-D64B-A610-A2B0D6F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FDB0-9435-6049-9C6E-D1E2D2EA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E7B9-8754-C141-BA6C-AA6FE8C1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0CD0A-2A9B-D943-922B-9337872A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5C7A-7701-654B-A793-60226054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B9E0-13A6-0A4B-ACD7-106D42EAB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76D7-2F6A-5147-8CEA-858D4A7CF747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0C7A-6E27-0142-AAA1-A34AC68B5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64B9-AB6E-6E49-83ED-1EBD721E1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7E71-32A6-7742-8435-D450A760B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572"/>
          </a:xfrm>
        </p:spPr>
        <p:txBody>
          <a:bodyPr/>
          <a:lstStyle/>
          <a:p>
            <a:r>
              <a:rPr lang="en-US" dirty="0"/>
              <a:t>ECE314 Lab 4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E733-311E-FA46-B7F9-898A436C5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0663" y="2601118"/>
            <a:ext cx="5290172" cy="278762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altLang="zh-CN" dirty="0"/>
              <a:t>tandardized random 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Parameter estimation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14704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321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Standardized random variables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A47D53-E3A5-4C70-A91F-7AE723AFEAEB}"/>
              </a:ext>
            </a:extLst>
          </p:cNvPr>
          <p:cNvCxnSpPr/>
          <p:nvPr/>
        </p:nvCxnSpPr>
        <p:spPr>
          <a:xfrm flipH="1">
            <a:off x="1233996" y="753591"/>
            <a:ext cx="97654" cy="46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E6F2FE-0EFE-4808-9C18-21B94C6DF96B}"/>
              </a:ext>
            </a:extLst>
          </p:cNvPr>
          <p:cNvSpPr txBox="1"/>
          <p:nvPr/>
        </p:nvSpPr>
        <p:spPr>
          <a:xfrm>
            <a:off x="667264" y="1313895"/>
            <a:ext cx="137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0</a:t>
            </a:r>
          </a:p>
          <a:p>
            <a:r>
              <a:rPr lang="en-US" dirty="0"/>
              <a:t>variance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8CBBB9-EEF8-4315-887B-008747A79067}"/>
                  </a:ext>
                </a:extLst>
              </p:cNvPr>
              <p:cNvSpPr txBox="1"/>
              <p:nvPr/>
            </p:nvSpPr>
            <p:spPr>
              <a:xfrm>
                <a:off x="2556769" y="1447060"/>
                <a:ext cx="7368466" cy="1164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its standardized version random variable is X, defined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8CBBB9-EEF8-4315-887B-008747A79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769" y="1447060"/>
                <a:ext cx="7368466" cy="1164934"/>
              </a:xfrm>
              <a:prstGeom prst="rect">
                <a:avLst/>
              </a:prstGeom>
              <a:blipFill>
                <a:blip r:embed="rId2"/>
                <a:stretch>
                  <a:fillRect l="-662" t="-2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B5134-6BBA-4C2B-B9A3-738E365A96F5}"/>
                  </a:ext>
                </a:extLst>
              </p:cNvPr>
              <p:cNvSpPr txBox="1"/>
              <p:nvPr/>
            </p:nvSpPr>
            <p:spPr>
              <a:xfrm>
                <a:off x="2556769" y="2929631"/>
                <a:ext cx="7581530" cy="1502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Check: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B5134-6BBA-4C2B-B9A3-738E365A9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769" y="2929631"/>
                <a:ext cx="7581530" cy="1502847"/>
              </a:xfrm>
              <a:prstGeom prst="rect">
                <a:avLst/>
              </a:prstGeom>
              <a:blipFill>
                <a:blip r:embed="rId3"/>
                <a:stretch>
                  <a:fillRect l="-6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FA837D-1F3F-4B14-9E89-9451E96CC4E6}"/>
                  </a:ext>
                </a:extLst>
              </p:cNvPr>
              <p:cNvSpPr txBox="1"/>
              <p:nvPr/>
            </p:nvSpPr>
            <p:spPr>
              <a:xfrm>
                <a:off x="2441359" y="4732412"/>
                <a:ext cx="77679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Purpose: Sometimes we do not know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but we know the distribution of the standardized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Then we can derive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FA837D-1F3F-4B14-9E89-9451E96CC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359" y="4732412"/>
                <a:ext cx="7767961" cy="923330"/>
              </a:xfrm>
              <a:prstGeom prst="rect">
                <a:avLst/>
              </a:prstGeom>
              <a:blipFill>
                <a:blip r:embed="rId4"/>
                <a:stretch>
                  <a:fillRect l="-654" t="-274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8FB6E3C-6B05-4204-8AC9-D555ED65182E}"/>
              </a:ext>
            </a:extLst>
          </p:cNvPr>
          <p:cNvSpPr txBox="1"/>
          <p:nvPr/>
        </p:nvSpPr>
        <p:spPr>
          <a:xfrm>
            <a:off x="7341833" y="5948039"/>
            <a:ext cx="33113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Section 2.2 of ECE313 notes and Lab 4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17896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62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886E87-0821-418E-B8C4-46A3BF68F5C8}"/>
                  </a:ext>
                </a:extLst>
              </p:cNvPr>
              <p:cNvSpPr txBox="1"/>
              <p:nvPr/>
            </p:nvSpPr>
            <p:spPr>
              <a:xfrm>
                <a:off x="1212476" y="3687400"/>
                <a:ext cx="901469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number of busses arrived at a bus station in an hour.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unknown.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go to the bus station and 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Goal: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886E87-0821-418E-B8C4-46A3BF68F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6" y="3687400"/>
                <a:ext cx="9014691" cy="1754326"/>
              </a:xfrm>
              <a:prstGeom prst="rect">
                <a:avLst/>
              </a:prstGeom>
              <a:blipFill>
                <a:blip r:embed="rId2"/>
                <a:stretch>
                  <a:fillRect l="-609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85188E-24AE-4F8D-9EF8-9AD0A77B7700}"/>
                  </a:ext>
                </a:extLst>
              </p:cNvPr>
              <p:cNvSpPr txBox="1"/>
              <p:nvPr/>
            </p:nvSpPr>
            <p:spPr>
              <a:xfrm>
                <a:off x="1695635" y="1571348"/>
                <a:ext cx="2024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:r>
                  <a:rPr lang="en-US" altLang="zh-CN" sz="2400" dirty="0"/>
                  <a:t>istribution(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85188E-24AE-4F8D-9EF8-9AD0A77B7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35" y="1571348"/>
                <a:ext cx="2024109" cy="461665"/>
              </a:xfrm>
              <a:prstGeom prst="rect">
                <a:avLst/>
              </a:prstGeom>
              <a:blipFill>
                <a:blip r:embed="rId3"/>
                <a:stretch>
                  <a:fillRect l="-4518" t="-10667" r="-361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5C50DE-B277-449A-8F3C-7476C04ADE2E}"/>
              </a:ext>
            </a:extLst>
          </p:cNvPr>
          <p:cNvCxnSpPr>
            <a:cxnSpLocks/>
          </p:cNvCxnSpPr>
          <p:nvPr/>
        </p:nvCxnSpPr>
        <p:spPr>
          <a:xfrm flipH="1">
            <a:off x="3524436" y="1367161"/>
            <a:ext cx="195308" cy="26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DF0811-3EA8-4489-AE5C-5AA01DFB420C}"/>
              </a:ext>
            </a:extLst>
          </p:cNvPr>
          <p:cNvSpPr txBox="1"/>
          <p:nvPr/>
        </p:nvSpPr>
        <p:spPr>
          <a:xfrm>
            <a:off x="3288145" y="1003177"/>
            <a:ext cx="10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unknown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70A316-F06B-47B5-8018-DAA3F5CCCE1F}"/>
              </a:ext>
            </a:extLst>
          </p:cNvPr>
          <p:cNvCxnSpPr/>
          <p:nvPr/>
        </p:nvCxnSpPr>
        <p:spPr>
          <a:xfrm>
            <a:off x="4305670" y="1802180"/>
            <a:ext cx="136716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AB51E1-C558-45CC-A6DF-DA198C0BA770}"/>
              </a:ext>
            </a:extLst>
          </p:cNvPr>
          <p:cNvSpPr txBox="1"/>
          <p:nvPr/>
        </p:nvSpPr>
        <p:spPr>
          <a:xfrm>
            <a:off x="4305670" y="1340515"/>
            <a:ext cx="13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0F470-021C-4458-B8DA-7E334C8B48A9}"/>
                  </a:ext>
                </a:extLst>
              </p:cNvPr>
              <p:cNvSpPr txBox="1"/>
              <p:nvPr/>
            </p:nvSpPr>
            <p:spPr>
              <a:xfrm>
                <a:off x="6052331" y="1295362"/>
                <a:ext cx="283305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data/samples/observations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0F470-021C-4458-B8DA-7E334C8B4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331" y="1295362"/>
                <a:ext cx="2833051" cy="738664"/>
              </a:xfrm>
              <a:prstGeom prst="rect">
                <a:avLst/>
              </a:prstGeom>
              <a:blipFill>
                <a:blip r:embed="rId4"/>
                <a:stretch>
                  <a:fillRect l="-1935" t="-4098" r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CA42F3-7331-4770-B5A0-1A35AA9EA530}"/>
              </a:ext>
            </a:extLst>
          </p:cNvPr>
          <p:cNvSpPr/>
          <p:nvPr/>
        </p:nvSpPr>
        <p:spPr>
          <a:xfrm>
            <a:off x="3472873" y="1997477"/>
            <a:ext cx="3980872" cy="884268"/>
          </a:xfrm>
          <a:custGeom>
            <a:avLst/>
            <a:gdLst>
              <a:gd name="connsiteX0" fmla="*/ 3980872 w 3980872"/>
              <a:gd name="connsiteY0" fmla="*/ 129309 h 684630"/>
              <a:gd name="connsiteX1" fmla="*/ 2133600 w 3980872"/>
              <a:gd name="connsiteY1" fmla="*/ 683491 h 684630"/>
              <a:gd name="connsiteX2" fmla="*/ 0 w 3980872"/>
              <a:gd name="connsiteY2" fmla="*/ 0 h 68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0872" h="684630">
                <a:moveTo>
                  <a:pt x="3980872" y="129309"/>
                </a:moveTo>
                <a:cubicBezTo>
                  <a:pt x="3388975" y="417175"/>
                  <a:pt x="2797079" y="705042"/>
                  <a:pt x="2133600" y="683491"/>
                </a:cubicBezTo>
                <a:cubicBezTo>
                  <a:pt x="1470121" y="661940"/>
                  <a:pt x="735060" y="330970"/>
                  <a:pt x="0" y="0"/>
                </a:cubicBezTo>
              </a:path>
            </a:pathLst>
          </a:custGeom>
          <a:noFill/>
          <a:ln w="25400">
            <a:solidFill>
              <a:srgbClr val="00B0F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CE9546-D094-4B76-86B5-00C9F40923BA}"/>
              </a:ext>
            </a:extLst>
          </p:cNvPr>
          <p:cNvSpPr txBox="1"/>
          <p:nvPr/>
        </p:nvSpPr>
        <p:spPr>
          <a:xfrm>
            <a:off x="4989250" y="2839681"/>
            <a:ext cx="163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estimate</a:t>
            </a:r>
          </a:p>
        </p:txBody>
      </p:sp>
    </p:spTree>
    <p:extLst>
      <p:ext uri="{BB962C8B-B14F-4D97-AF65-F5344CB8AC3E}">
        <p14:creationId xmlns:p14="http://schemas.microsoft.com/office/powerpoint/2010/main" val="382040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96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Parameter estimation: maximum likelihood (ML)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886E87-0821-418E-B8C4-46A3BF68F5C8}"/>
                  </a:ext>
                </a:extLst>
              </p:cNvPr>
              <p:cNvSpPr txBox="1"/>
              <p:nvPr/>
            </p:nvSpPr>
            <p:spPr>
              <a:xfrm>
                <a:off x="1184766" y="1056843"/>
                <a:ext cx="9014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number of busses arrived at a bus station in an hour.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unknown.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go to the bus station and 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Goal: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886E87-0821-418E-B8C4-46A3BF68F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66" y="1056843"/>
                <a:ext cx="9014691" cy="1200329"/>
              </a:xfrm>
              <a:prstGeom prst="rect">
                <a:avLst/>
              </a:prstGeom>
              <a:blipFill>
                <a:blip r:embed="rId2"/>
                <a:stretch>
                  <a:fillRect l="-406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75995CE-C048-4A62-850E-A6F426919DCE}"/>
              </a:ext>
            </a:extLst>
          </p:cNvPr>
          <p:cNvSpPr txBox="1"/>
          <p:nvPr/>
        </p:nvSpPr>
        <p:spPr>
          <a:xfrm>
            <a:off x="1184766" y="2445759"/>
            <a:ext cx="992909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Principle</a:t>
            </a:r>
            <a:r>
              <a:rPr lang="en-US" dirty="0"/>
              <a:t>: choose the estimat</a:t>
            </a:r>
            <a:r>
              <a:rPr lang="en-US" altLang="zh-CN" dirty="0"/>
              <a:t>e</a:t>
            </a:r>
            <a:r>
              <a:rPr lang="en-US" dirty="0"/>
              <a:t> that maximizes the likelihood/probability of obtaining the observations.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61DD5-7D8F-47DF-B0EC-23366B08DE95}"/>
                  </a:ext>
                </a:extLst>
              </p:cNvPr>
              <p:cNvSpPr txBox="1"/>
              <p:nvPr/>
            </p:nvSpPr>
            <p:spPr>
              <a:xfrm>
                <a:off x="4302502" y="3380444"/>
                <a:ext cx="2327563" cy="546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pmf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61DD5-7D8F-47DF-B0EC-23366B08D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02" y="3380444"/>
                <a:ext cx="2327563" cy="546688"/>
              </a:xfrm>
              <a:prstGeom prst="rect">
                <a:avLst/>
              </a:prstGeom>
              <a:blipFill>
                <a:blip r:embed="rId3"/>
                <a:stretch>
                  <a:fillRect l="-2356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832200-5763-4B0E-8C32-612E8295DA97}"/>
                  </a:ext>
                </a:extLst>
              </p:cNvPr>
              <p:cNvSpPr txBox="1"/>
              <p:nvPr/>
            </p:nvSpPr>
            <p:spPr>
              <a:xfrm>
                <a:off x="4302502" y="4172462"/>
                <a:ext cx="3352800" cy="52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832200-5763-4B0E-8C32-612E8295D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02" y="4172462"/>
                <a:ext cx="3352800" cy="521618"/>
              </a:xfrm>
              <a:prstGeom prst="rect">
                <a:avLst/>
              </a:prstGeom>
              <a:blipFill>
                <a:blip r:embed="rId4"/>
                <a:stretch>
                  <a:fillRect l="-1636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37D8166-B160-4FCA-8172-0B3BB0D1288D}"/>
              </a:ext>
            </a:extLst>
          </p:cNvPr>
          <p:cNvSpPr txBox="1"/>
          <p:nvPr/>
        </p:nvSpPr>
        <p:spPr>
          <a:xfrm>
            <a:off x="4064602" y="5018543"/>
            <a:ext cx="7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437C0E-BADF-4B06-8869-719116D68BB2}"/>
                  </a:ext>
                </a:extLst>
              </p:cNvPr>
              <p:cNvSpPr txBox="1"/>
              <p:nvPr/>
            </p:nvSpPr>
            <p:spPr>
              <a:xfrm>
                <a:off x="4709341" y="4975519"/>
                <a:ext cx="2990499" cy="455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4!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437C0E-BADF-4B06-8869-719116D68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341" y="4975519"/>
                <a:ext cx="2990499" cy="455381"/>
              </a:xfrm>
              <a:prstGeom prst="rect">
                <a:avLst/>
              </a:prstGeom>
              <a:blipFill>
                <a:blip r:embed="rId5"/>
                <a:stretch>
                  <a:fillRect l="-204" r="-3878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B062D9C6-1C26-4F82-8239-8AF1311CA414}"/>
              </a:ext>
            </a:extLst>
          </p:cNvPr>
          <p:cNvSpPr/>
          <p:nvPr/>
        </p:nvSpPr>
        <p:spPr>
          <a:xfrm>
            <a:off x="4228611" y="5890426"/>
            <a:ext cx="628072" cy="245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C93E2A-BE62-4940-B260-8F4DB117BEE3}"/>
                  </a:ext>
                </a:extLst>
              </p:cNvPr>
              <p:cNvSpPr txBox="1"/>
              <p:nvPr/>
            </p:nvSpPr>
            <p:spPr>
              <a:xfrm>
                <a:off x="5203048" y="5867269"/>
                <a:ext cx="855619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C93E2A-BE62-4940-B260-8F4DB117B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048" y="5867269"/>
                <a:ext cx="855619" cy="292003"/>
              </a:xfrm>
              <a:prstGeom prst="rect">
                <a:avLst/>
              </a:prstGeom>
              <a:blipFill>
                <a:blip r:embed="rId6"/>
                <a:stretch>
                  <a:fillRect l="-6429" t="-25000" r="-571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C2E0E7-DED7-420E-8EE3-D9CD7A36EE12}"/>
                  </a:ext>
                </a:extLst>
              </p:cNvPr>
              <p:cNvSpPr txBox="1"/>
              <p:nvPr/>
            </p:nvSpPr>
            <p:spPr>
              <a:xfrm>
                <a:off x="6853383" y="5745018"/>
                <a:ext cx="3611418" cy="64633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words, the maximum likelihood estimation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4.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C2E0E7-DED7-420E-8EE3-D9CD7A36E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83" y="5745018"/>
                <a:ext cx="3611418" cy="646331"/>
              </a:xfrm>
              <a:prstGeom prst="rect">
                <a:avLst/>
              </a:prstGeom>
              <a:blipFill>
                <a:blip r:embed="rId7"/>
                <a:stretch>
                  <a:fillRect l="-1176" t="-3704" b="-12963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9EA8AC-7438-4A34-B176-B1A8DB5931FC}"/>
              </a:ext>
            </a:extLst>
          </p:cNvPr>
          <p:cNvSpPr/>
          <p:nvPr/>
        </p:nvSpPr>
        <p:spPr>
          <a:xfrm>
            <a:off x="8432800" y="3673739"/>
            <a:ext cx="2540000" cy="1507861"/>
          </a:xfrm>
          <a:custGeom>
            <a:avLst/>
            <a:gdLst>
              <a:gd name="connsiteX0" fmla="*/ 0 w 2540000"/>
              <a:gd name="connsiteY0" fmla="*/ 1452443 h 1507861"/>
              <a:gd name="connsiteX1" fmla="*/ 591127 w 2540000"/>
              <a:gd name="connsiteY1" fmla="*/ 1286188 h 1507861"/>
              <a:gd name="connsiteX2" fmla="*/ 1034473 w 2540000"/>
              <a:gd name="connsiteY2" fmla="*/ 196297 h 1507861"/>
              <a:gd name="connsiteX3" fmla="*/ 1450109 w 2540000"/>
              <a:gd name="connsiteY3" fmla="*/ 94697 h 1507861"/>
              <a:gd name="connsiteX4" fmla="*/ 1856509 w 2540000"/>
              <a:gd name="connsiteY4" fmla="*/ 1212297 h 1507861"/>
              <a:gd name="connsiteX5" fmla="*/ 2540000 w 2540000"/>
              <a:gd name="connsiteY5" fmla="*/ 1507861 h 150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0000" h="1507861">
                <a:moveTo>
                  <a:pt x="0" y="1452443"/>
                </a:moveTo>
                <a:cubicBezTo>
                  <a:pt x="209357" y="1473994"/>
                  <a:pt x="418715" y="1495546"/>
                  <a:pt x="591127" y="1286188"/>
                </a:cubicBezTo>
                <a:cubicBezTo>
                  <a:pt x="763539" y="1076830"/>
                  <a:pt x="891309" y="394879"/>
                  <a:pt x="1034473" y="196297"/>
                </a:cubicBezTo>
                <a:cubicBezTo>
                  <a:pt x="1177637" y="-2285"/>
                  <a:pt x="1313103" y="-74636"/>
                  <a:pt x="1450109" y="94697"/>
                </a:cubicBezTo>
                <a:cubicBezTo>
                  <a:pt x="1587115" y="264030"/>
                  <a:pt x="1674861" y="976770"/>
                  <a:pt x="1856509" y="1212297"/>
                </a:cubicBezTo>
                <a:cubicBezTo>
                  <a:pt x="2038158" y="1447824"/>
                  <a:pt x="2289079" y="1477842"/>
                  <a:pt x="2540000" y="15078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10" grpId="0"/>
      <p:bldP spid="20" grpId="0"/>
      <p:bldP spid="14" grpId="0" animBg="1"/>
      <p:bldP spid="15" grpId="0"/>
      <p:bldP spid="16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85188E-24AE-4F8D-9EF8-9AD0A77B7700}"/>
                  </a:ext>
                </a:extLst>
              </p:cNvPr>
              <p:cNvSpPr txBox="1"/>
              <p:nvPr/>
            </p:nvSpPr>
            <p:spPr>
              <a:xfrm>
                <a:off x="1098865" y="1571348"/>
                <a:ext cx="2620880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400" dirty="0"/>
                  <a:t> D</a:t>
                </a:r>
                <a:r>
                  <a:rPr lang="en-US" altLang="zh-CN" sz="2400" dirty="0"/>
                  <a:t>istribution(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r>
                  <a:rPr lang="en-US" sz="2400" dirty="0"/>
                  <a:t>with </a:t>
                </a:r>
                <a:r>
                  <a:rPr lang="en-US" sz="2400" dirty="0" err="1"/>
                  <a:t>pmf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85188E-24AE-4F8D-9EF8-9AD0A77B7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65" y="1571348"/>
                <a:ext cx="2620880" cy="847220"/>
              </a:xfrm>
              <a:prstGeom prst="rect">
                <a:avLst/>
              </a:prstGeom>
              <a:blipFill>
                <a:blip r:embed="rId2"/>
                <a:stretch>
                  <a:fillRect l="-3488" t="-5755" r="-1860" b="-1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5C50DE-B277-449A-8F3C-7476C04ADE2E}"/>
              </a:ext>
            </a:extLst>
          </p:cNvPr>
          <p:cNvCxnSpPr>
            <a:cxnSpLocks/>
          </p:cNvCxnSpPr>
          <p:nvPr/>
        </p:nvCxnSpPr>
        <p:spPr>
          <a:xfrm flipH="1">
            <a:off x="3524436" y="1367161"/>
            <a:ext cx="195308" cy="26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DF0811-3EA8-4489-AE5C-5AA01DFB420C}"/>
              </a:ext>
            </a:extLst>
          </p:cNvPr>
          <p:cNvSpPr txBox="1"/>
          <p:nvPr/>
        </p:nvSpPr>
        <p:spPr>
          <a:xfrm>
            <a:off x="3288145" y="1003177"/>
            <a:ext cx="10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unknown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70A316-F06B-47B5-8018-DAA3F5CCCE1F}"/>
              </a:ext>
            </a:extLst>
          </p:cNvPr>
          <p:cNvCxnSpPr/>
          <p:nvPr/>
        </p:nvCxnSpPr>
        <p:spPr>
          <a:xfrm>
            <a:off x="4305670" y="1802180"/>
            <a:ext cx="136716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AB51E1-C558-45CC-A6DF-DA198C0BA770}"/>
              </a:ext>
            </a:extLst>
          </p:cNvPr>
          <p:cNvSpPr txBox="1"/>
          <p:nvPr/>
        </p:nvSpPr>
        <p:spPr>
          <a:xfrm>
            <a:off x="4305670" y="1340515"/>
            <a:ext cx="13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0F470-021C-4458-B8DA-7E334C8B48A9}"/>
                  </a:ext>
                </a:extLst>
              </p:cNvPr>
              <p:cNvSpPr txBox="1"/>
              <p:nvPr/>
            </p:nvSpPr>
            <p:spPr>
              <a:xfrm>
                <a:off x="6145315" y="1617514"/>
                <a:ext cx="4174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Observation: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0F470-021C-4458-B8DA-7E334C8B4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15" y="1617514"/>
                <a:ext cx="4174836" cy="461665"/>
              </a:xfrm>
              <a:prstGeom prst="rect">
                <a:avLst/>
              </a:prstGeom>
              <a:blipFill>
                <a:blip r:embed="rId3"/>
                <a:stretch>
                  <a:fillRect l="-219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CA42F3-7331-4770-B5A0-1A35AA9EA530}"/>
              </a:ext>
            </a:extLst>
          </p:cNvPr>
          <p:cNvSpPr/>
          <p:nvPr/>
        </p:nvSpPr>
        <p:spPr>
          <a:xfrm>
            <a:off x="3472873" y="1997477"/>
            <a:ext cx="3980872" cy="884268"/>
          </a:xfrm>
          <a:custGeom>
            <a:avLst/>
            <a:gdLst>
              <a:gd name="connsiteX0" fmla="*/ 3980872 w 3980872"/>
              <a:gd name="connsiteY0" fmla="*/ 129309 h 684630"/>
              <a:gd name="connsiteX1" fmla="*/ 2133600 w 3980872"/>
              <a:gd name="connsiteY1" fmla="*/ 683491 h 684630"/>
              <a:gd name="connsiteX2" fmla="*/ 0 w 3980872"/>
              <a:gd name="connsiteY2" fmla="*/ 0 h 68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0872" h="684630">
                <a:moveTo>
                  <a:pt x="3980872" y="129309"/>
                </a:moveTo>
                <a:cubicBezTo>
                  <a:pt x="3388975" y="417175"/>
                  <a:pt x="2797079" y="705042"/>
                  <a:pt x="2133600" y="683491"/>
                </a:cubicBezTo>
                <a:cubicBezTo>
                  <a:pt x="1470121" y="661940"/>
                  <a:pt x="735060" y="330970"/>
                  <a:pt x="0" y="0"/>
                </a:cubicBezTo>
              </a:path>
            </a:pathLst>
          </a:custGeom>
          <a:noFill/>
          <a:ln w="25400">
            <a:solidFill>
              <a:srgbClr val="00B0F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CE9546-D094-4B76-86B5-00C9F40923BA}"/>
              </a:ext>
            </a:extLst>
          </p:cNvPr>
          <p:cNvSpPr txBox="1"/>
          <p:nvPr/>
        </p:nvSpPr>
        <p:spPr>
          <a:xfrm>
            <a:off x="4989250" y="2839681"/>
            <a:ext cx="163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estimate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516A4-10AD-4549-B315-6D6B078AA676}"/>
              </a:ext>
            </a:extLst>
          </p:cNvPr>
          <p:cNvSpPr txBox="1"/>
          <p:nvPr/>
        </p:nvSpPr>
        <p:spPr>
          <a:xfrm>
            <a:off x="667264" y="481913"/>
            <a:ext cx="596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Parameter estimation: maximum likelihood (ML)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BC1BF-D160-4C6E-88C7-3A188B01839A}"/>
                  </a:ext>
                </a:extLst>
              </p:cNvPr>
              <p:cNvSpPr txBox="1"/>
              <p:nvPr/>
            </p:nvSpPr>
            <p:spPr>
              <a:xfrm>
                <a:off x="3042686" y="3882377"/>
                <a:ext cx="5532582" cy="5018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ML estimation: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BC1BF-D160-4C6E-88C7-3A188B018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686" y="3882377"/>
                <a:ext cx="5532582" cy="501869"/>
              </a:xfrm>
              <a:prstGeom prst="rect">
                <a:avLst/>
              </a:prstGeom>
              <a:blipFill>
                <a:blip r:embed="rId4"/>
                <a:stretch>
                  <a:fillRect l="-1538" t="-3571" b="-2261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87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F6516A4-10AD-4549-B315-6D6B078AA676}"/>
              </a:ext>
            </a:extLst>
          </p:cNvPr>
          <p:cNvSpPr txBox="1"/>
          <p:nvPr/>
        </p:nvSpPr>
        <p:spPr>
          <a:xfrm>
            <a:off x="667264" y="481913"/>
            <a:ext cx="639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Parameter estimation: maximum a posteriori (MAP)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9586AC-810C-4F49-9D0E-7EE3CF840D2A}"/>
                  </a:ext>
                </a:extLst>
              </p:cNvPr>
              <p:cNvSpPr txBox="1"/>
              <p:nvPr/>
            </p:nvSpPr>
            <p:spPr>
              <a:xfrm>
                <a:off x="1184766" y="1056843"/>
                <a:ext cx="97418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number of busses arrived at a bus station in an hour.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unknown. </a:t>
                </a:r>
                <a:r>
                  <a:rPr lang="en-US" dirty="0">
                    <a:solidFill>
                      <a:srgbClr val="FF0000"/>
                    </a:solidFill>
                  </a:rPr>
                  <a:t>But from previous experience,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(50, 1/4)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go to the bus station and 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Goal: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9586AC-810C-4F49-9D0E-7EE3CF840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66" y="1056843"/>
                <a:ext cx="9741852" cy="1200329"/>
              </a:xfrm>
              <a:prstGeom prst="rect">
                <a:avLst/>
              </a:prstGeom>
              <a:blipFill>
                <a:blip r:embed="rId2"/>
                <a:stretch>
                  <a:fillRect l="-375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D23C42D-E808-4D2D-87BC-093962487A1F}"/>
              </a:ext>
            </a:extLst>
          </p:cNvPr>
          <p:cNvSpPr txBox="1"/>
          <p:nvPr/>
        </p:nvSpPr>
        <p:spPr>
          <a:xfrm>
            <a:off x="1131455" y="2951435"/>
            <a:ext cx="992909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Principle</a:t>
            </a:r>
            <a:r>
              <a:rPr lang="en-US" dirty="0"/>
              <a:t>: choose the estimate that maximizes the a posteriori (conditional) probability of the parameter given the observation. 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8DB53D19-8E30-4EB6-B4A0-082FC0289A3D}"/>
              </a:ext>
            </a:extLst>
          </p:cNvPr>
          <p:cNvCxnSpPr/>
          <p:nvPr/>
        </p:nvCxnSpPr>
        <p:spPr>
          <a:xfrm rot="16200000" flipH="1">
            <a:off x="8986982" y="1736436"/>
            <a:ext cx="452582" cy="39716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98E994-5410-446B-9558-6B0944AAE3E7}"/>
              </a:ext>
            </a:extLst>
          </p:cNvPr>
          <p:cNvSpPr txBox="1"/>
          <p:nvPr/>
        </p:nvSpPr>
        <p:spPr>
          <a:xfrm>
            <a:off x="8589818" y="2120438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7DB835-7EBE-42F9-99EF-1D3A2AA0ACC9}"/>
                  </a:ext>
                </a:extLst>
              </p:cNvPr>
              <p:cNvSpPr txBox="1"/>
              <p:nvPr/>
            </p:nvSpPr>
            <p:spPr>
              <a:xfrm>
                <a:off x="3422073" y="3920931"/>
                <a:ext cx="4616712" cy="1597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=4)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=4)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7DB835-7EBE-42F9-99EF-1D3A2AA0A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073" y="3920931"/>
                <a:ext cx="4616712" cy="1597232"/>
              </a:xfrm>
              <a:prstGeom prst="rect">
                <a:avLst/>
              </a:prstGeom>
              <a:blipFill>
                <a:blip r:embed="rId3"/>
                <a:stretch>
                  <a:fillRect t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374E60B-A3D5-4217-8EC9-35B63E07C382}"/>
              </a:ext>
            </a:extLst>
          </p:cNvPr>
          <p:cNvSpPr txBox="1"/>
          <p:nvPr/>
        </p:nvSpPr>
        <p:spPr>
          <a:xfrm>
            <a:off x="6557818" y="4282670"/>
            <a:ext cx="211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Bayes formula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DC9F25-1343-447E-A3E9-BC36CB871A74}"/>
              </a:ext>
            </a:extLst>
          </p:cNvPr>
          <p:cNvCxnSpPr/>
          <p:nvPr/>
        </p:nvCxnSpPr>
        <p:spPr>
          <a:xfrm flipH="1">
            <a:off x="3306618" y="5518163"/>
            <a:ext cx="489527" cy="30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CEB76B-16D2-4591-BE8C-E1343D03C1A0}"/>
                  </a:ext>
                </a:extLst>
              </p:cNvPr>
              <p:cNvSpPr txBox="1"/>
              <p:nvPr/>
            </p:nvSpPr>
            <p:spPr>
              <a:xfrm>
                <a:off x="2244436" y="5841328"/>
                <a:ext cx="2124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Doesn’t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CEB76B-16D2-4591-BE8C-E1343D03C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436" y="5841328"/>
                <a:ext cx="2124364" cy="369332"/>
              </a:xfrm>
              <a:prstGeom prst="rect">
                <a:avLst/>
              </a:prstGeom>
              <a:blipFill>
                <a:blip r:embed="rId4"/>
                <a:stretch>
                  <a:fillRect l="-22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C8566E13-7DBD-4C27-90A6-EC2716CD607C}"/>
              </a:ext>
            </a:extLst>
          </p:cNvPr>
          <p:cNvSpPr/>
          <p:nvPr/>
        </p:nvSpPr>
        <p:spPr>
          <a:xfrm>
            <a:off x="3657600" y="4784436"/>
            <a:ext cx="1136073" cy="9135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24D55C-92B8-4C0F-8C08-1E419E66CF63}"/>
              </a:ext>
            </a:extLst>
          </p:cNvPr>
          <p:cNvSpPr/>
          <p:nvPr/>
        </p:nvSpPr>
        <p:spPr>
          <a:xfrm>
            <a:off x="4719782" y="4550936"/>
            <a:ext cx="3319003" cy="1290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65C7BE-0B8D-4FDA-8C02-0A9CD30BD8C9}"/>
              </a:ext>
            </a:extLst>
          </p:cNvPr>
          <p:cNvCxnSpPr/>
          <p:nvPr/>
        </p:nvCxnSpPr>
        <p:spPr>
          <a:xfrm>
            <a:off x="7841673" y="5518163"/>
            <a:ext cx="498763" cy="323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ACCDF3-9D85-45EF-BC99-077C6806141E}"/>
                  </a:ext>
                </a:extLst>
              </p:cNvPr>
              <p:cNvSpPr txBox="1"/>
              <p:nvPr/>
            </p:nvSpPr>
            <p:spPr>
              <a:xfrm>
                <a:off x="7449127" y="5917426"/>
                <a:ext cx="3925455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Maximize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ACCDF3-9D85-45EF-BC99-077C68061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127" y="5917426"/>
                <a:ext cx="3925455" cy="384336"/>
              </a:xfrm>
              <a:prstGeom prst="rect">
                <a:avLst/>
              </a:prstGeom>
              <a:blipFill>
                <a:blip r:embed="rId5"/>
                <a:stretch>
                  <a:fillRect l="-1398" t="-7937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/>
      <p:bldP spid="10" grpId="0"/>
      <p:bldP spid="26" grpId="0"/>
      <p:bldP spid="29" grpId="0"/>
      <p:bldP spid="30" grpId="0" animBg="1"/>
      <p:bldP spid="31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85188E-24AE-4F8D-9EF8-9AD0A77B7700}"/>
                  </a:ext>
                </a:extLst>
              </p:cNvPr>
              <p:cNvSpPr txBox="1"/>
              <p:nvPr/>
            </p:nvSpPr>
            <p:spPr>
              <a:xfrm>
                <a:off x="1098865" y="1571348"/>
                <a:ext cx="2620880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400" dirty="0"/>
                  <a:t> D</a:t>
                </a:r>
                <a:r>
                  <a:rPr lang="en-US" altLang="zh-CN" sz="2400" dirty="0"/>
                  <a:t>istribution(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r>
                  <a:rPr lang="en-US" sz="2400" dirty="0"/>
                  <a:t>with </a:t>
                </a:r>
                <a:r>
                  <a:rPr lang="en-US" sz="2400" dirty="0" err="1"/>
                  <a:t>pmf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85188E-24AE-4F8D-9EF8-9AD0A77B7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65" y="1571348"/>
                <a:ext cx="2620880" cy="847220"/>
              </a:xfrm>
              <a:prstGeom prst="rect">
                <a:avLst/>
              </a:prstGeom>
              <a:blipFill>
                <a:blip r:embed="rId2"/>
                <a:stretch>
                  <a:fillRect l="-3488" t="-5755" r="-1860" b="-1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5C50DE-B277-449A-8F3C-7476C04ADE2E}"/>
              </a:ext>
            </a:extLst>
          </p:cNvPr>
          <p:cNvCxnSpPr>
            <a:cxnSpLocks/>
          </p:cNvCxnSpPr>
          <p:nvPr/>
        </p:nvCxnSpPr>
        <p:spPr>
          <a:xfrm flipH="1">
            <a:off x="3524436" y="1367161"/>
            <a:ext cx="195308" cy="26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DF0811-3EA8-4489-AE5C-5AA01DFB420C}"/>
                  </a:ext>
                </a:extLst>
              </p:cNvPr>
              <p:cNvSpPr txBox="1"/>
              <p:nvPr/>
            </p:nvSpPr>
            <p:spPr>
              <a:xfrm>
                <a:off x="3045753" y="982323"/>
                <a:ext cx="3980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Unknown with a prior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DF0811-3EA8-4489-AE5C-5AA01DFB4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753" y="982323"/>
                <a:ext cx="3980872" cy="369332"/>
              </a:xfrm>
              <a:prstGeom prst="rect">
                <a:avLst/>
              </a:prstGeom>
              <a:blipFill>
                <a:blip r:embed="rId3"/>
                <a:stretch>
                  <a:fillRect l="-137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70A316-F06B-47B5-8018-DAA3F5CCCE1F}"/>
              </a:ext>
            </a:extLst>
          </p:cNvPr>
          <p:cNvCxnSpPr/>
          <p:nvPr/>
        </p:nvCxnSpPr>
        <p:spPr>
          <a:xfrm>
            <a:off x="4305670" y="1802180"/>
            <a:ext cx="136716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AB51E1-C558-45CC-A6DF-DA198C0BA770}"/>
              </a:ext>
            </a:extLst>
          </p:cNvPr>
          <p:cNvSpPr txBox="1"/>
          <p:nvPr/>
        </p:nvSpPr>
        <p:spPr>
          <a:xfrm>
            <a:off x="4305670" y="1340515"/>
            <a:ext cx="13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0F470-021C-4458-B8DA-7E334C8B48A9}"/>
                  </a:ext>
                </a:extLst>
              </p:cNvPr>
              <p:cNvSpPr txBox="1"/>
              <p:nvPr/>
            </p:nvSpPr>
            <p:spPr>
              <a:xfrm>
                <a:off x="6145315" y="1617514"/>
                <a:ext cx="4174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Observation: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0F470-021C-4458-B8DA-7E334C8B4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15" y="1617514"/>
                <a:ext cx="4174836" cy="461665"/>
              </a:xfrm>
              <a:prstGeom prst="rect">
                <a:avLst/>
              </a:prstGeom>
              <a:blipFill>
                <a:blip r:embed="rId4"/>
                <a:stretch>
                  <a:fillRect l="-219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CA42F3-7331-4770-B5A0-1A35AA9EA530}"/>
              </a:ext>
            </a:extLst>
          </p:cNvPr>
          <p:cNvSpPr/>
          <p:nvPr/>
        </p:nvSpPr>
        <p:spPr>
          <a:xfrm>
            <a:off x="3472873" y="1997477"/>
            <a:ext cx="3980872" cy="884268"/>
          </a:xfrm>
          <a:custGeom>
            <a:avLst/>
            <a:gdLst>
              <a:gd name="connsiteX0" fmla="*/ 3980872 w 3980872"/>
              <a:gd name="connsiteY0" fmla="*/ 129309 h 684630"/>
              <a:gd name="connsiteX1" fmla="*/ 2133600 w 3980872"/>
              <a:gd name="connsiteY1" fmla="*/ 683491 h 684630"/>
              <a:gd name="connsiteX2" fmla="*/ 0 w 3980872"/>
              <a:gd name="connsiteY2" fmla="*/ 0 h 68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0872" h="684630">
                <a:moveTo>
                  <a:pt x="3980872" y="129309"/>
                </a:moveTo>
                <a:cubicBezTo>
                  <a:pt x="3388975" y="417175"/>
                  <a:pt x="2797079" y="705042"/>
                  <a:pt x="2133600" y="683491"/>
                </a:cubicBezTo>
                <a:cubicBezTo>
                  <a:pt x="1470121" y="661940"/>
                  <a:pt x="735060" y="330970"/>
                  <a:pt x="0" y="0"/>
                </a:cubicBezTo>
              </a:path>
            </a:pathLst>
          </a:custGeom>
          <a:noFill/>
          <a:ln w="25400">
            <a:solidFill>
              <a:srgbClr val="00B0F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CE9546-D094-4B76-86B5-00C9F40923BA}"/>
              </a:ext>
            </a:extLst>
          </p:cNvPr>
          <p:cNvSpPr txBox="1"/>
          <p:nvPr/>
        </p:nvSpPr>
        <p:spPr>
          <a:xfrm>
            <a:off x="4989250" y="2839681"/>
            <a:ext cx="163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BC1BF-D160-4C6E-88C7-3A188B01839A}"/>
                  </a:ext>
                </a:extLst>
              </p:cNvPr>
              <p:cNvSpPr txBox="1"/>
              <p:nvPr/>
            </p:nvSpPr>
            <p:spPr>
              <a:xfrm>
                <a:off x="3042685" y="3882377"/>
                <a:ext cx="6433823" cy="5018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MAP estimation: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BC1BF-D160-4C6E-88C7-3A188B018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685" y="3882377"/>
                <a:ext cx="6433823" cy="501869"/>
              </a:xfrm>
              <a:prstGeom prst="rect">
                <a:avLst/>
              </a:prstGeom>
              <a:blipFill>
                <a:blip r:embed="rId5"/>
                <a:stretch>
                  <a:fillRect l="-1323" t="-3571" b="-2261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0EDD30F-7328-4626-A74F-5AA8DF637330}"/>
              </a:ext>
            </a:extLst>
          </p:cNvPr>
          <p:cNvSpPr txBox="1"/>
          <p:nvPr/>
        </p:nvSpPr>
        <p:spPr>
          <a:xfrm>
            <a:off x="667264" y="481913"/>
            <a:ext cx="639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Parameter estimation: maximum a posteriori (MAP) estimation</a:t>
            </a:r>
          </a:p>
        </p:txBody>
      </p:sp>
    </p:spTree>
    <p:extLst>
      <p:ext uri="{BB962C8B-B14F-4D97-AF65-F5344CB8AC3E}">
        <p14:creationId xmlns:p14="http://schemas.microsoft.com/office/powerpoint/2010/main" val="131458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BC1BF-D160-4C6E-88C7-3A188B01839A}"/>
                  </a:ext>
                </a:extLst>
              </p:cNvPr>
              <p:cNvSpPr txBox="1"/>
              <p:nvPr/>
            </p:nvSpPr>
            <p:spPr>
              <a:xfrm>
                <a:off x="3042685" y="2927131"/>
                <a:ext cx="6433823" cy="5018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MAP estimation: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BC1BF-D160-4C6E-88C7-3A188B018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685" y="2927131"/>
                <a:ext cx="6433823" cy="501869"/>
              </a:xfrm>
              <a:prstGeom prst="rect">
                <a:avLst/>
              </a:prstGeom>
              <a:blipFill>
                <a:blip r:embed="rId2"/>
                <a:stretch>
                  <a:fillRect l="-1323" t="-3529" b="-2117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0EDD30F-7328-4626-A74F-5AA8DF637330}"/>
              </a:ext>
            </a:extLst>
          </p:cNvPr>
          <p:cNvSpPr txBox="1"/>
          <p:nvPr/>
        </p:nvSpPr>
        <p:spPr>
          <a:xfrm>
            <a:off x="667264" y="481913"/>
            <a:ext cx="639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ML vs.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D089D9-DBDA-4845-902A-2BF794A8E831}"/>
                  </a:ext>
                </a:extLst>
              </p:cNvPr>
              <p:cNvSpPr txBox="1"/>
              <p:nvPr/>
            </p:nvSpPr>
            <p:spPr>
              <a:xfrm>
                <a:off x="3042685" y="1970450"/>
                <a:ext cx="5532582" cy="5018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ML estimation: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D089D9-DBDA-4845-902A-2BF794A8E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685" y="1970450"/>
                <a:ext cx="5532582" cy="501869"/>
              </a:xfrm>
              <a:prstGeom prst="rect">
                <a:avLst/>
              </a:prstGeom>
              <a:blipFill>
                <a:blip r:embed="rId3"/>
                <a:stretch>
                  <a:fillRect l="-1538" t="-3529" b="-2117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87F0E16-F2EC-46A5-BE9B-1B9FD6214AA3}"/>
              </a:ext>
            </a:extLst>
          </p:cNvPr>
          <p:cNvSpPr txBox="1"/>
          <p:nvPr/>
        </p:nvSpPr>
        <p:spPr>
          <a:xfrm>
            <a:off x="7259782" y="4932218"/>
            <a:ext cx="42856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Section 2.11 of ECE313 notes for details</a:t>
            </a:r>
          </a:p>
        </p:txBody>
      </p:sp>
    </p:spTree>
    <p:extLst>
      <p:ext uri="{BB962C8B-B14F-4D97-AF65-F5344CB8AC3E}">
        <p14:creationId xmlns:p14="http://schemas.microsoft.com/office/powerpoint/2010/main" val="1324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0EDD30F-7328-4626-A74F-5AA8DF637330}"/>
              </a:ext>
            </a:extLst>
          </p:cNvPr>
          <p:cNvSpPr txBox="1"/>
          <p:nvPr/>
        </p:nvSpPr>
        <p:spPr>
          <a:xfrm>
            <a:off x="667264" y="481913"/>
            <a:ext cx="220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Confidence interval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8E2A3-E007-4591-84A1-372A268E0849}"/>
              </a:ext>
            </a:extLst>
          </p:cNvPr>
          <p:cNvSpPr/>
          <p:nvPr/>
        </p:nvSpPr>
        <p:spPr>
          <a:xfrm>
            <a:off x="3897745" y="491272"/>
            <a:ext cx="6419272" cy="2004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56E5A-5B52-4F0A-82D0-2B38D5D16C46}"/>
                  </a:ext>
                </a:extLst>
              </p:cNvPr>
              <p:cNvSpPr txBox="1"/>
              <p:nvPr/>
            </p:nvSpPr>
            <p:spPr>
              <a:xfrm>
                <a:off x="6858001" y="803774"/>
                <a:ext cx="2336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population parameter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56E5A-5B52-4F0A-82D0-2B38D5D16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1" y="803774"/>
                <a:ext cx="2336800" cy="646331"/>
              </a:xfrm>
              <a:prstGeom prst="rect">
                <a:avLst/>
              </a:prstGeom>
              <a:blipFill>
                <a:blip r:embed="rId2"/>
                <a:stretch>
                  <a:fillRect l="-2089" t="-566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AFB48F72-2B19-4A26-9BFE-4EF81DD3544F}"/>
              </a:ext>
            </a:extLst>
          </p:cNvPr>
          <p:cNvSpPr/>
          <p:nvPr/>
        </p:nvSpPr>
        <p:spPr>
          <a:xfrm>
            <a:off x="4521200" y="1047972"/>
            <a:ext cx="2336800" cy="11367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5005E5-1635-4574-B13D-BD5EA2FAC1EC}"/>
                  </a:ext>
                </a:extLst>
              </p:cNvPr>
              <p:cNvSpPr txBox="1"/>
              <p:nvPr/>
            </p:nvSpPr>
            <p:spPr>
              <a:xfrm>
                <a:off x="4641273" y="1413278"/>
                <a:ext cx="221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sample estimation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5005E5-1635-4574-B13D-BD5EA2FAC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273" y="1413278"/>
                <a:ext cx="2216727" cy="369332"/>
              </a:xfrm>
              <a:prstGeom prst="rect">
                <a:avLst/>
              </a:prstGeom>
              <a:blipFill>
                <a:blip r:embed="rId3"/>
                <a:stretch>
                  <a:fillRect l="-2198" t="-10000" r="-49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6D5B5D-931E-43B8-8407-EEE6F7104BBB}"/>
                  </a:ext>
                </a:extLst>
              </p:cNvPr>
              <p:cNvSpPr txBox="1"/>
              <p:nvPr/>
            </p:nvSpPr>
            <p:spPr>
              <a:xfrm>
                <a:off x="5320145" y="2554989"/>
                <a:ext cx="3768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Q: how good is the estimation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?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6D5B5D-931E-43B8-8407-EEE6F7104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145" y="2554989"/>
                <a:ext cx="3768437" cy="369332"/>
              </a:xfrm>
              <a:prstGeom prst="rect">
                <a:avLst/>
              </a:prstGeom>
              <a:blipFill>
                <a:blip r:embed="rId4"/>
                <a:stretch>
                  <a:fillRect l="-14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93EE11-347A-44FE-ADFE-0349235A9079}"/>
                  </a:ext>
                </a:extLst>
              </p:cNvPr>
              <p:cNvSpPr txBox="1"/>
              <p:nvPr/>
            </p:nvSpPr>
            <p:spPr>
              <a:xfrm>
                <a:off x="538560" y="3222476"/>
                <a:ext cx="4427751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</m:den>
                                  </m:f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≥1−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93EE11-347A-44FE-ADFE-0349235A9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60" y="3222476"/>
                <a:ext cx="4427751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DF58CC-C965-49FB-9793-361450132583}"/>
              </a:ext>
            </a:extLst>
          </p:cNvPr>
          <p:cNvCxnSpPr/>
          <p:nvPr/>
        </p:nvCxnSpPr>
        <p:spPr>
          <a:xfrm>
            <a:off x="1597891" y="4064000"/>
            <a:ext cx="2068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A9302E-0A2B-40C2-8F1E-C2B7836A798F}"/>
              </a:ext>
            </a:extLst>
          </p:cNvPr>
          <p:cNvCxnSpPr>
            <a:cxnSpLocks/>
          </p:cNvCxnSpPr>
          <p:nvPr/>
        </p:nvCxnSpPr>
        <p:spPr>
          <a:xfrm flipH="1">
            <a:off x="2290615" y="4064000"/>
            <a:ext cx="369456" cy="46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57A295-8DB3-491A-9EFD-E09B1081D24F}"/>
              </a:ext>
            </a:extLst>
          </p:cNvPr>
          <p:cNvSpPr txBox="1"/>
          <p:nvPr/>
        </p:nvSpPr>
        <p:spPr>
          <a:xfrm>
            <a:off x="1306943" y="4473962"/>
            <a:ext cx="233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Confidence interval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380A32-E1F4-497E-BA47-B9E20919CFA5}"/>
              </a:ext>
            </a:extLst>
          </p:cNvPr>
          <p:cNvCxnSpPr>
            <a:cxnSpLocks/>
          </p:cNvCxnSpPr>
          <p:nvPr/>
        </p:nvCxnSpPr>
        <p:spPr>
          <a:xfrm>
            <a:off x="4197928" y="4064000"/>
            <a:ext cx="768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E913FC-E1A8-4C2D-BAA7-49AA7E83B47D}"/>
              </a:ext>
            </a:extLst>
          </p:cNvPr>
          <p:cNvCxnSpPr>
            <a:cxnSpLocks/>
          </p:cNvCxnSpPr>
          <p:nvPr/>
        </p:nvCxnSpPr>
        <p:spPr>
          <a:xfrm>
            <a:off x="4521200" y="4064000"/>
            <a:ext cx="0" cy="40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E7F211-9C3F-4AF9-97C4-4876B3D07774}"/>
              </a:ext>
            </a:extLst>
          </p:cNvPr>
          <p:cNvSpPr txBox="1"/>
          <p:nvPr/>
        </p:nvSpPr>
        <p:spPr>
          <a:xfrm>
            <a:off x="3842327" y="4477401"/>
            <a:ext cx="19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Confidence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A34699-3DFC-4714-965D-D79FCACFC196}"/>
                  </a:ext>
                </a:extLst>
              </p:cNvPr>
              <p:cNvSpPr txBox="1"/>
              <p:nvPr/>
            </p:nvSpPr>
            <p:spPr>
              <a:xfrm>
                <a:off x="667264" y="5143926"/>
                <a:ext cx="31750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sample size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 control parameter (&gt; 1)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A34699-3DFC-4714-965D-D79FCACFC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64" y="5143926"/>
                <a:ext cx="3175063" cy="646331"/>
              </a:xfrm>
              <a:prstGeom prst="rect">
                <a:avLst/>
              </a:prstGeom>
              <a:blipFill>
                <a:blip r:embed="rId6"/>
                <a:stretch>
                  <a:fillRect l="-115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9BB021-DE97-497E-893F-D86A2584BB2D}"/>
                  </a:ext>
                </a:extLst>
              </p:cNvPr>
              <p:cNvSpPr txBox="1"/>
              <p:nvPr/>
            </p:nvSpPr>
            <p:spPr>
              <a:xfrm>
                <a:off x="5917660" y="3052157"/>
                <a:ext cx="6181971" cy="367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am a journalist. I am assigned the task of conducting a poll to find the percentage of people that support Donald Trump in the US.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First, I decide that I want to be 99% confident about my poll result. So I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US" dirty="0"/>
                  <a:t>. So I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Then, my manager told me that it is desirable to have the true percentage lying 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2.5%</m:t>
                    </m:r>
                  </m:oMath>
                </a14:m>
                <a:r>
                  <a:rPr lang="en-US" dirty="0"/>
                  <a:t> to the estimated percentage. That is, to have a confidence interval of width 5%. So I let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.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=40,000.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So, </a:t>
                </a:r>
                <a:r>
                  <a:rPr lang="en-US" b="1" dirty="0"/>
                  <a:t>even before I conduct the poll</a:t>
                </a:r>
                <a:r>
                  <a:rPr lang="en-US" dirty="0"/>
                  <a:t>, I can claim “I am at least 99% confident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will be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−2.5%,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+2.5%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."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9BB021-DE97-497E-893F-D86A2584B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660" y="3052157"/>
                <a:ext cx="6181971" cy="3675558"/>
              </a:xfrm>
              <a:prstGeom prst="rect">
                <a:avLst/>
              </a:prstGeom>
              <a:blipFill>
                <a:blip r:embed="rId7"/>
                <a:stretch>
                  <a:fillRect l="-888" t="-995" b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5AADE13-79DA-4C26-B92A-07444DAAA030}"/>
              </a:ext>
            </a:extLst>
          </p:cNvPr>
          <p:cNvSpPr txBox="1"/>
          <p:nvPr/>
        </p:nvSpPr>
        <p:spPr>
          <a:xfrm>
            <a:off x="1505527" y="6211708"/>
            <a:ext cx="42856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Section 2.9 of ECE313 notes for details</a:t>
            </a:r>
          </a:p>
        </p:txBody>
      </p:sp>
    </p:spTree>
    <p:extLst>
      <p:ext uri="{BB962C8B-B14F-4D97-AF65-F5344CB8AC3E}">
        <p14:creationId xmlns:p14="http://schemas.microsoft.com/office/powerpoint/2010/main" val="9401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24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700</Words>
  <Application>Microsoft Macintosh PowerPoint</Application>
  <PresentationFormat>宽屏</PresentationFormat>
  <Paragraphs>88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ECE314 Lab 4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</dc:creator>
  <cp:lastModifiedBy>Ma, Jianhan</cp:lastModifiedBy>
  <cp:revision>342</cp:revision>
  <dcterms:created xsi:type="dcterms:W3CDTF">2020-03-25T19:18:07Z</dcterms:created>
  <dcterms:modified xsi:type="dcterms:W3CDTF">2020-10-14T08:14:28Z</dcterms:modified>
</cp:coreProperties>
</file>