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2" r:id="rId18"/>
    <p:sldId id="273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5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663" y="2601118"/>
            <a:ext cx="5290172" cy="140271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altLang="zh-CN" dirty="0"/>
              <a:t>loom filer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Min Hashing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91689"/>
              </p:ext>
            </p:extLst>
          </p:nvPr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83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/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/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blipFill>
                <a:blip r:embed="rId16"/>
                <a:stretch>
                  <a:fillRect l="-292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40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28096"/>
              </p:ext>
            </p:extLst>
          </p:nvPr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/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blipFill>
                <a:blip r:embed="rId16"/>
                <a:stretch>
                  <a:fillRect l="-292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02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/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/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blipFill>
                <a:blip r:embed="rId16"/>
                <a:stretch>
                  <a:fillRect l="-292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/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blipFill>
                <a:blip r:embed="rId17"/>
                <a:stretch>
                  <a:fillRect l="-2920" t="-4348" r="-32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61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62903"/>
              </p:ext>
            </p:extLst>
          </p:nvPr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/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blipFill>
                <a:blip r:embed="rId16"/>
                <a:stretch>
                  <a:fillRect l="-292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/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blipFill>
                <a:blip r:embed="rId17"/>
                <a:stretch>
                  <a:fillRect l="-2920" t="-4348" r="-32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31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/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/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blipFill>
                <a:blip r:embed="rId16"/>
                <a:stretch>
                  <a:fillRect l="-292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/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blipFill>
                <a:blip r:embed="rId17"/>
                <a:stretch>
                  <a:fillRect l="-2920" t="-4348" r="-32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9E0AC3-E5E5-4D3B-B205-DB4E0E157B1B}"/>
                  </a:ext>
                </a:extLst>
              </p:cNvPr>
              <p:cNvSpPr txBox="1"/>
              <p:nvPr/>
            </p:nvSpPr>
            <p:spPr>
              <a:xfrm>
                <a:off x="814528" y="5175681"/>
                <a:ext cx="1512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9E0AC3-E5E5-4D3B-B205-DB4E0E1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8" y="5175681"/>
                <a:ext cx="1512145" cy="276999"/>
              </a:xfrm>
              <a:prstGeom prst="rect">
                <a:avLst/>
              </a:prstGeom>
              <a:blipFill>
                <a:blip r:embed="rId18"/>
                <a:stretch>
                  <a:fillRect l="-3629" t="-6667" r="-32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7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60826"/>
              </p:ext>
            </p:extLst>
          </p:nvPr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/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blipFill>
                <a:blip r:embed="rId16"/>
                <a:stretch>
                  <a:fillRect l="-292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/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blipFill>
                <a:blip r:embed="rId17"/>
                <a:stretch>
                  <a:fillRect l="-2920" t="-4348" r="-32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9E0AC3-E5E5-4D3B-B205-DB4E0E157B1B}"/>
                  </a:ext>
                </a:extLst>
              </p:cNvPr>
              <p:cNvSpPr txBox="1"/>
              <p:nvPr/>
            </p:nvSpPr>
            <p:spPr>
              <a:xfrm>
                <a:off x="814528" y="5175681"/>
                <a:ext cx="1512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9E0AC3-E5E5-4D3B-B205-DB4E0E1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8" y="5175681"/>
                <a:ext cx="1512145" cy="276999"/>
              </a:xfrm>
              <a:prstGeom prst="rect">
                <a:avLst/>
              </a:prstGeom>
              <a:blipFill>
                <a:blip r:embed="rId18"/>
                <a:stretch>
                  <a:fillRect l="-3629" t="-6667" r="-32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22F32D-984F-40CD-ABCB-78D2997EB1BE}"/>
                  </a:ext>
                </a:extLst>
              </p:cNvPr>
              <p:cNvSpPr txBox="1"/>
              <p:nvPr/>
            </p:nvSpPr>
            <p:spPr>
              <a:xfrm>
                <a:off x="2773967" y="5161196"/>
                <a:ext cx="1517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22F32D-984F-40CD-ABCB-78D2997EB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67" y="5161196"/>
                <a:ext cx="1517467" cy="276999"/>
              </a:xfrm>
              <a:prstGeom prst="rect">
                <a:avLst/>
              </a:prstGeom>
              <a:blipFill>
                <a:blip r:embed="rId19"/>
                <a:stretch>
                  <a:fillRect l="-3614" t="-8889" r="-32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03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28833"/>
              </p:ext>
            </p:extLst>
          </p:nvPr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/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blipFill>
                <a:blip r:embed="rId16"/>
                <a:stretch>
                  <a:fillRect l="-292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/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blipFill>
                <a:blip r:embed="rId17"/>
                <a:stretch>
                  <a:fillRect l="-2920" t="-4348" r="-32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9E0AC3-E5E5-4D3B-B205-DB4E0E157B1B}"/>
                  </a:ext>
                </a:extLst>
              </p:cNvPr>
              <p:cNvSpPr txBox="1"/>
              <p:nvPr/>
            </p:nvSpPr>
            <p:spPr>
              <a:xfrm>
                <a:off x="814528" y="5175681"/>
                <a:ext cx="1512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9E0AC3-E5E5-4D3B-B205-DB4E0E1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8" y="5175681"/>
                <a:ext cx="1512145" cy="276999"/>
              </a:xfrm>
              <a:prstGeom prst="rect">
                <a:avLst/>
              </a:prstGeom>
              <a:blipFill>
                <a:blip r:embed="rId18"/>
                <a:stretch>
                  <a:fillRect l="-3629" t="-6667" r="-32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22F32D-984F-40CD-ABCB-78D2997EB1BE}"/>
                  </a:ext>
                </a:extLst>
              </p:cNvPr>
              <p:cNvSpPr txBox="1"/>
              <p:nvPr/>
            </p:nvSpPr>
            <p:spPr>
              <a:xfrm>
                <a:off x="2773967" y="5161196"/>
                <a:ext cx="1517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22F32D-984F-40CD-ABCB-78D2997EB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67" y="5161196"/>
                <a:ext cx="1517467" cy="276999"/>
              </a:xfrm>
              <a:prstGeom prst="rect">
                <a:avLst/>
              </a:prstGeom>
              <a:blipFill>
                <a:blip r:embed="rId19"/>
                <a:stretch>
                  <a:fillRect l="-3614" t="-8889" r="-32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76250"/>
              </p:ext>
            </p:extLst>
          </p:nvPr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/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805CB-805E-47E1-826D-C66323D4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59" y="4481981"/>
                <a:ext cx="1666162" cy="276999"/>
              </a:xfrm>
              <a:prstGeom prst="rect">
                <a:avLst/>
              </a:prstGeom>
              <a:blipFill>
                <a:blip r:embed="rId16"/>
                <a:stretch>
                  <a:fillRect l="-292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/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𝐵𝑟𝑢𝑐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2E2A5-02B7-4135-9E8A-444C0B1F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5" y="4481980"/>
                <a:ext cx="1671483" cy="276999"/>
              </a:xfrm>
              <a:prstGeom prst="rect">
                <a:avLst/>
              </a:prstGeom>
              <a:blipFill>
                <a:blip r:embed="rId17"/>
                <a:stretch>
                  <a:fillRect l="-2920" t="-4348" r="-32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9E0AC3-E5E5-4D3B-B205-DB4E0E157B1B}"/>
                  </a:ext>
                </a:extLst>
              </p:cNvPr>
              <p:cNvSpPr txBox="1"/>
              <p:nvPr/>
            </p:nvSpPr>
            <p:spPr>
              <a:xfrm>
                <a:off x="814528" y="5175681"/>
                <a:ext cx="1512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9E0AC3-E5E5-4D3B-B205-DB4E0E1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8" y="5175681"/>
                <a:ext cx="1512145" cy="276999"/>
              </a:xfrm>
              <a:prstGeom prst="rect">
                <a:avLst/>
              </a:prstGeom>
              <a:blipFill>
                <a:blip r:embed="rId18"/>
                <a:stretch>
                  <a:fillRect l="-3629" t="-6667" r="-32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22F32D-984F-40CD-ABCB-78D2997EB1BE}"/>
                  </a:ext>
                </a:extLst>
              </p:cNvPr>
              <p:cNvSpPr txBox="1"/>
              <p:nvPr/>
            </p:nvSpPr>
            <p:spPr>
              <a:xfrm>
                <a:off x="2773967" y="5161196"/>
                <a:ext cx="1517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22F32D-984F-40CD-ABCB-78D2997EB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67" y="5161196"/>
                <a:ext cx="1517467" cy="276999"/>
              </a:xfrm>
              <a:prstGeom prst="rect">
                <a:avLst/>
              </a:prstGeom>
              <a:blipFill>
                <a:blip r:embed="rId19"/>
                <a:stretch>
                  <a:fillRect l="-3614" t="-8889" r="-32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CF00EE-62A7-41FD-8D84-53FE0F3306BF}"/>
              </a:ext>
            </a:extLst>
          </p:cNvPr>
          <p:cNvSpPr txBox="1"/>
          <p:nvPr/>
        </p:nvSpPr>
        <p:spPr>
          <a:xfrm>
            <a:off x="6871317" y="3192533"/>
            <a:ext cx="204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2: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7B905-D8EE-4EE4-BBE2-9C1019BE4E50}"/>
              </a:ext>
            </a:extLst>
          </p:cNvPr>
          <p:cNvSpPr txBox="1"/>
          <p:nvPr/>
        </p:nvSpPr>
        <p:spPr>
          <a:xfrm>
            <a:off x="5559566" y="3648601"/>
            <a:ext cx="55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‘Jack’ a student of ECE314?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6E2CDC6-5F37-438D-B5EC-B3E98890A2BC}"/>
              </a:ext>
            </a:extLst>
          </p:cNvPr>
          <p:cNvSpPr/>
          <p:nvPr/>
        </p:nvSpPr>
        <p:spPr>
          <a:xfrm>
            <a:off x="9909389" y="4130772"/>
            <a:ext cx="353197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618F48-F599-412E-A330-D485BFB27082}"/>
              </a:ext>
            </a:extLst>
          </p:cNvPr>
          <p:cNvSpPr txBox="1"/>
          <p:nvPr/>
        </p:nvSpPr>
        <p:spPr>
          <a:xfrm>
            <a:off x="10405604" y="408460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Probably 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1D6FB9-9731-47AD-A7D2-A4946E6950BE}"/>
              </a:ext>
            </a:extLst>
          </p:cNvPr>
          <p:cNvSpPr txBox="1"/>
          <p:nvPr/>
        </p:nvSpPr>
        <p:spPr>
          <a:xfrm>
            <a:off x="5559566" y="4725266"/>
            <a:ext cx="47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‘Donald’ a student of ECE314?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0E05D0-3E3F-4953-A9F9-4676919A3324}"/>
                  </a:ext>
                </a:extLst>
              </p:cNvPr>
              <p:cNvSpPr txBox="1"/>
              <p:nvPr/>
            </p:nvSpPr>
            <p:spPr>
              <a:xfrm>
                <a:off x="5893493" y="4163729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0E05D0-3E3F-4953-A9F9-4676919A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93" y="4163729"/>
                <a:ext cx="1499898" cy="276999"/>
              </a:xfrm>
              <a:prstGeom prst="rect">
                <a:avLst/>
              </a:prstGeom>
              <a:blipFill>
                <a:blip r:embed="rId20"/>
                <a:stretch>
                  <a:fillRect l="-3659" t="-6667" r="-32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4ACCA5-8B98-4335-B143-A5EE418DDF85}"/>
                  </a:ext>
                </a:extLst>
              </p:cNvPr>
              <p:cNvSpPr txBox="1"/>
              <p:nvPr/>
            </p:nvSpPr>
            <p:spPr>
              <a:xfrm>
                <a:off x="7839962" y="4156433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4ACCA5-8B98-4335-B143-A5EE418D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962" y="4156433"/>
                <a:ext cx="1477136" cy="276999"/>
              </a:xfrm>
              <a:prstGeom prst="rect">
                <a:avLst/>
              </a:prstGeom>
              <a:blipFill>
                <a:blip r:embed="rId21"/>
                <a:stretch>
                  <a:fillRect l="-3719" t="-8889" r="-3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F02161-A15B-43E5-8EAC-8E0E58EE0481}"/>
                  </a:ext>
                </a:extLst>
              </p:cNvPr>
              <p:cNvSpPr txBox="1"/>
              <p:nvPr/>
            </p:nvSpPr>
            <p:spPr>
              <a:xfrm>
                <a:off x="5884147" y="5175681"/>
                <a:ext cx="1797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𝐷𝑜𝑛𝑎𝑙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F02161-A15B-43E5-8EAC-8E0E58EE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47" y="5175681"/>
                <a:ext cx="1797352" cy="276999"/>
              </a:xfrm>
              <a:prstGeom prst="rect">
                <a:avLst/>
              </a:prstGeom>
              <a:blipFill>
                <a:blip r:embed="rId22"/>
                <a:stretch>
                  <a:fillRect l="-2712" t="-4444" r="-271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353ED4-AB85-4EC9-A827-A9DD1832FD55}"/>
                  </a:ext>
                </a:extLst>
              </p:cNvPr>
              <p:cNvSpPr txBox="1"/>
              <p:nvPr/>
            </p:nvSpPr>
            <p:spPr>
              <a:xfrm>
                <a:off x="7803707" y="5175681"/>
                <a:ext cx="1802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𝐷𝑜𝑛𝑎𝑙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353ED4-AB85-4EC9-A827-A9DD1832F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07" y="5175681"/>
                <a:ext cx="1802673" cy="276999"/>
              </a:xfrm>
              <a:prstGeom prst="rect">
                <a:avLst/>
              </a:prstGeom>
              <a:blipFill>
                <a:blip r:embed="rId23"/>
                <a:stretch>
                  <a:fillRect l="-2703" t="-4444" r="-270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Right 39">
            <a:extLst>
              <a:ext uri="{FF2B5EF4-FFF2-40B4-BE49-F238E27FC236}">
                <a16:creationId xmlns:a16="http://schemas.microsoft.com/office/drawing/2014/main" id="{12CA9BE3-56AC-4844-92E8-05304A6C21E6}"/>
              </a:ext>
            </a:extLst>
          </p:cNvPr>
          <p:cNvSpPr/>
          <p:nvPr/>
        </p:nvSpPr>
        <p:spPr>
          <a:xfrm>
            <a:off x="9909388" y="5186341"/>
            <a:ext cx="353197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AB31F6-013B-4076-9DE3-C96A7D22C397}"/>
              </a:ext>
            </a:extLst>
          </p:cNvPr>
          <p:cNvSpPr txBox="1"/>
          <p:nvPr/>
        </p:nvSpPr>
        <p:spPr>
          <a:xfrm>
            <a:off x="10428464" y="5115029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Probably 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88D1E1-7350-4D78-A3AA-830D1727F2AA}"/>
              </a:ext>
            </a:extLst>
          </p:cNvPr>
          <p:cNvSpPr txBox="1"/>
          <p:nvPr/>
        </p:nvSpPr>
        <p:spPr>
          <a:xfrm>
            <a:off x="5559566" y="5691766"/>
            <a:ext cx="47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‘Edwin’ a student of ECE314?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160B62-7A0A-4289-8B95-C61BD8A1C65C}"/>
                  </a:ext>
                </a:extLst>
              </p:cNvPr>
              <p:cNvSpPr txBox="1"/>
              <p:nvPr/>
            </p:nvSpPr>
            <p:spPr>
              <a:xfrm>
                <a:off x="5893493" y="6167380"/>
                <a:ext cx="1697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𝐸𝑑𝑤𝑖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160B62-7A0A-4289-8B95-C61BD8A1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93" y="6167380"/>
                <a:ext cx="1697837" cy="276999"/>
              </a:xfrm>
              <a:prstGeom prst="rect">
                <a:avLst/>
              </a:prstGeom>
              <a:blipFill>
                <a:blip r:embed="rId24"/>
                <a:stretch>
                  <a:fillRect l="-2878" t="-4444" r="-28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D7CF67-91BF-4F47-A919-23A3FB1B7F33}"/>
                  </a:ext>
                </a:extLst>
              </p:cNvPr>
              <p:cNvSpPr txBox="1"/>
              <p:nvPr/>
            </p:nvSpPr>
            <p:spPr>
              <a:xfrm>
                <a:off x="7839962" y="6167380"/>
                <a:ext cx="1703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𝐸𝑑𝑤𝑖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D7CF67-91BF-4F47-A919-23A3FB1B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962" y="6167380"/>
                <a:ext cx="1703159" cy="276999"/>
              </a:xfrm>
              <a:prstGeom prst="rect">
                <a:avLst/>
              </a:prstGeom>
              <a:blipFill>
                <a:blip r:embed="rId25"/>
                <a:stretch>
                  <a:fillRect l="-2867" t="-4444" r="-32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>
            <a:extLst>
              <a:ext uri="{FF2B5EF4-FFF2-40B4-BE49-F238E27FC236}">
                <a16:creationId xmlns:a16="http://schemas.microsoft.com/office/drawing/2014/main" id="{9414F84F-E8C8-4355-8683-0CCFE105B301}"/>
              </a:ext>
            </a:extLst>
          </p:cNvPr>
          <p:cNvSpPr/>
          <p:nvPr/>
        </p:nvSpPr>
        <p:spPr>
          <a:xfrm>
            <a:off x="9909389" y="6182797"/>
            <a:ext cx="353197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B5F766-DCAA-427D-8486-062BF1233DA7}"/>
              </a:ext>
            </a:extLst>
          </p:cNvPr>
          <p:cNvSpPr txBox="1"/>
          <p:nvPr/>
        </p:nvSpPr>
        <p:spPr>
          <a:xfrm>
            <a:off x="10478189" y="6121213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F0C34-8792-4BCB-8061-852F1F253226}"/>
              </a:ext>
            </a:extLst>
          </p:cNvPr>
          <p:cNvSpPr txBox="1"/>
          <p:nvPr/>
        </p:nvSpPr>
        <p:spPr>
          <a:xfrm>
            <a:off x="10434762" y="5388957"/>
            <a:ext cx="16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6CE301-5D3D-456F-B440-78D6A5396060}"/>
                  </a:ext>
                </a:extLst>
              </p:cNvPr>
              <p:cNvSpPr txBox="1"/>
              <p:nvPr/>
            </p:nvSpPr>
            <p:spPr>
              <a:xfrm>
                <a:off x="5616605" y="2418679"/>
                <a:ext cx="464598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Performance evaluation: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6CE301-5D3D-456F-B440-78D6A5396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05" y="2418679"/>
                <a:ext cx="4645981" cy="369332"/>
              </a:xfrm>
              <a:prstGeom prst="rect">
                <a:avLst/>
              </a:prstGeom>
              <a:blipFill>
                <a:blip r:embed="rId26"/>
                <a:stretch>
                  <a:fillRect l="-916" t="-8065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3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  <p:bldP spid="32" grpId="0"/>
      <p:bldP spid="33" grpId="0"/>
      <p:bldP spid="34" grpId="0"/>
      <p:bldP spid="35" grpId="0"/>
      <p:bldP spid="38" grpId="0"/>
      <p:bldP spid="39" grpId="0"/>
      <p:bldP spid="40" grpId="0" animBg="1"/>
      <p:bldP spid="41" grpId="0"/>
      <p:bldP spid="42" grpId="0"/>
      <p:bldP spid="43" grpId="0"/>
      <p:bldP spid="44" grpId="0"/>
      <p:bldP spid="45" grpId="0" animBg="1"/>
      <p:bldP spid="46" grpId="0"/>
      <p:bldP spid="47" grpId="0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 Hashing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DEAE64-D4A9-48AA-9283-2D6F276863EF}"/>
              </a:ext>
            </a:extLst>
          </p:cNvPr>
          <p:cNvSpPr txBox="1"/>
          <p:nvPr/>
        </p:nvSpPr>
        <p:spPr>
          <a:xfrm>
            <a:off x="3319532" y="502076"/>
            <a:ext cx="61200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 Efficiently determine the similarity between two sets.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A6B27-3C88-4EAF-86C9-92B3C83A6E3E}"/>
              </a:ext>
            </a:extLst>
          </p:cNvPr>
          <p:cNvSpPr txBox="1"/>
          <p:nvPr/>
        </p:nvSpPr>
        <p:spPr>
          <a:xfrm>
            <a:off x="667264" y="1220520"/>
            <a:ext cx="43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A: Jack and Jill went up the hill to fetch a pail of water.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1C16-63C1-406D-BBC4-25E4D1586436}"/>
              </a:ext>
            </a:extLst>
          </p:cNvPr>
          <p:cNvSpPr txBox="1"/>
          <p:nvPr/>
        </p:nvSpPr>
        <p:spPr>
          <a:xfrm>
            <a:off x="6096000" y="1220519"/>
            <a:ext cx="43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B: Up the hill, Jack and Jill went to get a pail of water. </a:t>
            </a:r>
          </a:p>
        </p:txBody>
      </p:sp>
    </p:spTree>
    <p:extLst>
      <p:ext uri="{BB962C8B-B14F-4D97-AF65-F5344CB8AC3E}">
        <p14:creationId xmlns:p14="http://schemas.microsoft.com/office/powerpoint/2010/main" val="379818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3BC274-CB9F-41E5-B84D-7AF1E152E52B}"/>
                  </a:ext>
                </a:extLst>
              </p:cNvPr>
              <p:cNvSpPr txBox="1"/>
              <p:nvPr/>
            </p:nvSpPr>
            <p:spPr>
              <a:xfrm>
                <a:off x="2299317" y="1142708"/>
                <a:ext cx="67559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→{1,2,3,⋯,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3BC274-CB9F-41E5-B84D-7AF1E152E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17" y="1142708"/>
                <a:ext cx="67559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18B1A9-410D-467F-B776-69CAF7E5A7E9}"/>
                  </a:ext>
                </a:extLst>
              </p:cNvPr>
              <p:cNvSpPr txBox="1"/>
              <p:nvPr/>
            </p:nvSpPr>
            <p:spPr>
              <a:xfrm>
                <a:off x="2414726" y="1970843"/>
                <a:ext cx="63475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is a set of objects, usually strings.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The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is usually humongous.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usually large, but comparatively small compared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any given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always the same.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for the purpose of this lab, for a random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can be regarded as uniformly distributed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{1,2,3,⋯,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18B1A9-410D-467F-B776-69CAF7E5A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26" y="1970843"/>
                <a:ext cx="6347534" cy="2246769"/>
              </a:xfrm>
              <a:prstGeom prst="rect">
                <a:avLst/>
              </a:prstGeom>
              <a:blipFill>
                <a:blip r:embed="rId3"/>
                <a:stretch>
                  <a:fillRect l="-865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A1DFB-FBCC-4A06-9CE9-A089197F14F6}"/>
                  </a:ext>
                </a:extLst>
              </p:cNvPr>
              <p:cNvSpPr txBox="1"/>
              <p:nvPr/>
            </p:nvSpPr>
            <p:spPr>
              <a:xfrm>
                <a:off x="3312537" y="4665753"/>
                <a:ext cx="68535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lab,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as a function that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Generates a random number for each input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Generates the same number for the same input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A1DFB-FBCC-4A06-9CE9-A089197F1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537" y="4665753"/>
                <a:ext cx="6853561" cy="923330"/>
              </a:xfrm>
              <a:prstGeom prst="rect">
                <a:avLst/>
              </a:prstGeom>
              <a:blipFill>
                <a:blip r:embed="rId4"/>
                <a:stretch>
                  <a:fillRect l="-7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 Hashing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DEAE64-D4A9-48AA-9283-2D6F276863EF}"/>
              </a:ext>
            </a:extLst>
          </p:cNvPr>
          <p:cNvSpPr txBox="1"/>
          <p:nvPr/>
        </p:nvSpPr>
        <p:spPr>
          <a:xfrm>
            <a:off x="3319532" y="502076"/>
            <a:ext cx="61200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 Efficiently determine the similarity between two sets.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A6B27-3C88-4EAF-86C9-92B3C83A6E3E}"/>
              </a:ext>
            </a:extLst>
          </p:cNvPr>
          <p:cNvSpPr txBox="1"/>
          <p:nvPr/>
        </p:nvSpPr>
        <p:spPr>
          <a:xfrm>
            <a:off x="667264" y="1220520"/>
            <a:ext cx="43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A: Jack </a:t>
            </a:r>
            <a:r>
              <a:rPr lang="en-US" strike="sngStrike" dirty="0"/>
              <a:t>and</a:t>
            </a:r>
            <a:r>
              <a:rPr lang="en-US" dirty="0"/>
              <a:t> Jill went up </a:t>
            </a:r>
            <a:r>
              <a:rPr lang="en-US" strike="sngStrike" dirty="0"/>
              <a:t>the</a:t>
            </a:r>
            <a:r>
              <a:rPr lang="en-US" dirty="0"/>
              <a:t> hill </a:t>
            </a:r>
            <a:r>
              <a:rPr lang="en-US" strike="sngStrike" dirty="0"/>
              <a:t>to</a:t>
            </a:r>
            <a:r>
              <a:rPr lang="en-US" dirty="0"/>
              <a:t> fetch </a:t>
            </a:r>
            <a:r>
              <a:rPr lang="en-US" strike="sngStrike" dirty="0"/>
              <a:t>a</a:t>
            </a:r>
            <a:r>
              <a:rPr lang="en-US" dirty="0"/>
              <a:t> pail </a:t>
            </a:r>
            <a:r>
              <a:rPr lang="en-US" strike="sngStrike" dirty="0"/>
              <a:t>of</a:t>
            </a:r>
            <a:r>
              <a:rPr lang="en-US" dirty="0"/>
              <a:t> water.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1C16-63C1-406D-BBC4-25E4D1586436}"/>
              </a:ext>
            </a:extLst>
          </p:cNvPr>
          <p:cNvSpPr txBox="1"/>
          <p:nvPr/>
        </p:nvSpPr>
        <p:spPr>
          <a:xfrm>
            <a:off x="6096000" y="1220519"/>
            <a:ext cx="43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B: Up </a:t>
            </a:r>
            <a:r>
              <a:rPr lang="en-US" strike="sngStrike" dirty="0"/>
              <a:t>the</a:t>
            </a:r>
            <a:r>
              <a:rPr lang="en-US" dirty="0"/>
              <a:t> hill, Jack </a:t>
            </a:r>
            <a:r>
              <a:rPr lang="en-US" strike="sngStrike" dirty="0"/>
              <a:t>and</a:t>
            </a:r>
            <a:r>
              <a:rPr lang="en-US" dirty="0"/>
              <a:t> Jill went </a:t>
            </a:r>
            <a:r>
              <a:rPr lang="en-US" strike="sngStrike" dirty="0"/>
              <a:t>to</a:t>
            </a:r>
            <a:r>
              <a:rPr lang="en-US" dirty="0"/>
              <a:t> get </a:t>
            </a:r>
            <a:r>
              <a:rPr lang="en-US" strike="sngStrike" dirty="0"/>
              <a:t>a</a:t>
            </a:r>
            <a:r>
              <a:rPr lang="en-US" dirty="0"/>
              <a:t> pail </a:t>
            </a:r>
            <a:r>
              <a:rPr lang="en-US" strike="sngStrike" dirty="0"/>
              <a:t>of</a:t>
            </a:r>
            <a:r>
              <a:rPr lang="en-US" dirty="0"/>
              <a:t> water. </a:t>
            </a:r>
          </a:p>
        </p:txBody>
      </p:sp>
    </p:spTree>
    <p:extLst>
      <p:ext uri="{BB962C8B-B14F-4D97-AF65-F5344CB8AC3E}">
        <p14:creationId xmlns:p14="http://schemas.microsoft.com/office/powerpoint/2010/main" val="302072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 Hashing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DEAE64-D4A9-48AA-9283-2D6F276863EF}"/>
              </a:ext>
            </a:extLst>
          </p:cNvPr>
          <p:cNvSpPr txBox="1"/>
          <p:nvPr/>
        </p:nvSpPr>
        <p:spPr>
          <a:xfrm>
            <a:off x="3319532" y="502076"/>
            <a:ext cx="61200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 Efficiently determine the similarity between two sets.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A6B27-3C88-4EAF-86C9-92B3C83A6E3E}"/>
              </a:ext>
            </a:extLst>
          </p:cNvPr>
          <p:cNvSpPr txBox="1"/>
          <p:nvPr/>
        </p:nvSpPr>
        <p:spPr>
          <a:xfrm>
            <a:off x="667264" y="1220520"/>
            <a:ext cx="43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A: Jack </a:t>
            </a:r>
            <a:r>
              <a:rPr lang="en-US" strike="sngStrike" dirty="0"/>
              <a:t>and</a:t>
            </a:r>
            <a:r>
              <a:rPr lang="en-US" dirty="0"/>
              <a:t> Jill went up </a:t>
            </a:r>
            <a:r>
              <a:rPr lang="en-US" strike="sngStrike" dirty="0"/>
              <a:t>the</a:t>
            </a:r>
            <a:r>
              <a:rPr lang="en-US" dirty="0"/>
              <a:t> hill </a:t>
            </a:r>
            <a:r>
              <a:rPr lang="en-US" strike="sngStrike" dirty="0"/>
              <a:t>to</a:t>
            </a:r>
            <a:r>
              <a:rPr lang="en-US" dirty="0"/>
              <a:t> fetch </a:t>
            </a:r>
            <a:r>
              <a:rPr lang="en-US" strike="sngStrike" dirty="0"/>
              <a:t>a</a:t>
            </a:r>
            <a:r>
              <a:rPr lang="en-US" dirty="0"/>
              <a:t> pail </a:t>
            </a:r>
            <a:r>
              <a:rPr lang="en-US" strike="sngStrike" dirty="0"/>
              <a:t>of</a:t>
            </a:r>
            <a:r>
              <a:rPr lang="en-US" dirty="0"/>
              <a:t> water.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1C16-63C1-406D-BBC4-25E4D1586436}"/>
              </a:ext>
            </a:extLst>
          </p:cNvPr>
          <p:cNvSpPr txBox="1"/>
          <p:nvPr/>
        </p:nvSpPr>
        <p:spPr>
          <a:xfrm>
            <a:off x="6096000" y="1220519"/>
            <a:ext cx="43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B: Up </a:t>
            </a:r>
            <a:r>
              <a:rPr lang="en-US" strike="sngStrike" dirty="0"/>
              <a:t>the</a:t>
            </a:r>
            <a:r>
              <a:rPr lang="en-US" dirty="0"/>
              <a:t> hill, Jack </a:t>
            </a:r>
            <a:r>
              <a:rPr lang="en-US" strike="sngStrike" dirty="0"/>
              <a:t>and</a:t>
            </a:r>
            <a:r>
              <a:rPr lang="en-US" dirty="0"/>
              <a:t> Jill went </a:t>
            </a:r>
            <a:r>
              <a:rPr lang="en-US" strike="sngStrike" dirty="0"/>
              <a:t>to</a:t>
            </a:r>
            <a:r>
              <a:rPr lang="en-US" dirty="0"/>
              <a:t> get </a:t>
            </a:r>
            <a:r>
              <a:rPr lang="en-US" strike="sngStrike" dirty="0"/>
              <a:t>a</a:t>
            </a:r>
            <a:r>
              <a:rPr lang="en-US" dirty="0"/>
              <a:t> pail </a:t>
            </a:r>
            <a:r>
              <a:rPr lang="en-US" strike="sngStrike" dirty="0"/>
              <a:t>of</a:t>
            </a:r>
            <a:r>
              <a:rPr lang="en-US" dirty="0"/>
              <a:t> water.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627E3BA-7D12-4994-BE81-C2B23058C65F}"/>
              </a:ext>
            </a:extLst>
          </p:cNvPr>
          <p:cNvGraphicFramePr>
            <a:graphicFrameLocks noGrp="1"/>
          </p:cNvGraphicFramePr>
          <p:nvPr/>
        </p:nvGraphicFramePr>
        <p:xfrm>
          <a:off x="960581" y="2215963"/>
          <a:ext cx="411941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006">
                  <a:extLst>
                    <a:ext uri="{9D8B030D-6E8A-4147-A177-3AD203B41FA5}">
                      <a16:colId xmlns:a16="http://schemas.microsoft.com/office/drawing/2014/main" val="3774518437"/>
                    </a:ext>
                  </a:extLst>
                </a:gridCol>
                <a:gridCol w="1132994">
                  <a:extLst>
                    <a:ext uri="{9D8B030D-6E8A-4147-A177-3AD203B41FA5}">
                      <a16:colId xmlns:a16="http://schemas.microsoft.com/office/drawing/2014/main" val="3120728554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315940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05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Jack Jill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1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Jill went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77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went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15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hill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51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hill 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06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fetch pail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12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pail 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9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hill 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08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went 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14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 pail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780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6DC4D-12AF-4B64-8A16-3D499E7C7988}"/>
                  </a:ext>
                </a:extLst>
              </p:cNvPr>
              <p:cNvSpPr txBox="1"/>
              <p:nvPr/>
            </p:nvSpPr>
            <p:spPr>
              <a:xfrm>
                <a:off x="6095999" y="2327564"/>
                <a:ext cx="3934691" cy="57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Jaccard measure: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6DC4D-12AF-4B64-8A16-3D499E7C7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327564"/>
                <a:ext cx="3934691" cy="579326"/>
              </a:xfrm>
              <a:prstGeom prst="rect">
                <a:avLst/>
              </a:prstGeom>
              <a:blipFill>
                <a:blip r:embed="rId2"/>
                <a:stretch>
                  <a:fillRect l="-1550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7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 Hashing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DEAE64-D4A9-48AA-9283-2D6F276863EF}"/>
              </a:ext>
            </a:extLst>
          </p:cNvPr>
          <p:cNvSpPr txBox="1"/>
          <p:nvPr/>
        </p:nvSpPr>
        <p:spPr>
          <a:xfrm>
            <a:off x="3319532" y="502076"/>
            <a:ext cx="61200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 Efficiently determine the similarity between two sets.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A6B27-3C88-4EAF-86C9-92B3C83A6E3E}"/>
              </a:ext>
            </a:extLst>
          </p:cNvPr>
          <p:cNvSpPr txBox="1"/>
          <p:nvPr/>
        </p:nvSpPr>
        <p:spPr>
          <a:xfrm>
            <a:off x="667264" y="1220520"/>
            <a:ext cx="43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A: Jack </a:t>
            </a:r>
            <a:r>
              <a:rPr lang="en-US" strike="sngStrike" dirty="0"/>
              <a:t>and</a:t>
            </a:r>
            <a:r>
              <a:rPr lang="en-US" dirty="0"/>
              <a:t> Jill went up </a:t>
            </a:r>
            <a:r>
              <a:rPr lang="en-US" strike="sngStrike" dirty="0"/>
              <a:t>the</a:t>
            </a:r>
            <a:r>
              <a:rPr lang="en-US" dirty="0"/>
              <a:t> hill </a:t>
            </a:r>
            <a:r>
              <a:rPr lang="en-US" strike="sngStrike" dirty="0"/>
              <a:t>to</a:t>
            </a:r>
            <a:r>
              <a:rPr lang="en-US" dirty="0"/>
              <a:t> fetch </a:t>
            </a:r>
            <a:r>
              <a:rPr lang="en-US" strike="sngStrike" dirty="0"/>
              <a:t>a</a:t>
            </a:r>
            <a:r>
              <a:rPr lang="en-US" dirty="0"/>
              <a:t> pail </a:t>
            </a:r>
            <a:r>
              <a:rPr lang="en-US" strike="sngStrike" dirty="0"/>
              <a:t>of</a:t>
            </a:r>
            <a:r>
              <a:rPr lang="en-US" dirty="0"/>
              <a:t> water.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1C16-63C1-406D-BBC4-25E4D1586436}"/>
              </a:ext>
            </a:extLst>
          </p:cNvPr>
          <p:cNvSpPr txBox="1"/>
          <p:nvPr/>
        </p:nvSpPr>
        <p:spPr>
          <a:xfrm>
            <a:off x="6096000" y="1220519"/>
            <a:ext cx="43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B: Up </a:t>
            </a:r>
            <a:r>
              <a:rPr lang="en-US" strike="sngStrike" dirty="0"/>
              <a:t>the</a:t>
            </a:r>
            <a:r>
              <a:rPr lang="en-US" dirty="0"/>
              <a:t> hill, Jack </a:t>
            </a:r>
            <a:r>
              <a:rPr lang="en-US" strike="sngStrike" dirty="0"/>
              <a:t>and</a:t>
            </a:r>
            <a:r>
              <a:rPr lang="en-US" dirty="0"/>
              <a:t> Jill went </a:t>
            </a:r>
            <a:r>
              <a:rPr lang="en-US" strike="sngStrike" dirty="0"/>
              <a:t>to</a:t>
            </a:r>
            <a:r>
              <a:rPr lang="en-US" dirty="0"/>
              <a:t> get </a:t>
            </a:r>
            <a:r>
              <a:rPr lang="en-US" strike="sngStrike" dirty="0"/>
              <a:t>a</a:t>
            </a:r>
            <a:r>
              <a:rPr lang="en-US" dirty="0"/>
              <a:t> pail </a:t>
            </a:r>
            <a:r>
              <a:rPr lang="en-US" strike="sngStrike" dirty="0"/>
              <a:t>of</a:t>
            </a:r>
            <a:r>
              <a:rPr lang="en-US" dirty="0"/>
              <a:t> water.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627E3BA-7D12-4994-BE81-C2B23058C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66152"/>
              </p:ext>
            </p:extLst>
          </p:nvPr>
        </p:nvGraphicFramePr>
        <p:xfrm>
          <a:off x="960581" y="2215963"/>
          <a:ext cx="411941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006">
                  <a:extLst>
                    <a:ext uri="{9D8B030D-6E8A-4147-A177-3AD203B41FA5}">
                      <a16:colId xmlns:a16="http://schemas.microsoft.com/office/drawing/2014/main" val="3774518437"/>
                    </a:ext>
                  </a:extLst>
                </a:gridCol>
                <a:gridCol w="1132994">
                  <a:extLst>
                    <a:ext uri="{9D8B030D-6E8A-4147-A177-3AD203B41FA5}">
                      <a16:colId xmlns:a16="http://schemas.microsoft.com/office/drawing/2014/main" val="3120728554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315940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05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Jack Jill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1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Jill went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77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went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15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hill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51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hill 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06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fetch pail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12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pail 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9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hill 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08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went 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14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 pail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780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6DC4D-12AF-4B64-8A16-3D499E7C7988}"/>
                  </a:ext>
                </a:extLst>
              </p:cNvPr>
              <p:cNvSpPr txBox="1"/>
              <p:nvPr/>
            </p:nvSpPr>
            <p:spPr>
              <a:xfrm>
                <a:off x="6095999" y="2327564"/>
                <a:ext cx="3934691" cy="57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Jaccard measure: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6DC4D-12AF-4B64-8A16-3D499E7C7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327564"/>
                <a:ext cx="3934691" cy="579326"/>
              </a:xfrm>
              <a:prstGeom prst="rect">
                <a:avLst/>
              </a:prstGeom>
              <a:blipFill>
                <a:blip r:embed="rId2"/>
                <a:stretch>
                  <a:fillRect l="-1550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656AAE-D55C-43FF-9D4D-105671E8DA50}"/>
                  </a:ext>
                </a:extLst>
              </p:cNvPr>
              <p:cNvSpPr txBox="1"/>
              <p:nvPr/>
            </p:nvSpPr>
            <p:spPr>
              <a:xfrm>
                <a:off x="9730509" y="2327564"/>
                <a:ext cx="1203856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656AAE-D55C-43FF-9D4D-105671E8D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509" y="2327564"/>
                <a:ext cx="1203856" cy="519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CB8AF7-6797-4592-82EE-B19F707C9B07}"/>
              </a:ext>
            </a:extLst>
          </p:cNvPr>
          <p:cNvSpPr txBox="1"/>
          <p:nvPr/>
        </p:nvSpPr>
        <p:spPr>
          <a:xfrm>
            <a:off x="10329749" y="2722224"/>
            <a:ext cx="143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Very similar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60EF7E-D560-436E-8EE2-E423D94F20E6}"/>
                  </a:ext>
                </a:extLst>
              </p:cNvPr>
              <p:cNvSpPr txBox="1"/>
              <p:nvPr/>
            </p:nvSpPr>
            <p:spPr>
              <a:xfrm>
                <a:off x="6243782" y="3278909"/>
                <a:ext cx="3786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 very different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 same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60EF7E-D560-436E-8EE2-E423D94F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82" y="3278909"/>
                <a:ext cx="3786908" cy="646331"/>
              </a:xfrm>
              <a:prstGeom prst="rect">
                <a:avLst/>
              </a:prstGeom>
              <a:blipFill>
                <a:blip r:embed="rId4"/>
                <a:stretch>
                  <a:fillRect l="-96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F9DD22B-BEB8-4252-861D-86F770B85534}"/>
              </a:ext>
            </a:extLst>
          </p:cNvPr>
          <p:cNvSpPr txBox="1"/>
          <p:nvPr/>
        </p:nvSpPr>
        <p:spPr>
          <a:xfrm>
            <a:off x="6047573" y="4132043"/>
            <a:ext cx="488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you have many documents and each document is large?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A1B665-4DD2-4BC5-9A9E-3C0B649CB92A}"/>
                  </a:ext>
                </a:extLst>
              </p:cNvPr>
              <p:cNvSpPr txBox="1"/>
              <p:nvPr/>
            </p:nvSpPr>
            <p:spPr>
              <a:xfrm>
                <a:off x="6096000" y="4932091"/>
                <a:ext cx="4322618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point of Min Hashing is to estimate the Jaccard measure without explicitly constructing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A1B665-4DD2-4BC5-9A9E-3C0B649C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2091"/>
                <a:ext cx="4322618" cy="923330"/>
              </a:xfrm>
              <a:prstGeom prst="rect">
                <a:avLst/>
              </a:prstGeom>
              <a:blipFill>
                <a:blip r:embed="rId5"/>
                <a:stretch>
                  <a:fillRect l="-985" t="-2597" b="-84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8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1A4E3-07D7-4522-9817-3760332E1669}"/>
              </a:ext>
            </a:extLst>
          </p:cNvPr>
          <p:cNvSpPr txBox="1"/>
          <p:nvPr/>
        </p:nvSpPr>
        <p:spPr>
          <a:xfrm>
            <a:off x="3707459" y="864459"/>
            <a:ext cx="37374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 Efficient membership 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2E832-BE4D-45AC-A137-EB7DCC06BED1}"/>
              </a:ext>
            </a:extLst>
          </p:cNvPr>
          <p:cNvSpPr/>
          <p:nvPr/>
        </p:nvSpPr>
        <p:spPr>
          <a:xfrm>
            <a:off x="4687410" y="2059619"/>
            <a:ext cx="2148396" cy="166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Membership </a:t>
            </a:r>
          </a:p>
          <a:p>
            <a:pPr algn="ctr"/>
            <a:r>
              <a:rPr lang="en-US" dirty="0"/>
              <a:t>Check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246CD1-54A0-4D26-8806-74E1390C211B}"/>
              </a:ext>
            </a:extLst>
          </p:cNvPr>
          <p:cNvSpPr/>
          <p:nvPr/>
        </p:nvSpPr>
        <p:spPr>
          <a:xfrm>
            <a:off x="2396344" y="2783149"/>
            <a:ext cx="1455938" cy="221942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03ED8-BB9E-4159-B27A-DFCA02BCAF2C}"/>
              </a:ext>
            </a:extLst>
          </p:cNvPr>
          <p:cNvSpPr txBox="1"/>
          <p:nvPr/>
        </p:nvSpPr>
        <p:spPr>
          <a:xfrm>
            <a:off x="1637258" y="2290496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‘Jack’ a student of ECE314?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A50D5B-A7EB-4B94-8492-64E8488D124D}"/>
              </a:ext>
            </a:extLst>
          </p:cNvPr>
          <p:cNvSpPr/>
          <p:nvPr/>
        </p:nvSpPr>
        <p:spPr>
          <a:xfrm>
            <a:off x="7343267" y="2783149"/>
            <a:ext cx="655333" cy="221942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E5F7D-5DD8-443F-9D4D-231F0813349A}"/>
              </a:ext>
            </a:extLst>
          </p:cNvPr>
          <p:cNvSpPr txBox="1"/>
          <p:nvPr/>
        </p:nvSpPr>
        <p:spPr>
          <a:xfrm>
            <a:off x="8248073" y="2709454"/>
            <a:ext cx="65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794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1A4E3-07D7-4522-9817-3760332E1669}"/>
              </a:ext>
            </a:extLst>
          </p:cNvPr>
          <p:cNvSpPr txBox="1"/>
          <p:nvPr/>
        </p:nvSpPr>
        <p:spPr>
          <a:xfrm>
            <a:off x="3707459" y="864459"/>
            <a:ext cx="37374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 Efficient membership 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2E832-BE4D-45AC-A137-EB7DCC06BED1}"/>
              </a:ext>
            </a:extLst>
          </p:cNvPr>
          <p:cNvSpPr/>
          <p:nvPr/>
        </p:nvSpPr>
        <p:spPr>
          <a:xfrm>
            <a:off x="4687410" y="2059619"/>
            <a:ext cx="2148396" cy="166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Membership </a:t>
            </a:r>
          </a:p>
          <a:p>
            <a:pPr algn="ctr"/>
            <a:r>
              <a:rPr lang="en-US" dirty="0"/>
              <a:t>Check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246CD1-54A0-4D26-8806-74E1390C211B}"/>
              </a:ext>
            </a:extLst>
          </p:cNvPr>
          <p:cNvSpPr/>
          <p:nvPr/>
        </p:nvSpPr>
        <p:spPr>
          <a:xfrm>
            <a:off x="2396344" y="2783149"/>
            <a:ext cx="1455938" cy="221942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03ED8-BB9E-4159-B27A-DFCA02BCAF2C}"/>
              </a:ext>
            </a:extLst>
          </p:cNvPr>
          <p:cNvSpPr txBox="1"/>
          <p:nvPr/>
        </p:nvSpPr>
        <p:spPr>
          <a:xfrm>
            <a:off x="1536869" y="2290496"/>
            <a:ext cx="31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‘Ben’ a student of ECE314?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A50D5B-A7EB-4B94-8492-64E8488D124D}"/>
              </a:ext>
            </a:extLst>
          </p:cNvPr>
          <p:cNvSpPr/>
          <p:nvPr/>
        </p:nvSpPr>
        <p:spPr>
          <a:xfrm>
            <a:off x="7343267" y="2783149"/>
            <a:ext cx="655333" cy="221942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E5F7D-5DD8-443F-9D4D-231F0813349A}"/>
              </a:ext>
            </a:extLst>
          </p:cNvPr>
          <p:cNvSpPr txBox="1"/>
          <p:nvPr/>
        </p:nvSpPr>
        <p:spPr>
          <a:xfrm>
            <a:off x="8248073" y="2709454"/>
            <a:ext cx="65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12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1A4E3-07D7-4522-9817-3760332E1669}"/>
              </a:ext>
            </a:extLst>
          </p:cNvPr>
          <p:cNvSpPr txBox="1"/>
          <p:nvPr/>
        </p:nvSpPr>
        <p:spPr>
          <a:xfrm>
            <a:off x="3707459" y="864459"/>
            <a:ext cx="37374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 Efficient membership 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2E832-BE4D-45AC-A137-EB7DCC06BED1}"/>
              </a:ext>
            </a:extLst>
          </p:cNvPr>
          <p:cNvSpPr/>
          <p:nvPr/>
        </p:nvSpPr>
        <p:spPr>
          <a:xfrm>
            <a:off x="4687410" y="2059619"/>
            <a:ext cx="2148396" cy="193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246CD1-54A0-4D26-8806-74E1390C211B}"/>
              </a:ext>
            </a:extLst>
          </p:cNvPr>
          <p:cNvSpPr/>
          <p:nvPr/>
        </p:nvSpPr>
        <p:spPr>
          <a:xfrm>
            <a:off x="2396344" y="2783149"/>
            <a:ext cx="1455938" cy="221942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A50D5B-A7EB-4B94-8492-64E8488D124D}"/>
              </a:ext>
            </a:extLst>
          </p:cNvPr>
          <p:cNvSpPr/>
          <p:nvPr/>
        </p:nvSpPr>
        <p:spPr>
          <a:xfrm>
            <a:off x="7343267" y="2783149"/>
            <a:ext cx="655333" cy="221942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3425F-DD8A-4546-9706-868BDA231011}"/>
                  </a:ext>
                </a:extLst>
              </p:cNvPr>
              <p:cNvSpPr txBox="1"/>
              <p:nvPr/>
            </p:nvSpPr>
            <p:spPr>
              <a:xfrm>
                <a:off x="5219217" y="2127928"/>
                <a:ext cx="1052945" cy="175432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‘Ann’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‘Daniel’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‘George’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‘Jack’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‘John’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3425F-DD8A-4546-9706-868BDA23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217" y="2127928"/>
                <a:ext cx="1052945" cy="1754326"/>
              </a:xfrm>
              <a:prstGeom prst="rect">
                <a:avLst/>
              </a:prstGeom>
              <a:blipFill>
                <a:blip r:embed="rId2"/>
                <a:stretch>
                  <a:fillRect l="-4000" t="-137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65E328C-5BDB-44F9-BB96-C57E524B4D9C}"/>
              </a:ext>
            </a:extLst>
          </p:cNvPr>
          <p:cNvSpPr txBox="1"/>
          <p:nvPr/>
        </p:nvSpPr>
        <p:spPr>
          <a:xfrm>
            <a:off x="4387272" y="4166521"/>
            <a:ext cx="317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naïve solution: using a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4FC23-0FB3-476A-A230-6B2BAE23B8B6}"/>
              </a:ext>
            </a:extLst>
          </p:cNvPr>
          <p:cNvSpPr txBox="1"/>
          <p:nvPr/>
        </p:nvSpPr>
        <p:spPr>
          <a:xfrm>
            <a:off x="7841673" y="4028021"/>
            <a:ext cx="27049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Problems: not efficient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time</a:t>
            </a:r>
          </a:p>
        </p:txBody>
      </p:sp>
    </p:spTree>
    <p:extLst>
      <p:ext uri="{BB962C8B-B14F-4D97-AF65-F5344CB8AC3E}">
        <p14:creationId xmlns:p14="http://schemas.microsoft.com/office/powerpoint/2010/main" val="213862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07106"/>
              </p:ext>
            </p:extLst>
          </p:nvPr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4" y="3199146"/>
            <a:ext cx="158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</p:spTree>
    <p:extLst>
      <p:ext uri="{BB962C8B-B14F-4D97-AF65-F5344CB8AC3E}">
        <p14:creationId xmlns:p14="http://schemas.microsoft.com/office/powerpoint/2010/main" val="97850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/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517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62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3632"/>
              </p:ext>
            </p:extLst>
          </p:nvPr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517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93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1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Bloom filter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5952B2B-2877-4CB4-BA7C-3090C35A07B7}"/>
              </a:ext>
            </a:extLst>
          </p:cNvPr>
          <p:cNvGraphicFramePr>
            <a:graphicFrameLocks noGrp="1"/>
          </p:cNvGraphicFramePr>
          <p:nvPr/>
        </p:nvGraphicFramePr>
        <p:xfrm>
          <a:off x="2825787" y="986613"/>
          <a:ext cx="6631619" cy="5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188386988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9963444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330458242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41493365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0975483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72648547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62016128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1426160731"/>
                    </a:ext>
                  </a:extLst>
                </a:gridCol>
                <a:gridCol w="629246">
                  <a:extLst>
                    <a:ext uri="{9D8B030D-6E8A-4147-A177-3AD203B41FA5}">
                      <a16:colId xmlns:a16="http://schemas.microsoft.com/office/drawing/2014/main" val="3576926584"/>
                    </a:ext>
                  </a:extLst>
                </a:gridCol>
                <a:gridCol w="730541">
                  <a:extLst>
                    <a:ext uri="{9D8B030D-6E8A-4147-A177-3AD203B41FA5}">
                      <a16:colId xmlns:a16="http://schemas.microsoft.com/office/drawing/2014/main" val="2706832524"/>
                    </a:ext>
                  </a:extLst>
                </a:gridCol>
              </a:tblGrid>
              <a:tr h="532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79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A6E53-BD70-48A4-9FBA-EEC5B8123900}"/>
              </a:ext>
            </a:extLst>
          </p:cNvPr>
          <p:cNvSpPr txBox="1"/>
          <p:nvPr/>
        </p:nvSpPr>
        <p:spPr>
          <a:xfrm>
            <a:off x="2248739" y="977162"/>
            <a:ext cx="443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/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E38E5-D1E1-4B24-99E7-12EC76A0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84" y="632080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/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6B6C8-9DCA-41BF-94B4-C0E90DE2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6" y="63207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/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51BC7-51D9-4492-AE4E-13F324B3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68" y="63207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/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6DA76-663B-454B-AA8A-5B3A3DD8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05" y="63207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/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C9869-9806-4E38-A09B-F4ADAAE9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72" y="63208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/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B6B05-6565-4850-81EF-967BE997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89" y="63207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/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7494F-EBF9-4601-9850-A974614A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06" y="63207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/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5911B-99FB-499E-B13D-2D4626AB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23" y="63207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/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A20FD-0FC8-4224-88D0-F589542E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40" y="632079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/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69B799-3DB7-4E4C-922E-02B51965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77" y="632080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2AB26F-6024-438E-BCF5-991DC0638841}"/>
              </a:ext>
            </a:extLst>
          </p:cNvPr>
          <p:cNvSpPr txBox="1"/>
          <p:nvPr/>
        </p:nvSpPr>
        <p:spPr>
          <a:xfrm>
            <a:off x="2062755" y="1796820"/>
            <a:ext cx="4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students: ‘Jack’, ‘Bruce’, ‘Jane’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/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bits in bloom filter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students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34C8A0-6A8C-44C7-B714-5B1ECFCE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2" y="2207405"/>
                <a:ext cx="4562224" cy="923330"/>
              </a:xfrm>
              <a:prstGeom prst="rect">
                <a:avLst/>
              </a:prstGeom>
              <a:blipFill>
                <a:blip r:embed="rId12"/>
                <a:stretch>
                  <a:fillRect l="-93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/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EA3476-AAB9-4E06-820C-C5BCB071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10" y="1796820"/>
                <a:ext cx="3666928" cy="369332"/>
              </a:xfrm>
              <a:prstGeom prst="rect">
                <a:avLst/>
              </a:prstGeom>
              <a:blipFill>
                <a:blip r:embed="rId13"/>
                <a:stretch>
                  <a:fillRect l="-14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01547B-7EE8-4AC0-88CA-7069FD9071C8}"/>
              </a:ext>
            </a:extLst>
          </p:cNvPr>
          <p:cNvSpPr txBox="1"/>
          <p:nvPr/>
        </p:nvSpPr>
        <p:spPr>
          <a:xfrm>
            <a:off x="784373" y="3199146"/>
            <a:ext cx="17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Stage 1: 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/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8AA7FA-EE63-4EFA-A911-2D1EDE55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" y="3886730"/>
                <a:ext cx="1499898" cy="276999"/>
              </a:xfrm>
              <a:prstGeom prst="rect">
                <a:avLst/>
              </a:prstGeom>
              <a:blipFill>
                <a:blip r:embed="rId14"/>
                <a:stretch>
                  <a:fillRect l="-3659" t="-8889" r="-32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/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121F8-1FDB-4B34-99B5-A82DC599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44" y="3879434"/>
                <a:ext cx="1477136" cy="276999"/>
              </a:xfrm>
              <a:prstGeom prst="rect">
                <a:avLst/>
              </a:prstGeom>
              <a:blipFill>
                <a:blip r:embed="rId15"/>
                <a:stretch>
                  <a:fillRect l="-3719" t="-6522" r="-33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9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1829</Words>
  <Application>Microsoft Macintosh PowerPoint</Application>
  <PresentationFormat>Widescreen</PresentationFormat>
  <Paragraphs>551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ECE314 Lab 5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432</cp:revision>
  <dcterms:created xsi:type="dcterms:W3CDTF">2020-03-25T19:18:07Z</dcterms:created>
  <dcterms:modified xsi:type="dcterms:W3CDTF">2020-06-12T01:08:44Z</dcterms:modified>
</cp:coreProperties>
</file>