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1" r:id="rId7"/>
    <p:sldId id="260" r:id="rId8"/>
    <p:sldId id="264" r:id="rId9"/>
    <p:sldId id="265" r:id="rId10"/>
    <p:sldId id="262" r:id="rId11"/>
    <p:sldId id="26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245A66-42AC-47DA-9B4E-8757669CE90A}">
  <a:tblStyle styleId="{8C245A66-42AC-47DA-9B4E-8757669CE90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3"/>
    <p:restoredTop sz="86152"/>
  </p:normalViewPr>
  <p:slideViewPr>
    <p:cSldViewPr snapToGrid="0">
      <p:cViewPr varScale="1">
        <p:scale>
          <a:sx n="149" d="100"/>
          <a:sy n="149" d="100"/>
        </p:scale>
        <p:origin x="75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2e777f8a1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TW" dirty="0"/>
              <a:t>First, a great model is based on appropriate data cleaning</a:t>
            </a:r>
            <a:r>
              <a:rPr lang="en-US" altLang="zh-TW" dirty="0"/>
              <a:t>, we remove the irrelated variables that doesn’t help with the analysis.</a:t>
            </a:r>
          </a:p>
          <a:p>
            <a:pPr marL="171450" lvl="0" indent="-171450" algn="l" rtl="0">
              <a:spcBef>
                <a:spcPts val="0"/>
              </a:spcBef>
              <a:spcAft>
                <a:spcPts val="0"/>
              </a:spcAft>
            </a:pPr>
            <a:r>
              <a:rPr lang="en-US" dirty="0"/>
              <a:t>Second, I use linear regression to train the model and predict the new song data.</a:t>
            </a:r>
          </a:p>
          <a:p>
            <a:pPr marL="171450" lvl="0" indent="-171450" algn="l" rtl="0">
              <a:spcBef>
                <a:spcPts val="0"/>
              </a:spcBef>
              <a:spcAft>
                <a:spcPts val="0"/>
              </a:spcAft>
            </a:pPr>
            <a:r>
              <a:rPr lang="en-US" dirty="0"/>
              <a:t>Finally, I analysis the result and show how this model can impact industry.</a:t>
            </a:r>
            <a:endParaRPr dirty="0"/>
          </a:p>
        </p:txBody>
      </p:sp>
      <p:sp>
        <p:nvSpPr>
          <p:cNvPr id="127" name="Google Shape;127;g242e777f8a1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2e777f8a1_2_1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To sum up, all kind of music have their advantage and market. However, </a:t>
            </a:r>
            <a:r>
              <a:rPr lang="en-US" b="0" i="0" dirty="0">
                <a:solidFill>
                  <a:srgbClr val="181818"/>
                </a:solidFill>
                <a:effectLst/>
                <a:latin typeface="CircularSp"/>
              </a:rPr>
              <a:t>positiveness and danceable song will have more chance to be popular in music market. And Pop music </a:t>
            </a:r>
            <a:endParaRPr lang="en-US" dirty="0"/>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For future work, we focus on time series. Because if we keep collecting the song data, we can analysis the popularity changing wave.</a:t>
            </a:r>
          </a:p>
          <a:p>
            <a:pPr marL="171450" lvl="0" indent="-171450" algn="l" rtl="0">
              <a:spcBef>
                <a:spcPts val="0"/>
              </a:spcBef>
              <a:spcAft>
                <a:spcPts val="0"/>
              </a:spcAft>
            </a:pPr>
            <a:r>
              <a:rPr lang="en-US" dirty="0"/>
              <a:t>By that wave, we analysis what kind of song can keep popular longer.</a:t>
            </a:r>
          </a:p>
          <a:p>
            <a:pPr marL="171450" lvl="0" indent="-171450" algn="l" rtl="0">
              <a:spcBef>
                <a:spcPts val="0"/>
              </a:spcBef>
              <a:spcAft>
                <a:spcPts val="0"/>
              </a:spcAft>
            </a:pPr>
            <a:endParaRPr dirty="0"/>
          </a:p>
        </p:txBody>
      </p:sp>
      <p:sp>
        <p:nvSpPr>
          <p:cNvPr id="190" name="Google Shape;190;g242e777f8a1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2e777f8a1_2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First, a great model is based on appropriate data cleaning, which means we have to filter and refine our dataset carefully.</a:t>
            </a:r>
            <a:br>
              <a:rPr lang="zh-TW" dirty="0"/>
            </a:br>
            <a:r>
              <a:rPr lang="zh-TW" dirty="0"/>
              <a:t>In this case, we keep all the song feature that represent the song. Also, we removed the debug varirables, such as error.</a:t>
            </a:r>
            <a:br>
              <a:rPr lang="zh-TW" dirty="0"/>
            </a:br>
            <a:r>
              <a:rPr lang="zh-TW" dirty="0"/>
              <a:t>Those variables are just for us programmer.</a:t>
            </a:r>
            <a:endParaRPr dirty="0"/>
          </a:p>
        </p:txBody>
      </p:sp>
      <p:sp>
        <p:nvSpPr>
          <p:cNvPr id="140" name="Google Shape;140;g242e777f8a1_2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2e777f8a1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Model introduction.</a:t>
            </a:r>
            <a:endParaRPr dirty="0"/>
          </a:p>
          <a:p>
            <a:pPr marL="0" lvl="0" indent="0" algn="l" rtl="0">
              <a:spcBef>
                <a:spcPts val="0"/>
              </a:spcBef>
              <a:spcAft>
                <a:spcPts val="0"/>
              </a:spcAft>
              <a:buNone/>
            </a:pPr>
            <a:r>
              <a:rPr lang="zh-TW" dirty="0"/>
              <a:t>By Linear regression, we can understand how much each variables can impact our target variable </a:t>
            </a:r>
            <a:r>
              <a:rPr lang="zh-TW" dirty="0">
                <a:solidFill>
                  <a:schemeClr val="dk1"/>
                </a:solidFill>
              </a:rPr>
              <a:t>Popularity</a:t>
            </a:r>
            <a:r>
              <a:rPr lang="zh-TW" dirty="0"/>
              <a:t>. </a:t>
            </a:r>
            <a:endParaRPr dirty="0"/>
          </a:p>
        </p:txBody>
      </p:sp>
      <p:sp>
        <p:nvSpPr>
          <p:cNvPr id="147" name="Google Shape;147;g242e777f8a1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2e777f8a1_2_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42e777f8a1_2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2e777f8a1_2_10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42e777f8a1_2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2e777f8a1_2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42e777f8a1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2e777f8a1_2_10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sz="1100" b="0" dirty="0">
                <a:solidFill>
                  <a:schemeClr val="dk1"/>
                </a:solidFill>
                <a:latin typeface="Calibri"/>
                <a:ea typeface="Calibri"/>
                <a:cs typeface="Calibri"/>
                <a:sym typeface="Calibri"/>
              </a:rPr>
              <a:t>Nowaday, Most people love</a:t>
            </a:r>
            <a:r>
              <a:rPr lang="en-US" altLang="zh-TW" sz="1100" b="0" dirty="0">
                <a:solidFill>
                  <a:schemeClr val="dk1"/>
                </a:solidFill>
                <a:latin typeface="Calibri"/>
                <a:ea typeface="Calibri"/>
                <a:cs typeface="Calibri"/>
                <a:sym typeface="Calibri"/>
              </a:rPr>
              <a:t> higher</a:t>
            </a:r>
            <a:r>
              <a:rPr lang="zh-TW" sz="1100" b="0" dirty="0">
                <a:solidFill>
                  <a:schemeClr val="dk1"/>
                </a:solidFill>
                <a:latin typeface="Calibri"/>
                <a:ea typeface="Calibri"/>
                <a:cs typeface="Calibri"/>
                <a:sym typeface="Calibri"/>
              </a:rPr>
              <a:t> </a:t>
            </a:r>
            <a:r>
              <a:rPr lang="en-US" altLang="zh-TW" sz="1100" b="0" u="sng" dirty="0">
                <a:solidFill>
                  <a:srgbClr val="548135"/>
                </a:solidFill>
                <a:latin typeface="Calibri"/>
                <a:ea typeface="Calibri"/>
                <a:cs typeface="Calibri"/>
                <a:sym typeface="Calibri"/>
              </a:rPr>
              <a:t>Valence</a:t>
            </a:r>
            <a:r>
              <a:rPr lang="en-US" altLang="zh-TW" sz="1100" b="0" u="none" dirty="0">
                <a:solidFill>
                  <a:srgbClr val="548135"/>
                </a:solidFill>
                <a:latin typeface="Calibri"/>
                <a:ea typeface="Calibri"/>
                <a:cs typeface="Calibri"/>
                <a:sym typeface="Calibri"/>
              </a:rPr>
              <a:t> song</a:t>
            </a:r>
            <a:r>
              <a:rPr lang="en-US" altLang="zh-TW" sz="1100" b="0" dirty="0">
                <a:solidFill>
                  <a:schemeClr val="dk1"/>
                </a:solidFill>
                <a:latin typeface="Calibri"/>
                <a:ea typeface="Calibri"/>
                <a:cs typeface="Calibri"/>
                <a:sym typeface="Calibri"/>
              </a:rPr>
              <a:t>. Also, if the song has lower </a:t>
            </a:r>
            <a:r>
              <a:rPr lang="en-US" altLang="zh-TW" sz="1100" b="0" dirty="0" err="1">
                <a:solidFill>
                  <a:schemeClr val="dk1"/>
                </a:solidFill>
                <a:latin typeface="Calibri"/>
                <a:ea typeface="Calibri"/>
                <a:cs typeface="Calibri"/>
                <a:sym typeface="Calibri"/>
              </a:rPr>
              <a:t>Speechness</a:t>
            </a:r>
            <a:r>
              <a:rPr lang="en-US" altLang="zh-TW" sz="1100" b="0" dirty="0">
                <a:solidFill>
                  <a:schemeClr val="dk1"/>
                </a:solidFill>
                <a:latin typeface="Calibri"/>
                <a:ea typeface="Calibri"/>
                <a:cs typeface="Calibri"/>
                <a:sym typeface="Calibri"/>
              </a:rPr>
              <a:t> and higher Danceability, It would have higher </a:t>
            </a:r>
            <a:r>
              <a:rPr lang="en-US" altLang="zh-TW" sz="1100" b="0" dirty="0" err="1">
                <a:solidFill>
                  <a:schemeClr val="dk1"/>
                </a:solidFill>
                <a:latin typeface="Calibri"/>
                <a:ea typeface="Calibri"/>
                <a:cs typeface="Calibri"/>
                <a:sym typeface="Calibri"/>
              </a:rPr>
              <a:t>poplurity</a:t>
            </a:r>
            <a:r>
              <a:rPr lang="en-US" altLang="zh-TW" sz="1100" b="0" dirty="0">
                <a:solidFill>
                  <a:schemeClr val="dk1"/>
                </a:solidFill>
                <a:latin typeface="Calibri"/>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dirty="0">
                <a:solidFill>
                  <a:schemeClr val="dk1"/>
                </a:solidFill>
                <a:latin typeface="Calibri"/>
                <a:ea typeface="Calibri"/>
                <a:cs typeface="Calibri"/>
                <a:sym typeface="Calibri"/>
              </a:rPr>
              <a:t>Those evidence shows that “</a:t>
            </a:r>
            <a:r>
              <a:rPr lang="en-US" altLang="zh-TW" sz="1100" b="0" dirty="0" err="1">
                <a:solidFill>
                  <a:schemeClr val="dk1"/>
                </a:solidFill>
                <a:latin typeface="Calibri"/>
                <a:ea typeface="Calibri"/>
                <a:cs typeface="Calibri"/>
                <a:sym typeface="Calibri"/>
              </a:rPr>
              <a:t>Nowaday</a:t>
            </a:r>
            <a:r>
              <a:rPr lang="en-US" altLang="zh-TW" sz="1100" b="0" dirty="0">
                <a:solidFill>
                  <a:schemeClr val="dk1"/>
                </a:solidFill>
                <a:latin typeface="Calibri"/>
                <a:ea typeface="Calibri"/>
                <a:cs typeface="Calibri"/>
                <a:sym typeface="Calibri"/>
              </a:rPr>
              <a:t>, most people love happy song with some melody and </a:t>
            </a:r>
            <a:r>
              <a:rPr lang="en-US" altLang="zh-TW" sz="1100" b="0" dirty="0" err="1">
                <a:solidFill>
                  <a:schemeClr val="dk1"/>
                </a:solidFill>
                <a:latin typeface="Calibri"/>
                <a:ea typeface="Calibri"/>
                <a:cs typeface="Calibri"/>
                <a:sym typeface="Calibri"/>
              </a:rPr>
              <a:t>rhytm</a:t>
            </a:r>
            <a:r>
              <a:rPr lang="en-US" altLang="zh-TW" sz="1100" b="0" dirty="0">
                <a:solidFill>
                  <a:schemeClr val="dk1"/>
                </a:solidFill>
                <a:latin typeface="Calibri"/>
                <a:ea typeface="Calibri"/>
                <a:cs typeface="Calibri"/>
                <a:sym typeface="Calibri"/>
              </a:rPr>
              <a:t> can make people dance.”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dirty="0">
                <a:solidFill>
                  <a:schemeClr val="dk1"/>
                </a:solidFill>
                <a:latin typeface="Calibri"/>
                <a:ea typeface="Calibri"/>
                <a:cs typeface="Calibri"/>
                <a:sym typeface="Calibri"/>
              </a:rPr>
              <a:t>Furthermore, For most people, acoustic music or some song singing like talking are not Priority</a:t>
            </a:r>
            <a:r>
              <a:rPr lang="zh-TW" altLang="en-US" sz="1100" b="0" dirty="0">
                <a:solidFill>
                  <a:schemeClr val="dk1"/>
                </a:solidFill>
                <a:latin typeface="Calibri"/>
                <a:ea typeface="Calibri"/>
                <a:cs typeface="Calibri"/>
                <a:sym typeface="Calibri"/>
              </a:rPr>
              <a:t> </a:t>
            </a:r>
            <a:r>
              <a:rPr lang="en-US" altLang="zh-TW" sz="1100" b="0" dirty="0">
                <a:solidFill>
                  <a:schemeClr val="dk1"/>
                </a:solidFill>
                <a:latin typeface="Calibri"/>
                <a:ea typeface="Calibri"/>
                <a:cs typeface="Calibri"/>
                <a:sym typeface="Calibri"/>
              </a:rPr>
              <a:t>option.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69" name="Google Shape;169;g242e777f8a1_2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64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According to the analysis we observe that pop music is highly match this pattern. </a:t>
            </a:r>
          </a:p>
          <a:p>
            <a:r>
              <a:rPr lang="en-US" dirty="0"/>
              <a:t>We can say that in recent year pop music is the main music </a:t>
            </a:r>
            <a:r>
              <a:rPr lang="en-US" dirty="0" err="1"/>
              <a:t>grene</a:t>
            </a:r>
            <a:r>
              <a:rPr lang="en-US" dirty="0"/>
              <a:t> for sure.</a:t>
            </a:r>
          </a:p>
          <a:p>
            <a:r>
              <a:rPr lang="en-US" dirty="0"/>
              <a:t>It has lower acoustic and </a:t>
            </a:r>
            <a:r>
              <a:rPr lang="en-US" dirty="0" err="1"/>
              <a:t>speechness</a:t>
            </a:r>
            <a:r>
              <a:rPr lang="en-US" dirty="0"/>
              <a:t>, and most important usually was a happy song.</a:t>
            </a:r>
          </a:p>
        </p:txBody>
      </p:sp>
    </p:spTree>
    <p:extLst>
      <p:ext uri="{BB962C8B-B14F-4D97-AF65-F5344CB8AC3E}">
        <p14:creationId xmlns:p14="http://schemas.microsoft.com/office/powerpoint/2010/main" val="3300640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2e777f8a1_2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42e777f8a1_2_1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TW" dirty="0"/>
              <a:t>We realize when a song release, it won’t have a precise popularity in short term. Therefore, if a music company can know how will it be famous and popular before the market.</a:t>
            </a:r>
          </a:p>
          <a:p>
            <a:pPr marL="0" lvl="0" indent="0" algn="l" rtl="0">
              <a:spcBef>
                <a:spcPts val="0"/>
              </a:spcBef>
              <a:spcAft>
                <a:spcPts val="0"/>
              </a:spcAft>
              <a:buNone/>
            </a:pPr>
            <a:r>
              <a:rPr lang="en-US" altLang="zh-TW" dirty="0"/>
              <a:t>They can build their marketing strategy more reliable and </a:t>
            </a:r>
            <a:r>
              <a:rPr lang="en-US" altLang="zh-TW" dirty="0" err="1"/>
              <a:t>procastly</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Additionally, </a:t>
            </a:r>
            <a:r>
              <a:rPr lang="zh-TW" dirty="0"/>
              <a:t>when people analysis the song, we </a:t>
            </a:r>
            <a:r>
              <a:rPr lang="en-US" altLang="zh-TW" dirty="0"/>
              <a:t>may</a:t>
            </a:r>
            <a:r>
              <a:rPr lang="zh-TW" dirty="0"/>
              <a:t> put a lot of emotional and subjective opinion inside it</a:t>
            </a:r>
            <a:r>
              <a:rPr lang="en-US" altLang="zh-TW" dirty="0"/>
              <a:t>, and the final </a:t>
            </a:r>
            <a:r>
              <a:rPr lang="zh-TW" dirty="0"/>
              <a:t>. </a:t>
            </a:r>
            <a:endParaRPr dirty="0"/>
          </a:p>
          <a:p>
            <a:pPr marL="0" lvl="0" indent="0" algn="l" rtl="0">
              <a:spcBef>
                <a:spcPts val="0"/>
              </a:spcBef>
              <a:spcAft>
                <a:spcPts val="0"/>
              </a:spcAft>
              <a:buNone/>
            </a:pPr>
            <a:r>
              <a:rPr lang="zh-TW" dirty="0"/>
              <a:t>THIS model can help us to analysis a song by every one’s opinion, which is the popularity. </a:t>
            </a:r>
            <a:endParaRPr dirty="0"/>
          </a:p>
        </p:txBody>
      </p:sp>
      <p:sp>
        <p:nvSpPr>
          <p:cNvPr id="182" name="Google Shape;182;g242e777f8a1_2_10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30959"/>
            <a:ext cx="6858000" cy="706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zh-TW" sz="3600"/>
              <a:t>Spotify popularity prediction</a:t>
            </a:r>
            <a:endParaRPr sz="3600"/>
          </a:p>
        </p:txBody>
      </p:sp>
      <p:sp>
        <p:nvSpPr>
          <p:cNvPr id="130" name="Google Shape;130;p25"/>
          <p:cNvSpPr txBox="1">
            <a:spLocks noGrp="1"/>
          </p:cNvSpPr>
          <p:nvPr>
            <p:ph type="subTitle" idx="1"/>
          </p:nvPr>
        </p:nvSpPr>
        <p:spPr>
          <a:xfrm>
            <a:off x="1143000" y="705474"/>
            <a:ext cx="6858000" cy="12417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zh-TW"/>
              <a:t>Benson yang - Linear regression</a:t>
            </a:r>
            <a:endParaRPr/>
          </a:p>
        </p:txBody>
      </p:sp>
      <p:pic>
        <p:nvPicPr>
          <p:cNvPr id="131" name="Google Shape;131;p25"/>
          <p:cNvPicPr preferRelativeResize="0"/>
          <p:nvPr/>
        </p:nvPicPr>
        <p:blipFill>
          <a:blip r:embed="rId3">
            <a:alphaModFix/>
          </a:blip>
          <a:stretch>
            <a:fillRect/>
          </a:stretch>
        </p:blipFill>
        <p:spPr>
          <a:xfrm>
            <a:off x="8056200" y="273852"/>
            <a:ext cx="767345" cy="431626"/>
          </a:xfrm>
          <a:prstGeom prst="rect">
            <a:avLst/>
          </a:prstGeom>
          <a:noFill/>
          <a:ln>
            <a:noFill/>
          </a:ln>
        </p:spPr>
      </p:pic>
      <p:sp>
        <p:nvSpPr>
          <p:cNvPr id="132" name="Google Shape;132;p25"/>
          <p:cNvSpPr/>
          <p:nvPr/>
        </p:nvSpPr>
        <p:spPr>
          <a:xfrm>
            <a:off x="741300" y="1402775"/>
            <a:ext cx="2352000" cy="3193200"/>
          </a:xfrm>
          <a:prstGeom prst="roundRect">
            <a:avLst>
              <a:gd name="adj" fmla="val 16667"/>
            </a:avLst>
          </a:prstGeom>
          <a:noFill/>
          <a:ln w="19050" cap="flat" cmpd="sng">
            <a:solidFill>
              <a:srgbClr val="1ADC6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b="1"/>
              <a:t>1.Data cleaning</a:t>
            </a:r>
            <a:endParaRPr b="1"/>
          </a:p>
          <a:p>
            <a:pPr marL="0" lvl="0" indent="0" algn="ctr" rtl="0">
              <a:spcBef>
                <a:spcPts val="0"/>
              </a:spcBef>
              <a:spcAft>
                <a:spcPts val="0"/>
              </a:spcAft>
              <a:buNone/>
            </a:pPr>
            <a:endParaRPr b="1"/>
          </a:p>
        </p:txBody>
      </p:sp>
      <p:sp>
        <p:nvSpPr>
          <p:cNvPr id="133" name="Google Shape;133;p25"/>
          <p:cNvSpPr/>
          <p:nvPr/>
        </p:nvSpPr>
        <p:spPr>
          <a:xfrm>
            <a:off x="6050700" y="1402775"/>
            <a:ext cx="2352000" cy="3193200"/>
          </a:xfrm>
          <a:prstGeom prst="roundRect">
            <a:avLst>
              <a:gd name="adj" fmla="val 16667"/>
            </a:avLst>
          </a:prstGeom>
          <a:noFill/>
          <a:ln w="19050" cap="flat" cmpd="sng">
            <a:solidFill>
              <a:srgbClr val="1ADC6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b="1"/>
              <a:t>3.Result analysis</a:t>
            </a:r>
            <a:endParaRPr b="1"/>
          </a:p>
        </p:txBody>
      </p:sp>
      <p:sp>
        <p:nvSpPr>
          <p:cNvPr id="134" name="Google Shape;134;p25"/>
          <p:cNvSpPr/>
          <p:nvPr/>
        </p:nvSpPr>
        <p:spPr>
          <a:xfrm>
            <a:off x="3396000" y="1402775"/>
            <a:ext cx="2352000" cy="3193200"/>
          </a:xfrm>
          <a:prstGeom prst="roundRect">
            <a:avLst>
              <a:gd name="adj" fmla="val 16667"/>
            </a:avLst>
          </a:prstGeom>
          <a:noFill/>
          <a:ln w="19050" cap="flat" cmpd="sng">
            <a:solidFill>
              <a:srgbClr val="1ADC6A"/>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b="1"/>
              <a:t>2.Model training</a:t>
            </a:r>
            <a:endParaRPr b="1"/>
          </a:p>
        </p:txBody>
      </p:sp>
      <p:pic>
        <p:nvPicPr>
          <p:cNvPr id="135" name="Google Shape;135;p25"/>
          <p:cNvPicPr preferRelativeResize="0"/>
          <p:nvPr/>
        </p:nvPicPr>
        <p:blipFill>
          <a:blip r:embed="rId4">
            <a:alphaModFix/>
          </a:blip>
          <a:stretch>
            <a:fillRect/>
          </a:stretch>
        </p:blipFill>
        <p:spPr>
          <a:xfrm>
            <a:off x="955339" y="2024288"/>
            <a:ext cx="1923925" cy="2269525"/>
          </a:xfrm>
          <a:prstGeom prst="rect">
            <a:avLst/>
          </a:prstGeom>
          <a:noFill/>
          <a:ln>
            <a:noFill/>
          </a:ln>
        </p:spPr>
      </p:pic>
      <p:pic>
        <p:nvPicPr>
          <p:cNvPr id="136" name="Google Shape;136;p25"/>
          <p:cNvPicPr preferRelativeResize="0"/>
          <p:nvPr/>
        </p:nvPicPr>
        <p:blipFill>
          <a:blip r:embed="rId5">
            <a:alphaModFix/>
          </a:blip>
          <a:stretch>
            <a:fillRect/>
          </a:stretch>
        </p:blipFill>
        <p:spPr>
          <a:xfrm>
            <a:off x="6314475" y="1978613"/>
            <a:ext cx="1824451" cy="2360876"/>
          </a:xfrm>
          <a:prstGeom prst="rect">
            <a:avLst/>
          </a:prstGeom>
          <a:noFill/>
          <a:ln>
            <a:noFill/>
          </a:ln>
        </p:spPr>
      </p:pic>
      <p:pic>
        <p:nvPicPr>
          <p:cNvPr id="137" name="Google Shape;137;p25"/>
          <p:cNvPicPr preferRelativeResize="0"/>
          <p:nvPr/>
        </p:nvPicPr>
        <p:blipFill>
          <a:blip r:embed="rId6">
            <a:alphaModFix/>
          </a:blip>
          <a:stretch>
            <a:fillRect/>
          </a:stretch>
        </p:blipFill>
        <p:spPr>
          <a:xfrm>
            <a:off x="3487826" y="1873188"/>
            <a:ext cx="2168350" cy="25717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628650" y="8409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zh-TW"/>
              <a:t>Conclusion and Outlook :</a:t>
            </a:r>
            <a:endParaRPr/>
          </a:p>
        </p:txBody>
      </p:sp>
      <p:sp>
        <p:nvSpPr>
          <p:cNvPr id="193" name="Google Shape;193;p32"/>
          <p:cNvSpPr txBox="1">
            <a:spLocks noGrp="1"/>
          </p:cNvSpPr>
          <p:nvPr>
            <p:ph type="body" idx="1"/>
          </p:nvPr>
        </p:nvSpPr>
        <p:spPr>
          <a:xfrm>
            <a:off x="628650" y="898875"/>
            <a:ext cx="8060400" cy="4005000"/>
          </a:xfrm>
          <a:prstGeom prst="rect">
            <a:avLst/>
          </a:prstGeom>
          <a:noFill/>
          <a:ln>
            <a:noFill/>
          </a:ln>
        </p:spPr>
        <p:txBody>
          <a:bodyPr spcFirstLastPara="1" wrap="square" lIns="68575" tIns="34275" rIns="68575" bIns="34275" anchor="t" anchorCtr="0">
            <a:normAutofit lnSpcReduction="10000"/>
          </a:bodyPr>
          <a:lstStyle/>
          <a:p>
            <a:pPr marL="177800" lvl="0" indent="-158750" algn="l" rtl="0">
              <a:lnSpc>
                <a:spcPct val="90000"/>
              </a:lnSpc>
              <a:spcBef>
                <a:spcPts val="0"/>
              </a:spcBef>
              <a:spcAft>
                <a:spcPts val="0"/>
              </a:spcAft>
              <a:buClr>
                <a:schemeClr val="dk1"/>
              </a:buClr>
              <a:buSzPts val="1900"/>
              <a:buChar char="•"/>
            </a:pPr>
            <a:r>
              <a:rPr lang="zh-TW" sz="1900" dirty="0">
                <a:latin typeface="Calibri"/>
                <a:ea typeface="Calibri"/>
                <a:cs typeface="Calibri"/>
                <a:sym typeface="Calibri"/>
              </a:rPr>
              <a:t>It is a </a:t>
            </a:r>
            <a:r>
              <a:rPr lang="zh-TW" sz="1900" u="sng" dirty="0">
                <a:solidFill>
                  <a:srgbClr val="548135"/>
                </a:solidFill>
                <a:latin typeface="Calibri"/>
                <a:ea typeface="Calibri"/>
                <a:cs typeface="Calibri"/>
                <a:sym typeface="Calibri"/>
              </a:rPr>
              <a:t>new method</a:t>
            </a:r>
            <a:r>
              <a:rPr lang="zh-TW" sz="1900" dirty="0">
                <a:solidFill>
                  <a:srgbClr val="548135"/>
                </a:solidFill>
                <a:latin typeface="Calibri"/>
                <a:ea typeface="Calibri"/>
                <a:cs typeface="Calibri"/>
                <a:sym typeface="Calibri"/>
              </a:rPr>
              <a:t> </a:t>
            </a:r>
            <a:r>
              <a:rPr lang="zh-TW" sz="1900" dirty="0">
                <a:latin typeface="Calibri"/>
                <a:ea typeface="Calibri"/>
                <a:cs typeface="Calibri"/>
                <a:sym typeface="Calibri"/>
              </a:rPr>
              <a:t>to analysis music influence.</a:t>
            </a:r>
            <a:endParaRPr sz="1900" dirty="0"/>
          </a:p>
          <a:p>
            <a:pPr marL="177800" lvl="0" indent="-158750" algn="l" rtl="0">
              <a:lnSpc>
                <a:spcPct val="90000"/>
              </a:lnSpc>
              <a:spcBef>
                <a:spcPts val="800"/>
              </a:spcBef>
              <a:spcAft>
                <a:spcPts val="0"/>
              </a:spcAft>
              <a:buClr>
                <a:schemeClr val="dk1"/>
              </a:buClr>
              <a:buSzPts val="1900"/>
              <a:buChar char="•"/>
            </a:pPr>
            <a:r>
              <a:rPr lang="zh-TW" sz="1900" dirty="0">
                <a:latin typeface="Calibri"/>
                <a:ea typeface="Calibri"/>
                <a:cs typeface="Calibri"/>
                <a:sym typeface="Calibri"/>
              </a:rPr>
              <a:t>By those machine learning technique, We can evaluate a music </a:t>
            </a:r>
            <a:r>
              <a:rPr lang="zh-TW" sz="1900" u="sng" dirty="0">
                <a:solidFill>
                  <a:srgbClr val="548135"/>
                </a:solidFill>
                <a:latin typeface="Calibri"/>
                <a:ea typeface="Calibri"/>
                <a:cs typeface="Calibri"/>
                <a:sym typeface="Calibri"/>
              </a:rPr>
              <a:t>without too much subjective opinion</a:t>
            </a:r>
            <a:r>
              <a:rPr lang="zh-TW" sz="1900" dirty="0">
                <a:latin typeface="Calibri"/>
                <a:ea typeface="Calibri"/>
                <a:cs typeface="Calibri"/>
                <a:sym typeface="Calibri"/>
              </a:rPr>
              <a:t>.</a:t>
            </a:r>
            <a:endParaRPr sz="1900" dirty="0"/>
          </a:p>
          <a:p>
            <a:pPr marL="177800" lvl="0" indent="-158750" algn="l" rtl="0">
              <a:lnSpc>
                <a:spcPct val="90000"/>
              </a:lnSpc>
              <a:spcBef>
                <a:spcPts val="800"/>
              </a:spcBef>
              <a:spcAft>
                <a:spcPts val="0"/>
              </a:spcAft>
              <a:buClr>
                <a:schemeClr val="dk1"/>
              </a:buClr>
              <a:buSzPts val="1900"/>
              <a:buChar char="•"/>
            </a:pPr>
            <a:r>
              <a:rPr lang="zh-TW" sz="1900" dirty="0">
                <a:latin typeface="Calibri"/>
                <a:ea typeface="Calibri"/>
                <a:cs typeface="Calibri"/>
                <a:sym typeface="Calibri"/>
              </a:rPr>
              <a:t>This model can be easy to extend, such as using it to analysis the album of each artist . By analysis the album, we can </a:t>
            </a:r>
            <a:r>
              <a:rPr lang="zh-TW" sz="1900" u="sng" dirty="0">
                <a:solidFill>
                  <a:srgbClr val="548135"/>
                </a:solidFill>
                <a:latin typeface="Calibri"/>
                <a:ea typeface="Calibri"/>
                <a:cs typeface="Calibri"/>
                <a:sym typeface="Calibri"/>
              </a:rPr>
              <a:t>know what kind of song order and type will have more popularity</a:t>
            </a:r>
            <a:r>
              <a:rPr lang="zh-TW" sz="1900" dirty="0">
                <a:latin typeface="Calibri"/>
                <a:ea typeface="Calibri"/>
                <a:cs typeface="Calibri"/>
                <a:sym typeface="Calibri"/>
              </a:rPr>
              <a:t>. </a:t>
            </a:r>
            <a:endParaRPr sz="1900" dirty="0"/>
          </a:p>
          <a:p>
            <a:pPr marL="177800" lvl="0" indent="-158750" algn="l" rtl="0">
              <a:lnSpc>
                <a:spcPct val="90000"/>
              </a:lnSpc>
              <a:spcBef>
                <a:spcPts val="800"/>
              </a:spcBef>
              <a:spcAft>
                <a:spcPts val="0"/>
              </a:spcAft>
              <a:buClr>
                <a:schemeClr val="dk1"/>
              </a:buClr>
              <a:buSzPts val="1900"/>
              <a:buChar char="•"/>
            </a:pPr>
            <a:r>
              <a:rPr lang="zh-TW" sz="1900" dirty="0">
                <a:latin typeface="Calibri"/>
                <a:ea typeface="Calibri"/>
                <a:cs typeface="Calibri"/>
                <a:sym typeface="Calibri"/>
              </a:rPr>
              <a:t>Music management company or party music remixer can using this model to select a music order and type that </a:t>
            </a:r>
            <a:r>
              <a:rPr lang="zh-TW" sz="1900" u="sng" dirty="0">
                <a:solidFill>
                  <a:srgbClr val="548135"/>
                </a:solidFill>
                <a:latin typeface="Calibri"/>
                <a:ea typeface="Calibri"/>
                <a:cs typeface="Calibri"/>
                <a:sym typeface="Calibri"/>
              </a:rPr>
              <a:t>Make the listener feel more the tension of the music</a:t>
            </a:r>
            <a:r>
              <a:rPr lang="zh-TW" sz="1900" dirty="0">
                <a:latin typeface="Calibri"/>
                <a:ea typeface="Calibri"/>
                <a:cs typeface="Calibri"/>
                <a:sym typeface="Calibri"/>
              </a:rPr>
              <a:t>.</a:t>
            </a:r>
            <a:endParaRPr sz="1900" dirty="0">
              <a:latin typeface="Calibri"/>
              <a:ea typeface="Calibri"/>
              <a:cs typeface="Calibri"/>
              <a:sym typeface="Calibri"/>
            </a:endParaRPr>
          </a:p>
          <a:p>
            <a:pPr marL="0" lvl="0" indent="0" algn="l" rtl="0">
              <a:lnSpc>
                <a:spcPct val="90000"/>
              </a:lnSpc>
              <a:spcBef>
                <a:spcPts val="800"/>
              </a:spcBef>
              <a:spcAft>
                <a:spcPts val="0"/>
              </a:spcAft>
              <a:buNone/>
            </a:pPr>
            <a:r>
              <a:rPr lang="zh-TW" sz="2000" b="1" dirty="0"/>
              <a:t>Outlook</a:t>
            </a:r>
            <a:r>
              <a:rPr lang="zh-TW" sz="2000" dirty="0"/>
              <a:t> : </a:t>
            </a:r>
            <a:endParaRPr sz="2000" dirty="0"/>
          </a:p>
          <a:p>
            <a:pPr marL="0" lvl="0" indent="0" algn="l" rtl="0">
              <a:lnSpc>
                <a:spcPct val="90000"/>
              </a:lnSpc>
              <a:spcBef>
                <a:spcPts val="800"/>
              </a:spcBef>
              <a:spcAft>
                <a:spcPts val="0"/>
              </a:spcAft>
              <a:buNone/>
            </a:pPr>
            <a:r>
              <a:rPr lang="zh-TW" sz="2000" dirty="0"/>
              <a:t>If we collect data longer, we can create a time series dataset. We can know the popularity wave of each song. </a:t>
            </a:r>
            <a:endParaRPr sz="2000" dirty="0"/>
          </a:p>
          <a:p>
            <a:pPr marL="0" lvl="0" indent="0" algn="l" rtl="0">
              <a:lnSpc>
                <a:spcPct val="90000"/>
              </a:lnSpc>
              <a:spcBef>
                <a:spcPts val="800"/>
              </a:spcBef>
              <a:spcAft>
                <a:spcPts val="0"/>
              </a:spcAft>
              <a:buNone/>
            </a:pPr>
            <a:r>
              <a:rPr lang="zh-TW" sz="2000" dirty="0"/>
              <a:t>By this dataset, we can analysis the popularity tension of every album during the time.</a:t>
            </a:r>
            <a:endParaRPr sz="2000" dirty="0"/>
          </a:p>
        </p:txBody>
      </p:sp>
      <p:pic>
        <p:nvPicPr>
          <p:cNvPr id="194" name="Google Shape;194;p32"/>
          <p:cNvPicPr preferRelativeResize="0"/>
          <p:nvPr/>
        </p:nvPicPr>
        <p:blipFill>
          <a:blip r:embed="rId3">
            <a:alphaModFix/>
          </a:blip>
          <a:stretch>
            <a:fillRect/>
          </a:stretch>
        </p:blipFill>
        <p:spPr>
          <a:xfrm>
            <a:off x="8056200" y="273852"/>
            <a:ext cx="767345" cy="431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zh-TW"/>
              <a:t>Feature selection : </a:t>
            </a:r>
            <a:endParaRPr/>
          </a:p>
        </p:txBody>
      </p:sp>
      <p:sp>
        <p:nvSpPr>
          <p:cNvPr id="143" name="Google Shape;143;p26"/>
          <p:cNvSpPr txBox="1">
            <a:spLocks noGrp="1"/>
          </p:cNvSpPr>
          <p:nvPr>
            <p:ph type="body" idx="1"/>
          </p:nvPr>
        </p:nvSpPr>
        <p:spPr>
          <a:xfrm>
            <a:off x="628650" y="1226075"/>
            <a:ext cx="7886700" cy="3751800"/>
          </a:xfrm>
          <a:prstGeom prst="rect">
            <a:avLst/>
          </a:prstGeom>
          <a:noFill/>
          <a:ln>
            <a:noFill/>
          </a:ln>
        </p:spPr>
        <p:txBody>
          <a:bodyPr spcFirstLastPara="1" wrap="square" lIns="68575" tIns="34275" rIns="68575" bIns="34275" anchor="t" anchorCtr="0">
            <a:normAutofit/>
          </a:bodyPr>
          <a:lstStyle/>
          <a:p>
            <a:pPr marL="0" marR="0" lvl="0" indent="25400" algn="l" rtl="0">
              <a:lnSpc>
                <a:spcPct val="115000"/>
              </a:lnSpc>
              <a:spcBef>
                <a:spcPts val="0"/>
              </a:spcBef>
              <a:spcAft>
                <a:spcPts val="0"/>
              </a:spcAft>
              <a:buClr>
                <a:schemeClr val="dk1"/>
              </a:buClr>
              <a:buSzPts val="1400"/>
              <a:buChar char="•"/>
            </a:pPr>
            <a:r>
              <a:rPr lang="zh-TW" sz="1400" b="1">
                <a:latin typeface="Calibri"/>
                <a:ea typeface="Calibri"/>
                <a:cs typeface="Calibri"/>
                <a:sym typeface="Calibri"/>
              </a:rPr>
              <a:t>keep :</a:t>
            </a:r>
            <a:endParaRPr sz="1400" b="1">
              <a:latin typeface="Georgia"/>
              <a:ea typeface="Georgia"/>
              <a:cs typeface="Georgia"/>
              <a:sym typeface="Georgia"/>
            </a:endParaRPr>
          </a:p>
          <a:p>
            <a:pPr marL="685800" lvl="2" indent="0" algn="l" rtl="0">
              <a:lnSpc>
                <a:spcPct val="115000"/>
              </a:lnSpc>
              <a:spcBef>
                <a:spcPts val="0"/>
              </a:spcBef>
              <a:spcAft>
                <a:spcPts val="0"/>
              </a:spcAft>
              <a:buClr>
                <a:schemeClr val="dk1"/>
              </a:buClr>
              <a:buSzPts val="1800"/>
              <a:buNone/>
            </a:pPr>
            <a:r>
              <a:rPr lang="zh-TW" sz="1400" b="0">
                <a:latin typeface="Calibri"/>
                <a:ea typeface="Calibri"/>
                <a:cs typeface="Calibri"/>
                <a:sym typeface="Calibri"/>
              </a:rPr>
              <a:t>"danceability", "energy", "key", "loudness", "mode", "speechiness", "acousticness", "instrumentalness",  "liveness", "valence", "tempo", "duration_ms", "time_signature", "song_name", "popularity", "genre"</a:t>
            </a:r>
            <a:endParaRPr sz="1400" b="1">
              <a:latin typeface="Georgia"/>
              <a:ea typeface="Georgia"/>
              <a:cs typeface="Georgia"/>
              <a:sym typeface="Georgia"/>
            </a:endParaRPr>
          </a:p>
          <a:p>
            <a:pPr marL="342900" lvl="1" indent="0" algn="l" rtl="0">
              <a:lnSpc>
                <a:spcPct val="115000"/>
              </a:lnSpc>
              <a:spcBef>
                <a:spcPts val="0"/>
              </a:spcBef>
              <a:spcAft>
                <a:spcPts val="0"/>
              </a:spcAft>
              <a:buClr>
                <a:schemeClr val="dk1"/>
              </a:buClr>
              <a:buSzPts val="1400"/>
              <a:buNone/>
            </a:pPr>
            <a:r>
              <a:rPr lang="zh-TW" sz="1000" b="0">
                <a:latin typeface="Calibri"/>
                <a:ea typeface="Calibri"/>
                <a:cs typeface="Calibri"/>
                <a:sym typeface="Calibri"/>
              </a:rPr>
              <a:t> </a:t>
            </a:r>
            <a:endParaRPr sz="1000" b="1">
              <a:latin typeface="Georgia"/>
              <a:ea typeface="Georgia"/>
              <a:cs typeface="Georgia"/>
              <a:sym typeface="Georgia"/>
            </a:endParaRPr>
          </a:p>
          <a:p>
            <a:pPr marL="0" marR="0" lvl="0" indent="25400" algn="l" rtl="0">
              <a:lnSpc>
                <a:spcPct val="115000"/>
              </a:lnSpc>
              <a:spcBef>
                <a:spcPts val="0"/>
              </a:spcBef>
              <a:spcAft>
                <a:spcPts val="0"/>
              </a:spcAft>
              <a:buClr>
                <a:schemeClr val="dk1"/>
              </a:buClr>
              <a:buSzPts val="1400"/>
              <a:buChar char="•"/>
            </a:pPr>
            <a:r>
              <a:rPr lang="zh-TW" sz="1400" b="1">
                <a:latin typeface="Calibri"/>
                <a:ea typeface="Calibri"/>
                <a:cs typeface="Calibri"/>
                <a:sym typeface="Calibri"/>
              </a:rPr>
              <a:t>remove :</a:t>
            </a:r>
            <a:endParaRPr sz="1400" b="1">
              <a:latin typeface="Georgia"/>
              <a:ea typeface="Georgia"/>
              <a:cs typeface="Georgia"/>
              <a:sym typeface="Georgia"/>
            </a:endParaRPr>
          </a:p>
          <a:p>
            <a:pPr marL="0" marR="0" lvl="0" indent="0" algn="l" rtl="0">
              <a:lnSpc>
                <a:spcPct val="115000"/>
              </a:lnSpc>
              <a:spcBef>
                <a:spcPts val="0"/>
              </a:spcBef>
              <a:spcAft>
                <a:spcPts val="0"/>
              </a:spcAft>
              <a:buClr>
                <a:schemeClr val="dk1"/>
              </a:buClr>
              <a:buSzPts val="1800"/>
              <a:buNone/>
            </a:pPr>
            <a:r>
              <a:rPr lang="zh-TW" sz="1400">
                <a:latin typeface="Calibri"/>
                <a:ea typeface="Calibri"/>
                <a:cs typeface="Calibri"/>
                <a:sym typeface="Calibri"/>
              </a:rPr>
              <a:t>	  </a:t>
            </a:r>
            <a:r>
              <a:rPr lang="zh-TW" sz="1400" b="0">
                <a:latin typeface="Calibri"/>
                <a:ea typeface="Calibri"/>
                <a:cs typeface="Calibri"/>
                <a:sym typeface="Calibri"/>
              </a:rPr>
              <a:t>Index, type, id, url, track_href, analysis_url, artist, classification, error</a:t>
            </a:r>
            <a:endParaRPr sz="1800" b="1">
              <a:latin typeface="Georgia"/>
              <a:ea typeface="Georgia"/>
              <a:cs typeface="Georgia"/>
              <a:sym typeface="Georgia"/>
            </a:endParaRPr>
          </a:p>
          <a:p>
            <a:pPr marL="0" lvl="0" indent="0" algn="l" rtl="0">
              <a:lnSpc>
                <a:spcPct val="90000"/>
              </a:lnSpc>
              <a:spcBef>
                <a:spcPts val="800"/>
              </a:spcBef>
              <a:spcAft>
                <a:spcPts val="0"/>
              </a:spcAft>
              <a:buClr>
                <a:schemeClr val="dk1"/>
              </a:buClr>
              <a:buSzPts val="2100"/>
              <a:buNone/>
            </a:pPr>
            <a:r>
              <a:rPr lang="zh-TW" sz="2300" b="1"/>
              <a:t>Summary :</a:t>
            </a:r>
            <a:endParaRPr sz="2300" b="1"/>
          </a:p>
          <a:p>
            <a:pPr marL="0" lvl="0" indent="0" algn="l" rtl="0">
              <a:lnSpc>
                <a:spcPct val="90000"/>
              </a:lnSpc>
              <a:spcBef>
                <a:spcPts val="800"/>
              </a:spcBef>
              <a:spcAft>
                <a:spcPts val="0"/>
              </a:spcAft>
              <a:buClr>
                <a:schemeClr val="dk1"/>
              </a:buClr>
              <a:buSzPts val="1400"/>
              <a:buNone/>
            </a:pPr>
            <a:r>
              <a:rPr lang="zh-TW" sz="1700"/>
              <a:t>We</a:t>
            </a:r>
            <a:r>
              <a:rPr lang="zh-TW" sz="1700" b="1"/>
              <a:t> keep </a:t>
            </a:r>
            <a:r>
              <a:rPr lang="zh-TW" sz="1700" b="1" u="sng">
                <a:solidFill>
                  <a:srgbClr val="548135"/>
                </a:solidFill>
              </a:rPr>
              <a:t>most of the song features</a:t>
            </a:r>
            <a:r>
              <a:rPr lang="zh-TW" sz="1700"/>
              <a:t>. Those features will be the main variables when we analyze the popularity. </a:t>
            </a:r>
            <a:endParaRPr sz="2400"/>
          </a:p>
          <a:p>
            <a:pPr marL="0" lvl="0" indent="0" algn="l" rtl="0">
              <a:lnSpc>
                <a:spcPct val="90000"/>
              </a:lnSpc>
              <a:spcBef>
                <a:spcPts val="800"/>
              </a:spcBef>
              <a:spcAft>
                <a:spcPts val="0"/>
              </a:spcAft>
              <a:buClr>
                <a:schemeClr val="dk1"/>
              </a:buClr>
              <a:buSzPts val="1400"/>
              <a:buNone/>
            </a:pPr>
            <a:r>
              <a:rPr lang="zh-TW" sz="1700"/>
              <a:t>We </a:t>
            </a:r>
            <a:r>
              <a:rPr lang="zh-TW" sz="1700" b="1"/>
              <a:t>remove</a:t>
            </a:r>
            <a:r>
              <a:rPr lang="zh-TW" sz="1700"/>
              <a:t> </a:t>
            </a:r>
            <a:r>
              <a:rPr lang="zh-TW" sz="1700" b="1" u="sng">
                <a:solidFill>
                  <a:srgbClr val="548135"/>
                </a:solidFill>
              </a:rPr>
              <a:t>the variables that are indirect or unrelated to the popularity</a:t>
            </a:r>
            <a:r>
              <a:rPr lang="zh-TW" sz="1700" b="1"/>
              <a:t>. </a:t>
            </a:r>
            <a:r>
              <a:rPr lang="zh-TW" sz="1700"/>
              <a:t>those variables are just something for debugging.</a:t>
            </a:r>
            <a:endParaRPr sz="2400"/>
          </a:p>
        </p:txBody>
      </p:sp>
      <p:pic>
        <p:nvPicPr>
          <p:cNvPr id="144" name="Google Shape;144;p26"/>
          <p:cNvPicPr preferRelativeResize="0"/>
          <p:nvPr/>
        </p:nvPicPr>
        <p:blipFill>
          <a:blip r:embed="rId3">
            <a:alphaModFix/>
          </a:blip>
          <a:stretch>
            <a:fillRect/>
          </a:stretch>
        </p:blipFill>
        <p:spPr>
          <a:xfrm>
            <a:off x="8056200" y="273852"/>
            <a:ext cx="767345" cy="431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zh-TW"/>
              <a:t>Model Introduction : </a:t>
            </a:r>
            <a:endParaRPr/>
          </a:p>
        </p:txBody>
      </p:sp>
      <p:sp>
        <p:nvSpPr>
          <p:cNvPr id="150" name="Google Shape;150;p27"/>
          <p:cNvSpPr txBox="1">
            <a:spLocks noGrp="1"/>
          </p:cNvSpPr>
          <p:nvPr>
            <p:ph type="body" idx="1"/>
          </p:nvPr>
        </p:nvSpPr>
        <p:spPr>
          <a:xfrm>
            <a:off x="628650" y="1369225"/>
            <a:ext cx="7886700" cy="3375000"/>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90000"/>
              </a:lnSpc>
              <a:spcBef>
                <a:spcPts val="0"/>
              </a:spcBef>
              <a:spcAft>
                <a:spcPts val="0"/>
              </a:spcAft>
              <a:buClr>
                <a:schemeClr val="dk1"/>
              </a:buClr>
              <a:buSzPct val="100000"/>
              <a:buNone/>
            </a:pPr>
            <a:r>
              <a:rPr lang="zh-TW" sz="1800" b="1"/>
              <a:t>Linear regression :</a:t>
            </a:r>
            <a:endParaRPr/>
          </a:p>
          <a:p>
            <a:pPr marL="177800" lvl="0" indent="-160655" algn="l" rtl="0">
              <a:lnSpc>
                <a:spcPct val="115000"/>
              </a:lnSpc>
              <a:spcBef>
                <a:spcPts val="800"/>
              </a:spcBef>
              <a:spcAft>
                <a:spcPts val="0"/>
              </a:spcAft>
              <a:buClr>
                <a:schemeClr val="dk1"/>
              </a:buClr>
              <a:buSzPct val="100000"/>
              <a:buChar char="•"/>
            </a:pPr>
            <a:r>
              <a:rPr lang="zh-TW" sz="1800"/>
              <a:t>Correlation analysis: Linear regression can help </a:t>
            </a:r>
            <a:r>
              <a:rPr lang="zh-TW" sz="1800" b="1">
                <a:solidFill>
                  <a:srgbClr val="548135"/>
                </a:solidFill>
              </a:rPr>
              <a:t>determine the strength of the correlation</a:t>
            </a:r>
            <a:r>
              <a:rPr lang="zh-TW" sz="1800"/>
              <a:t> between characteristics and the target variable. </a:t>
            </a:r>
            <a:endParaRPr sz="1800"/>
          </a:p>
          <a:p>
            <a:pPr marL="177800" lvl="0" indent="-160655" algn="l" rtl="0">
              <a:lnSpc>
                <a:spcPct val="115000"/>
              </a:lnSpc>
              <a:spcBef>
                <a:spcPts val="800"/>
              </a:spcBef>
              <a:spcAft>
                <a:spcPts val="0"/>
              </a:spcAft>
              <a:buClr>
                <a:schemeClr val="dk1"/>
              </a:buClr>
              <a:buSzPct val="100000"/>
              <a:buChar char="•"/>
            </a:pPr>
            <a:r>
              <a:rPr lang="zh-TW" sz="1800"/>
              <a:t>Parameter estimation: The linear regression model </a:t>
            </a:r>
            <a:r>
              <a:rPr lang="zh-TW" sz="1800" b="1">
                <a:solidFill>
                  <a:srgbClr val="548135"/>
                </a:solidFill>
              </a:rPr>
              <a:t>provides estimates of the coefficients on the characteristics</a:t>
            </a:r>
            <a:r>
              <a:rPr lang="zh-TW" sz="1800"/>
              <a:t>. </a:t>
            </a:r>
            <a:endParaRPr/>
          </a:p>
          <a:p>
            <a:pPr marL="177800" lvl="0" indent="-63500" algn="l" rtl="0">
              <a:lnSpc>
                <a:spcPct val="90000"/>
              </a:lnSpc>
              <a:spcBef>
                <a:spcPts val="800"/>
              </a:spcBef>
              <a:spcAft>
                <a:spcPts val="0"/>
              </a:spcAft>
              <a:buClr>
                <a:schemeClr val="dk1"/>
              </a:buClr>
              <a:buSzPct val="100000"/>
              <a:buNone/>
            </a:pPr>
            <a:endParaRPr sz="1800"/>
          </a:p>
          <a:p>
            <a:pPr marL="0" lvl="0" indent="0" algn="l" rtl="0">
              <a:lnSpc>
                <a:spcPct val="90000"/>
              </a:lnSpc>
              <a:spcBef>
                <a:spcPts val="800"/>
              </a:spcBef>
              <a:spcAft>
                <a:spcPts val="0"/>
              </a:spcAft>
              <a:buClr>
                <a:schemeClr val="dk1"/>
              </a:buClr>
              <a:buSzPct val="68609"/>
              <a:buNone/>
            </a:pPr>
            <a:r>
              <a:rPr lang="zh-TW" sz="2623" b="1"/>
              <a:t>Summary :</a:t>
            </a:r>
            <a:endParaRPr sz="2923"/>
          </a:p>
          <a:p>
            <a:pPr marL="177800" lvl="0" indent="-160655" algn="l" rtl="0">
              <a:lnSpc>
                <a:spcPct val="115000"/>
              </a:lnSpc>
              <a:spcBef>
                <a:spcPts val="800"/>
              </a:spcBef>
              <a:spcAft>
                <a:spcPts val="0"/>
              </a:spcAft>
              <a:buClr>
                <a:schemeClr val="dk1"/>
              </a:buClr>
              <a:buSzPct val="100000"/>
              <a:buChar char="•"/>
            </a:pPr>
            <a:r>
              <a:rPr lang="zh-TW" sz="1800"/>
              <a:t>In this case, We can know which variable will significantly </a:t>
            </a:r>
            <a:r>
              <a:rPr lang="zh-TW" sz="1800" b="1">
                <a:solidFill>
                  <a:srgbClr val="548135"/>
                </a:solidFill>
              </a:rPr>
              <a:t>relate to popularity by linear regression</a:t>
            </a:r>
            <a:r>
              <a:rPr lang="zh-TW" sz="1800"/>
              <a:t>. </a:t>
            </a:r>
            <a:endParaRPr/>
          </a:p>
          <a:p>
            <a:pPr marL="177800" lvl="0" indent="-145415" algn="l" rtl="0">
              <a:lnSpc>
                <a:spcPct val="115000"/>
              </a:lnSpc>
              <a:spcBef>
                <a:spcPts val="800"/>
              </a:spcBef>
              <a:spcAft>
                <a:spcPts val="0"/>
              </a:spcAft>
              <a:buSzPct val="68435"/>
              <a:buChar char="•"/>
            </a:pPr>
            <a:r>
              <a:rPr lang="zh-TW" sz="2217"/>
              <a:t>using this algorithm, we can know how those variables </a:t>
            </a:r>
            <a:r>
              <a:rPr lang="zh-TW" sz="2217" b="1" u="sng">
                <a:solidFill>
                  <a:srgbClr val="548135"/>
                </a:solidFill>
              </a:rPr>
              <a:t>impact the popularity</a:t>
            </a:r>
            <a:r>
              <a:rPr lang="zh-TW" sz="2217"/>
              <a:t>.</a:t>
            </a:r>
            <a:endParaRPr sz="2217"/>
          </a:p>
          <a:p>
            <a:pPr marL="0" lvl="0" indent="0" algn="l" rtl="0">
              <a:lnSpc>
                <a:spcPct val="90000"/>
              </a:lnSpc>
              <a:spcBef>
                <a:spcPts val="800"/>
              </a:spcBef>
              <a:spcAft>
                <a:spcPts val="0"/>
              </a:spcAft>
              <a:buClr>
                <a:schemeClr val="dk1"/>
              </a:buClr>
              <a:buSzPct val="100000"/>
              <a:buNone/>
            </a:pPr>
            <a:endParaRPr/>
          </a:p>
        </p:txBody>
      </p:sp>
      <p:pic>
        <p:nvPicPr>
          <p:cNvPr id="151" name="Google Shape;151;p27"/>
          <p:cNvPicPr preferRelativeResize="0"/>
          <p:nvPr/>
        </p:nvPicPr>
        <p:blipFill>
          <a:blip r:embed="rId3">
            <a:alphaModFix/>
          </a:blip>
          <a:stretch>
            <a:fillRect/>
          </a:stretch>
        </p:blipFill>
        <p:spPr>
          <a:xfrm>
            <a:off x="8056200" y="273852"/>
            <a:ext cx="767345" cy="431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zh-TW"/>
              <a:t>Model Training :</a:t>
            </a:r>
            <a:endParaRPr/>
          </a:p>
        </p:txBody>
      </p:sp>
      <p:sp>
        <p:nvSpPr>
          <p:cNvPr id="157" name="Google Shape;157;p28"/>
          <p:cNvSpPr txBox="1">
            <a:spLocks noGrp="1"/>
          </p:cNvSpPr>
          <p:nvPr>
            <p:ph type="body" idx="1"/>
          </p:nvPr>
        </p:nvSpPr>
        <p:spPr>
          <a:xfrm>
            <a:off x="628650" y="1052075"/>
            <a:ext cx="7886700" cy="3877200"/>
          </a:xfrm>
          <a:prstGeom prst="rect">
            <a:avLst/>
          </a:prstGeom>
          <a:noFill/>
          <a:ln>
            <a:noFill/>
          </a:ln>
        </p:spPr>
        <p:txBody>
          <a:bodyPr spcFirstLastPara="1" wrap="square" lIns="68575" tIns="34275" rIns="68575" bIns="34275" anchor="t" anchorCtr="0">
            <a:normAutofit fontScale="92500"/>
          </a:bodyPr>
          <a:lstStyle/>
          <a:p>
            <a:pPr marL="177800" lvl="0" indent="-169227" algn="l" rtl="0">
              <a:lnSpc>
                <a:spcPct val="90000"/>
              </a:lnSpc>
              <a:spcBef>
                <a:spcPts val="0"/>
              </a:spcBef>
              <a:spcAft>
                <a:spcPts val="0"/>
              </a:spcAft>
              <a:buClr>
                <a:schemeClr val="dk1"/>
              </a:buClr>
              <a:buSzPct val="100000"/>
              <a:buChar char="•"/>
            </a:pPr>
            <a:r>
              <a:rPr lang="zh-TW" sz="1800"/>
              <a:t>We split the dataset to 80:20. </a:t>
            </a:r>
            <a:r>
              <a:rPr lang="zh-TW" sz="1800" u="sng"/>
              <a:t>80% for training the model, 20% for testing the model.</a:t>
            </a:r>
            <a:endParaRPr sz="1800" u="sng"/>
          </a:p>
          <a:p>
            <a:pPr marL="177800" lvl="0" indent="-194627" algn="l" rtl="0">
              <a:spcBef>
                <a:spcPts val="800"/>
              </a:spcBef>
              <a:spcAft>
                <a:spcPts val="0"/>
              </a:spcAft>
              <a:buSzPct val="100000"/>
              <a:buChar char="•"/>
            </a:pPr>
            <a:r>
              <a:rPr lang="zh-TW" sz="1800"/>
              <a:t>We add the testing data one by one, and also immerge every new data to training set and re-train the model again, then record the accuracy.</a:t>
            </a:r>
            <a:endParaRPr sz="1800" u="sng"/>
          </a:p>
          <a:p>
            <a:pPr marL="177800" lvl="0" indent="-181927" algn="l" rtl="0">
              <a:lnSpc>
                <a:spcPct val="90000"/>
              </a:lnSpc>
              <a:spcBef>
                <a:spcPts val="800"/>
              </a:spcBef>
              <a:spcAft>
                <a:spcPts val="0"/>
              </a:spcAft>
              <a:buClr>
                <a:schemeClr val="dk1"/>
              </a:buClr>
              <a:buSzPct val="100000"/>
              <a:buChar char="•"/>
            </a:pPr>
            <a:r>
              <a:rPr lang="zh-TW" sz="1800"/>
              <a:t>We use the “</a:t>
            </a:r>
            <a:r>
              <a:rPr lang="zh-TW" sz="1800" b="1"/>
              <a:t>AIC stepwise” </a:t>
            </a:r>
            <a:r>
              <a:rPr lang="zh-TW" sz="1800"/>
              <a:t>method to determine which Linear model would be better.</a:t>
            </a:r>
            <a:endParaRPr sz="1800"/>
          </a:p>
          <a:p>
            <a:pPr marL="177800" lvl="0" indent="-181927" algn="l" rtl="0">
              <a:lnSpc>
                <a:spcPct val="90000"/>
              </a:lnSpc>
              <a:spcBef>
                <a:spcPts val="800"/>
              </a:spcBef>
              <a:spcAft>
                <a:spcPts val="0"/>
              </a:spcAft>
              <a:buClr>
                <a:schemeClr val="dk1"/>
              </a:buClr>
              <a:buSzPct val="100000"/>
              <a:buChar char="•"/>
            </a:pPr>
            <a:r>
              <a:rPr lang="zh-TW" sz="1800"/>
              <a:t>The goal of the AIC Stepwise method is to find models with good fit and fewer independent variables to avoid overfitting and to improve the explanatory power of the model. AIC is built on the basis of maximum likelihood estimation.</a:t>
            </a:r>
            <a:r>
              <a:rPr lang="zh-TW" sz="1800">
                <a:solidFill>
                  <a:schemeClr val="accent2"/>
                </a:solidFill>
              </a:rPr>
              <a:t> </a:t>
            </a:r>
            <a:r>
              <a:rPr lang="zh-TW" sz="1800">
                <a:solidFill>
                  <a:srgbClr val="548135"/>
                </a:solidFill>
              </a:rPr>
              <a:t>It is a statistical method used to estimate the most probable values of model parameters given the data.</a:t>
            </a:r>
            <a:endParaRPr sz="1800"/>
          </a:p>
          <a:p>
            <a:pPr marL="0" lvl="0" indent="0" algn="l" rtl="0">
              <a:lnSpc>
                <a:spcPct val="90000"/>
              </a:lnSpc>
              <a:spcBef>
                <a:spcPts val="800"/>
              </a:spcBef>
              <a:spcAft>
                <a:spcPts val="0"/>
              </a:spcAft>
              <a:buNone/>
            </a:pPr>
            <a:r>
              <a:rPr lang="zh-TW" sz="2350" b="1"/>
              <a:t>Summary : </a:t>
            </a:r>
            <a:endParaRPr sz="2350" b="1"/>
          </a:p>
          <a:p>
            <a:pPr marL="177800" lvl="0" indent="-63500" algn="l" rtl="0">
              <a:lnSpc>
                <a:spcPct val="115000"/>
              </a:lnSpc>
              <a:spcBef>
                <a:spcPts val="800"/>
              </a:spcBef>
              <a:spcAft>
                <a:spcPts val="0"/>
              </a:spcAft>
              <a:buClr>
                <a:schemeClr val="dk1"/>
              </a:buClr>
              <a:buSzPct val="89275"/>
              <a:buNone/>
            </a:pPr>
            <a:r>
              <a:rPr lang="zh-TW" sz="2016"/>
              <a:t> In order to automatic retrain the model, We use </a:t>
            </a:r>
            <a:r>
              <a:rPr lang="zh-TW" sz="2016" b="1" u="sng">
                <a:solidFill>
                  <a:srgbClr val="548135"/>
                </a:solidFill>
              </a:rPr>
              <a:t>AIC stepwise</a:t>
            </a:r>
            <a:r>
              <a:rPr lang="zh-TW" sz="2016"/>
              <a:t> to estimate every possible variables combination, then choose the best one.</a:t>
            </a:r>
            <a:endParaRPr sz="2016"/>
          </a:p>
          <a:p>
            <a:pPr marL="0" lvl="0" indent="0" algn="l" rtl="0">
              <a:lnSpc>
                <a:spcPct val="90000"/>
              </a:lnSpc>
              <a:spcBef>
                <a:spcPts val="800"/>
              </a:spcBef>
              <a:spcAft>
                <a:spcPts val="0"/>
              </a:spcAft>
              <a:buClr>
                <a:schemeClr val="dk1"/>
              </a:buClr>
              <a:buSzPct val="100000"/>
              <a:buNone/>
            </a:pPr>
            <a:endParaRPr sz="1800"/>
          </a:p>
        </p:txBody>
      </p:sp>
      <p:pic>
        <p:nvPicPr>
          <p:cNvPr id="158" name="Google Shape;158;p28"/>
          <p:cNvPicPr preferRelativeResize="0"/>
          <p:nvPr/>
        </p:nvPicPr>
        <p:blipFill>
          <a:blip r:embed="rId3">
            <a:alphaModFix/>
          </a:blip>
          <a:stretch>
            <a:fillRect/>
          </a:stretch>
        </p:blipFill>
        <p:spPr>
          <a:xfrm>
            <a:off x="8056200" y="273852"/>
            <a:ext cx="767345" cy="431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0"/>
          <p:cNvPicPr preferRelativeResize="0">
            <a:picLocks noGrp="1"/>
          </p:cNvPicPr>
          <p:nvPr>
            <p:ph type="body" idx="1"/>
          </p:nvPr>
        </p:nvPicPr>
        <p:blipFill rotWithShape="1">
          <a:blip r:embed="rId3">
            <a:alphaModFix/>
          </a:blip>
          <a:srcRect/>
          <a:stretch/>
        </p:blipFill>
        <p:spPr>
          <a:xfrm>
            <a:off x="940163" y="999603"/>
            <a:ext cx="2236200" cy="2385600"/>
          </a:xfrm>
          <a:prstGeom prst="rect">
            <a:avLst/>
          </a:prstGeom>
          <a:noFill/>
          <a:ln>
            <a:noFill/>
          </a:ln>
        </p:spPr>
      </p:pic>
      <p:sp>
        <p:nvSpPr>
          <p:cNvPr id="172" name="Google Shape;172;p30"/>
          <p:cNvSpPr txBox="1"/>
          <p:nvPr/>
        </p:nvSpPr>
        <p:spPr>
          <a:xfrm>
            <a:off x="490763" y="258031"/>
            <a:ext cx="7886700" cy="994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3300"/>
              <a:buFont typeface="Calibri"/>
              <a:buNone/>
            </a:pPr>
            <a:r>
              <a:rPr lang="zh-TW" sz="3300" b="0" i="0" u="none" strike="noStrike" cap="none">
                <a:solidFill>
                  <a:schemeClr val="dk1"/>
                </a:solidFill>
                <a:latin typeface="Calibri"/>
                <a:ea typeface="Calibri"/>
                <a:cs typeface="Calibri"/>
                <a:sym typeface="Calibri"/>
              </a:rPr>
              <a:t>Model Result : </a:t>
            </a:r>
            <a:endParaRPr sz="1100"/>
          </a:p>
        </p:txBody>
      </p:sp>
      <p:graphicFrame>
        <p:nvGraphicFramePr>
          <p:cNvPr id="173" name="Google Shape;173;p30"/>
          <p:cNvGraphicFramePr/>
          <p:nvPr/>
        </p:nvGraphicFramePr>
        <p:xfrm>
          <a:off x="3955582" y="999604"/>
          <a:ext cx="3852050" cy="2301000"/>
        </p:xfrm>
        <a:graphic>
          <a:graphicData uri="http://schemas.openxmlformats.org/drawingml/2006/table">
            <a:tbl>
              <a:tblPr>
                <a:noFill/>
                <a:tableStyleId>{8C245A66-42AC-47DA-9B4E-8757669CE90A}</a:tableStyleId>
              </a:tblPr>
              <a:tblGrid>
                <a:gridCol w="1065075">
                  <a:extLst>
                    <a:ext uri="{9D8B030D-6E8A-4147-A177-3AD203B41FA5}">
                      <a16:colId xmlns:a16="http://schemas.microsoft.com/office/drawing/2014/main" val="20000"/>
                    </a:ext>
                  </a:extLst>
                </a:gridCol>
                <a:gridCol w="661875">
                  <a:extLst>
                    <a:ext uri="{9D8B030D-6E8A-4147-A177-3AD203B41FA5}">
                      <a16:colId xmlns:a16="http://schemas.microsoft.com/office/drawing/2014/main" val="20001"/>
                    </a:ext>
                  </a:extLst>
                </a:gridCol>
                <a:gridCol w="661875">
                  <a:extLst>
                    <a:ext uri="{9D8B030D-6E8A-4147-A177-3AD203B41FA5}">
                      <a16:colId xmlns:a16="http://schemas.microsoft.com/office/drawing/2014/main" val="20002"/>
                    </a:ext>
                  </a:extLst>
                </a:gridCol>
                <a:gridCol w="661875">
                  <a:extLst>
                    <a:ext uri="{9D8B030D-6E8A-4147-A177-3AD203B41FA5}">
                      <a16:colId xmlns:a16="http://schemas.microsoft.com/office/drawing/2014/main" val="20003"/>
                    </a:ext>
                  </a:extLst>
                </a:gridCol>
                <a:gridCol w="801350">
                  <a:extLst>
                    <a:ext uri="{9D8B030D-6E8A-4147-A177-3AD203B41FA5}">
                      <a16:colId xmlns:a16="http://schemas.microsoft.com/office/drawing/2014/main" val="20004"/>
                    </a:ext>
                  </a:extLst>
                </a:gridCol>
              </a:tblGrid>
              <a:tr h="177000">
                <a:tc>
                  <a:txBody>
                    <a:bodyPr/>
                    <a:lstStyle/>
                    <a:p>
                      <a:pPr marL="0" marR="0" lvl="0" indent="0" algn="l" rtl="0">
                        <a:spcBef>
                          <a:spcPts val="0"/>
                        </a:spcBef>
                        <a:spcAft>
                          <a:spcPts val="0"/>
                        </a:spcAft>
                        <a:buNone/>
                      </a:pPr>
                      <a:r>
                        <a:rPr lang="zh-TW" sz="1100" u="none" strike="noStrike" cap="none"/>
                        <a:t>Coefficients:</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Estimate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Std. Error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t value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Pr(&gt;|t|)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0"/>
                  </a:ext>
                </a:extLst>
              </a:tr>
              <a:tr h="177000">
                <a:tc>
                  <a:txBody>
                    <a:bodyPr/>
                    <a:lstStyle/>
                    <a:p>
                      <a:pPr marL="0" marR="0" lvl="0" indent="0" algn="l" rtl="0">
                        <a:spcBef>
                          <a:spcPts val="0"/>
                        </a:spcBef>
                        <a:spcAft>
                          <a:spcPts val="0"/>
                        </a:spcAft>
                        <a:buNone/>
                      </a:pPr>
                      <a:r>
                        <a:rPr lang="zh-TW" sz="1100" u="none" strike="noStrike" cap="none"/>
                        <a:t>(Intercept)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59.85324</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1.09482</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54.669</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1"/>
                  </a:ext>
                </a:extLst>
              </a:tr>
              <a:tr h="177000">
                <a:tc>
                  <a:txBody>
                    <a:bodyPr/>
                    <a:lstStyle/>
                    <a:p>
                      <a:pPr marL="0" marR="0" lvl="0" indent="0" algn="l" rtl="0">
                        <a:spcBef>
                          <a:spcPts val="0"/>
                        </a:spcBef>
                        <a:spcAft>
                          <a:spcPts val="0"/>
                        </a:spcAft>
                        <a:buNone/>
                      </a:pPr>
                      <a:r>
                        <a:rPr lang="zh-TW" sz="1100" u="none" strike="noStrike" cap="none"/>
                        <a:t>valence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1.95521</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0.41823</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4.675</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2.95e-06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2"/>
                  </a:ext>
                </a:extLst>
              </a:tr>
              <a:tr h="177000">
                <a:tc>
                  <a:txBody>
                    <a:bodyPr/>
                    <a:lstStyle/>
                    <a:p>
                      <a:pPr marL="0" marR="0" lvl="0" indent="0" algn="l" rtl="0">
                        <a:spcBef>
                          <a:spcPts val="0"/>
                        </a:spcBef>
                        <a:spcAft>
                          <a:spcPts val="0"/>
                        </a:spcAft>
                        <a:buNone/>
                      </a:pPr>
                      <a:r>
                        <a:rPr lang="zh-TW" sz="1100" u="none" strike="noStrike" cap="none"/>
                        <a:t>time_signature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-1.01222</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0.24604</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-4.114</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3.90e-05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3"/>
                  </a:ext>
                </a:extLst>
              </a:tr>
              <a:tr h="177000">
                <a:tc>
                  <a:txBody>
                    <a:bodyPr/>
                    <a:lstStyle/>
                    <a:p>
                      <a:pPr marL="0" marR="0" lvl="0" indent="0" algn="l" rtl="0">
                        <a:spcBef>
                          <a:spcPts val="0"/>
                        </a:spcBef>
                        <a:spcAft>
                          <a:spcPts val="0"/>
                        </a:spcAft>
                        <a:buNone/>
                      </a:pPr>
                      <a:r>
                        <a:rPr lang="zh-TW" sz="1100" u="none" strike="noStrike" cap="none"/>
                        <a:t>speechiness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-10.5358</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0.95817</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-10.996</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4"/>
                  </a:ext>
                </a:extLst>
              </a:tr>
              <a:tr h="177000">
                <a:tc>
                  <a:txBody>
                    <a:bodyPr/>
                    <a:lstStyle/>
                    <a:p>
                      <a:pPr marL="0" marR="0" lvl="0" indent="0" algn="l" rtl="0">
                        <a:spcBef>
                          <a:spcPts val="0"/>
                        </a:spcBef>
                        <a:spcAft>
                          <a:spcPts val="0"/>
                        </a:spcAft>
                        <a:buNone/>
                      </a:pPr>
                      <a:r>
                        <a:rPr lang="zh-TW" sz="1100" u="none" strike="noStrike" cap="none"/>
                        <a:t>loudness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-0.11238</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dirty="0"/>
                        <a:t>0.02596</a:t>
                      </a:r>
                      <a:endParaRPr sz="1100" b="0" i="0" u="none" strike="noStrike" cap="none" dirty="0">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-4.329</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1.50e-05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5"/>
                  </a:ext>
                </a:extLst>
              </a:tr>
              <a:tr h="177000">
                <a:tc>
                  <a:txBody>
                    <a:bodyPr/>
                    <a:lstStyle/>
                    <a:p>
                      <a:pPr marL="0" marR="0" lvl="0" indent="0" algn="l" rtl="0">
                        <a:spcBef>
                          <a:spcPts val="0"/>
                        </a:spcBef>
                        <a:spcAft>
                          <a:spcPts val="0"/>
                        </a:spcAft>
                        <a:buNone/>
                      </a:pPr>
                      <a:r>
                        <a:rPr lang="zh-TW" sz="1100" u="none" strike="noStrike" cap="none"/>
                        <a:t>Instrumentalness</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-10.54805</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0.34993</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-30.143</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6"/>
                  </a:ext>
                </a:extLst>
              </a:tr>
              <a:tr h="177000">
                <a:tc>
                  <a:txBody>
                    <a:bodyPr/>
                    <a:lstStyle/>
                    <a:p>
                      <a:pPr marL="0" marR="0" lvl="0" indent="0" algn="l" rtl="0">
                        <a:spcBef>
                          <a:spcPts val="0"/>
                        </a:spcBef>
                        <a:spcAft>
                          <a:spcPts val="0"/>
                        </a:spcAft>
                        <a:buNone/>
                      </a:pPr>
                      <a:r>
                        <a:rPr lang="zh-TW" sz="1100" u="none" strike="noStrike" cap="none"/>
                        <a:t>genreR&amp;B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-6.31465</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0.28981</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-21.789</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7"/>
                  </a:ext>
                </a:extLst>
              </a:tr>
              <a:tr h="177000">
                <a:tc>
                  <a:txBody>
                    <a:bodyPr/>
                    <a:lstStyle/>
                    <a:p>
                      <a:pPr marL="0" marR="0" lvl="0" indent="0" algn="l" rtl="0">
                        <a:spcBef>
                          <a:spcPts val="0"/>
                        </a:spcBef>
                        <a:spcAft>
                          <a:spcPts val="0"/>
                        </a:spcAft>
                        <a:buNone/>
                      </a:pPr>
                      <a:r>
                        <a:rPr lang="zh-TW" sz="1100" u="none" strike="noStrike" cap="none"/>
                        <a:t>genrePop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13.18287</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0.28803</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45.769</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8"/>
                  </a:ext>
                </a:extLst>
              </a:tr>
              <a:tr h="177000">
                <a:tc>
                  <a:txBody>
                    <a:bodyPr/>
                    <a:lstStyle/>
                    <a:p>
                      <a:pPr marL="0" marR="0" lvl="0" indent="0" algn="l" rtl="0">
                        <a:spcBef>
                          <a:spcPts val="0"/>
                        </a:spcBef>
                        <a:spcAft>
                          <a:spcPts val="0"/>
                        </a:spcAft>
                        <a:buNone/>
                      </a:pPr>
                      <a:r>
                        <a:rPr lang="zh-TW" sz="1100" u="none" strike="noStrike" cap="none"/>
                        <a:t>genreHiphop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7.73666</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0.35891</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21.556</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09"/>
                  </a:ext>
                </a:extLst>
              </a:tr>
              <a:tr h="177000">
                <a:tc>
                  <a:txBody>
                    <a:bodyPr/>
                    <a:lstStyle/>
                    <a:p>
                      <a:pPr marL="0" marR="0" lvl="0" indent="0" algn="l" rtl="0">
                        <a:spcBef>
                          <a:spcPts val="0"/>
                        </a:spcBef>
                        <a:spcAft>
                          <a:spcPts val="0"/>
                        </a:spcAft>
                        <a:buNone/>
                      </a:pPr>
                      <a:r>
                        <a:rPr lang="zh-TW" sz="1100" u="none" strike="noStrike" cap="none"/>
                        <a:t>genreEDM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-3.22377</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0.30477</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-10.578</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&lt; 2e-16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10"/>
                  </a:ext>
                </a:extLst>
              </a:tr>
              <a:tr h="177000">
                <a:tc>
                  <a:txBody>
                    <a:bodyPr/>
                    <a:lstStyle/>
                    <a:p>
                      <a:pPr marL="0" marR="0" lvl="0" indent="0" algn="l" rtl="0">
                        <a:spcBef>
                          <a:spcPts val="0"/>
                        </a:spcBef>
                        <a:spcAft>
                          <a:spcPts val="0"/>
                        </a:spcAft>
                        <a:buNone/>
                      </a:pPr>
                      <a:r>
                        <a:rPr lang="zh-TW" sz="1100" u="none" strike="noStrike" cap="none"/>
                        <a:t>danceability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3.20835</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0.6706</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4.784</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1.72e-06 ***</a:t>
                      </a:r>
                      <a:endParaRPr sz="1100" b="0" i="0" u="none" strike="noStrike" cap="none">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11"/>
                  </a:ext>
                </a:extLst>
              </a:tr>
              <a:tr h="177000">
                <a:tc>
                  <a:txBody>
                    <a:bodyPr/>
                    <a:lstStyle/>
                    <a:p>
                      <a:pPr marL="0" marR="0" lvl="0" indent="0" algn="l" rtl="0">
                        <a:spcBef>
                          <a:spcPts val="0"/>
                        </a:spcBef>
                        <a:spcAft>
                          <a:spcPts val="0"/>
                        </a:spcAft>
                        <a:buNone/>
                      </a:pPr>
                      <a:r>
                        <a:rPr lang="zh-TW" sz="1100" u="none" strike="noStrike" cap="none"/>
                        <a:t>acousticness     </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-2.19344</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0.37919</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a:t>-5.785</a:t>
                      </a:r>
                      <a:endParaRPr sz="1100" b="0" i="0" u="none" strike="noStrike" cap="none">
                        <a:solidFill>
                          <a:srgbClr val="4472C4"/>
                        </a:solidFill>
                        <a:latin typeface="Calibri"/>
                        <a:ea typeface="Calibri"/>
                        <a:cs typeface="Calibri"/>
                        <a:sym typeface="Calibri"/>
                      </a:endParaRPr>
                    </a:p>
                  </a:txBody>
                  <a:tcPr marL="7150" marR="7150" marT="7150" marB="0" anchor="ctr"/>
                </a:tc>
                <a:tc>
                  <a:txBody>
                    <a:bodyPr/>
                    <a:lstStyle/>
                    <a:p>
                      <a:pPr marL="0" marR="0" lvl="0" indent="0" algn="l" rtl="0">
                        <a:spcBef>
                          <a:spcPts val="0"/>
                        </a:spcBef>
                        <a:spcAft>
                          <a:spcPts val="0"/>
                        </a:spcAft>
                        <a:buNone/>
                      </a:pPr>
                      <a:r>
                        <a:rPr lang="zh-TW" sz="1100" u="none" strike="noStrike" cap="none" dirty="0"/>
                        <a:t>7.35e-09 ***</a:t>
                      </a:r>
                      <a:endParaRPr sz="1100" b="0" i="0" u="none" strike="noStrike" cap="none" dirty="0">
                        <a:solidFill>
                          <a:srgbClr val="4472C4"/>
                        </a:solidFill>
                        <a:latin typeface="Calibri"/>
                        <a:ea typeface="Calibri"/>
                        <a:cs typeface="Calibri"/>
                        <a:sym typeface="Calibri"/>
                      </a:endParaRPr>
                    </a:p>
                  </a:txBody>
                  <a:tcPr marL="7150" marR="7150" marT="7150" marB="0" anchor="ctr"/>
                </a:tc>
                <a:extLst>
                  <a:ext uri="{0D108BD9-81ED-4DB2-BD59-A6C34878D82A}">
                    <a16:rowId xmlns:a16="http://schemas.microsoft.com/office/drawing/2014/main" val="10012"/>
                  </a:ext>
                </a:extLst>
              </a:tr>
            </a:tbl>
          </a:graphicData>
        </a:graphic>
      </p:graphicFrame>
      <p:sp>
        <p:nvSpPr>
          <p:cNvPr id="174" name="Google Shape;174;p30"/>
          <p:cNvSpPr txBox="1"/>
          <p:nvPr/>
        </p:nvSpPr>
        <p:spPr>
          <a:xfrm>
            <a:off x="367300" y="3493575"/>
            <a:ext cx="8253900" cy="14952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1400" b="0" i="0" u="none" strike="noStrike" cap="none" dirty="0">
                <a:solidFill>
                  <a:schemeClr val="dk1"/>
                </a:solidFill>
                <a:latin typeface="Calibri"/>
                <a:ea typeface="Calibri"/>
                <a:cs typeface="Calibri"/>
                <a:sym typeface="Calibri"/>
              </a:rPr>
              <a:t>According to this analysis, there’s three variables highly determine the popularity.</a:t>
            </a:r>
            <a:endParaRPr sz="1100" dirty="0"/>
          </a:p>
          <a:p>
            <a:pPr marL="0" marR="0" lvl="0" indent="0" algn="l" rtl="0">
              <a:spcBef>
                <a:spcPts val="500"/>
              </a:spcBef>
              <a:spcAft>
                <a:spcPts val="0"/>
              </a:spcAft>
              <a:buNone/>
            </a:pPr>
            <a:r>
              <a:rPr lang="zh-TW" sz="1800" b="1" i="0" u="none" strike="noStrike" cap="none" dirty="0">
                <a:solidFill>
                  <a:srgbClr val="548135"/>
                </a:solidFill>
                <a:latin typeface="Calibri"/>
                <a:ea typeface="Calibri"/>
                <a:cs typeface="Calibri"/>
                <a:sym typeface="Calibri"/>
              </a:rPr>
              <a:t>1.</a:t>
            </a:r>
            <a:r>
              <a:rPr lang="zh-TW" sz="1800" b="1" i="0" u="sng" strike="noStrike" cap="none" dirty="0">
                <a:solidFill>
                  <a:srgbClr val="548135"/>
                </a:solidFill>
                <a:latin typeface="Calibri"/>
                <a:ea typeface="Calibri"/>
                <a:cs typeface="Calibri"/>
                <a:sym typeface="Calibri"/>
              </a:rPr>
              <a:t>Speechiness</a:t>
            </a:r>
            <a:r>
              <a:rPr lang="zh-TW" sz="1800" b="1" i="0" u="none" strike="noStrike" cap="none" dirty="0">
                <a:solidFill>
                  <a:srgbClr val="548135"/>
                </a:solidFill>
                <a:latin typeface="Calibri"/>
                <a:ea typeface="Calibri"/>
                <a:cs typeface="Calibri"/>
                <a:sym typeface="Calibri"/>
              </a:rPr>
              <a:t> 	2. </a:t>
            </a:r>
            <a:r>
              <a:rPr lang="zh-TW" sz="1800" b="1" i="0" u="sng" strike="noStrike" cap="none" dirty="0">
                <a:solidFill>
                  <a:srgbClr val="548135"/>
                </a:solidFill>
                <a:latin typeface="Calibri"/>
                <a:ea typeface="Calibri"/>
                <a:cs typeface="Calibri"/>
                <a:sym typeface="Calibri"/>
              </a:rPr>
              <a:t>instrumentalness</a:t>
            </a:r>
            <a:r>
              <a:rPr lang="zh-TW" sz="1800" b="1" i="0" u="none" strike="noStrike" cap="none" dirty="0">
                <a:solidFill>
                  <a:srgbClr val="548135"/>
                </a:solidFill>
                <a:latin typeface="Calibri"/>
                <a:ea typeface="Calibri"/>
                <a:cs typeface="Calibri"/>
                <a:sym typeface="Calibri"/>
              </a:rPr>
              <a:t> 	3. </a:t>
            </a:r>
            <a:r>
              <a:rPr lang="zh-TW" sz="1800" b="1" i="0" u="sng" strike="noStrike" cap="none" dirty="0">
                <a:solidFill>
                  <a:srgbClr val="548135"/>
                </a:solidFill>
                <a:latin typeface="Calibri"/>
                <a:ea typeface="Calibri"/>
                <a:cs typeface="Calibri"/>
                <a:sym typeface="Calibri"/>
              </a:rPr>
              <a:t>GenrePop</a:t>
            </a:r>
            <a:r>
              <a:rPr lang="zh-TW" sz="1800" b="0" i="0" u="none" strike="noStrike" cap="none" dirty="0">
                <a:solidFill>
                  <a:schemeClr val="dk1"/>
                </a:solidFill>
                <a:latin typeface="Calibri"/>
                <a:ea typeface="Calibri"/>
                <a:cs typeface="Calibri"/>
                <a:sym typeface="Calibri"/>
              </a:rPr>
              <a:t>.</a:t>
            </a:r>
            <a:endParaRPr lang="en-US" altLang="zh-TW" sz="1800" b="0" i="0" u="none" strike="noStrike" cap="none" dirty="0">
              <a:solidFill>
                <a:schemeClr val="dk1"/>
              </a:solidFill>
              <a:latin typeface="Calibri"/>
              <a:ea typeface="Calibri"/>
              <a:cs typeface="Calibri"/>
              <a:sym typeface="Calibri"/>
            </a:endParaRPr>
          </a:p>
          <a:p>
            <a:pPr marL="0" marR="0" lvl="0" indent="0" algn="l" rtl="0">
              <a:spcBef>
                <a:spcPts val="500"/>
              </a:spcBef>
              <a:spcAft>
                <a:spcPts val="0"/>
              </a:spcAft>
              <a:buNone/>
            </a:pPr>
            <a:endParaRPr sz="1050" dirty="0"/>
          </a:p>
          <a:p>
            <a:pPr marL="0" marR="0" lvl="0" indent="0" algn="l" rtl="0">
              <a:spcBef>
                <a:spcPts val="500"/>
              </a:spcBef>
              <a:spcAft>
                <a:spcPts val="0"/>
              </a:spcAft>
              <a:buNone/>
            </a:pPr>
            <a:r>
              <a:rPr lang="zh-TW" sz="1600" b="1" dirty="0">
                <a:solidFill>
                  <a:schemeClr val="dk1"/>
                </a:solidFill>
                <a:latin typeface="Calibri"/>
                <a:ea typeface="Calibri"/>
                <a:cs typeface="Calibri"/>
                <a:sym typeface="Calibri"/>
              </a:rPr>
              <a:t>Nowaday, Most people love </a:t>
            </a:r>
            <a:r>
              <a:rPr lang="zh-TW" sz="1600" b="1" u="sng" dirty="0">
                <a:solidFill>
                  <a:srgbClr val="548135"/>
                </a:solidFill>
                <a:latin typeface="Calibri"/>
                <a:ea typeface="Calibri"/>
                <a:cs typeface="Calibri"/>
                <a:sym typeface="Calibri"/>
              </a:rPr>
              <a:t>Pop music</a:t>
            </a:r>
            <a:r>
              <a:rPr lang="en-US" altLang="zh-TW" sz="1600" b="1" u="sng" dirty="0">
                <a:solidFill>
                  <a:srgbClr val="548135"/>
                </a:solidFill>
                <a:latin typeface="Calibri"/>
                <a:ea typeface="Calibri"/>
                <a:cs typeface="Calibri"/>
                <a:sym typeface="Calibri"/>
              </a:rPr>
              <a:t>, and</a:t>
            </a:r>
            <a:r>
              <a:rPr lang="zh-TW" sz="1600" b="1" dirty="0">
                <a:solidFill>
                  <a:schemeClr val="dk1"/>
                </a:solidFill>
                <a:latin typeface="Calibri"/>
                <a:ea typeface="Calibri"/>
                <a:cs typeface="Calibri"/>
                <a:sym typeface="Calibri"/>
              </a:rPr>
              <a:t>. </a:t>
            </a:r>
            <a:endParaRPr sz="1600" b="1" dirty="0">
              <a:solidFill>
                <a:schemeClr val="dk1"/>
              </a:solidFill>
              <a:latin typeface="Calibri"/>
              <a:ea typeface="Calibri"/>
              <a:cs typeface="Calibri"/>
              <a:sym typeface="Calibri"/>
            </a:endParaRPr>
          </a:p>
          <a:p>
            <a:pPr marL="0" marR="0" lvl="0" indent="0" algn="l" rtl="0">
              <a:spcBef>
                <a:spcPts val="500"/>
              </a:spcBef>
              <a:spcAft>
                <a:spcPts val="0"/>
              </a:spcAft>
              <a:buNone/>
            </a:pPr>
            <a:r>
              <a:rPr lang="zh-TW" sz="1600" dirty="0">
                <a:solidFill>
                  <a:schemeClr val="dk1"/>
                </a:solidFill>
                <a:latin typeface="Calibri"/>
                <a:ea typeface="Calibri"/>
                <a:cs typeface="Calibri"/>
                <a:sym typeface="Calibri"/>
              </a:rPr>
              <a:t>If the song is classify as pop music, it will have </a:t>
            </a:r>
            <a:r>
              <a:rPr lang="zh-TW" sz="1600" b="1" u="sng" dirty="0">
                <a:solidFill>
                  <a:srgbClr val="548135"/>
                </a:solidFill>
                <a:latin typeface="Calibri"/>
                <a:ea typeface="Calibri"/>
                <a:cs typeface="Calibri"/>
                <a:sym typeface="Calibri"/>
              </a:rPr>
              <a:t>great advantage in popularity</a:t>
            </a:r>
            <a:r>
              <a:rPr lang="zh-TW"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pic>
        <p:nvPicPr>
          <p:cNvPr id="175" name="Google Shape;175;p30"/>
          <p:cNvPicPr preferRelativeResize="0"/>
          <p:nvPr/>
        </p:nvPicPr>
        <p:blipFill>
          <a:blip r:embed="rId4">
            <a:alphaModFix/>
          </a:blip>
          <a:stretch>
            <a:fillRect/>
          </a:stretch>
        </p:blipFill>
        <p:spPr>
          <a:xfrm>
            <a:off x="8056200" y="273852"/>
            <a:ext cx="767345" cy="431626"/>
          </a:xfrm>
          <a:prstGeom prst="rect">
            <a:avLst/>
          </a:prstGeom>
          <a:noFill/>
          <a:ln>
            <a:noFill/>
          </a:ln>
        </p:spPr>
      </p:pic>
      <p:sp>
        <p:nvSpPr>
          <p:cNvPr id="176" name="Google Shape;176;p30"/>
          <p:cNvSpPr/>
          <p:nvPr/>
        </p:nvSpPr>
        <p:spPr>
          <a:xfrm>
            <a:off x="816300" y="1530600"/>
            <a:ext cx="2484000" cy="1770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816300" y="2218600"/>
            <a:ext cx="2484000" cy="1770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816300" y="1874613"/>
            <a:ext cx="2484000" cy="1770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76;p30">
            <a:extLst>
              <a:ext uri="{FF2B5EF4-FFF2-40B4-BE49-F238E27FC236}">
                <a16:creationId xmlns:a16="http://schemas.microsoft.com/office/drawing/2014/main" id="{5174C276-482F-A719-1E11-01882EE7C59C}"/>
              </a:ext>
            </a:extLst>
          </p:cNvPr>
          <p:cNvSpPr/>
          <p:nvPr/>
        </p:nvSpPr>
        <p:spPr>
          <a:xfrm>
            <a:off x="5005506" y="931003"/>
            <a:ext cx="684094" cy="24542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p:nvPr/>
        </p:nvSpPr>
        <p:spPr>
          <a:xfrm>
            <a:off x="628650" y="110742"/>
            <a:ext cx="7886700" cy="994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3300"/>
              <a:buFont typeface="Calibri"/>
              <a:buNone/>
            </a:pPr>
            <a:r>
              <a:rPr lang="zh-TW" sz="3300" b="0" i="0" u="none" strike="noStrike" cap="none" dirty="0">
                <a:solidFill>
                  <a:schemeClr val="dk1"/>
                </a:solidFill>
                <a:latin typeface="Calibri"/>
                <a:ea typeface="Calibri"/>
                <a:cs typeface="Calibri"/>
                <a:sym typeface="Calibri"/>
              </a:rPr>
              <a:t>Accuracy: </a:t>
            </a:r>
            <a:endParaRPr sz="1100" dirty="0"/>
          </a:p>
        </p:txBody>
      </p:sp>
      <p:sp>
        <p:nvSpPr>
          <p:cNvPr id="164" name="Google Shape;164;p29"/>
          <p:cNvSpPr txBox="1"/>
          <p:nvPr/>
        </p:nvSpPr>
        <p:spPr>
          <a:xfrm>
            <a:off x="4547045" y="1104942"/>
            <a:ext cx="4276500" cy="3325495"/>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None/>
            </a:pPr>
            <a:r>
              <a:rPr lang="zh-TW" dirty="0">
                <a:solidFill>
                  <a:schemeClr val="dk1"/>
                </a:solidFill>
                <a:latin typeface="Calibri"/>
                <a:ea typeface="Calibri"/>
                <a:cs typeface="Calibri"/>
                <a:sym typeface="Calibri"/>
              </a:rPr>
              <a:t>This is the prediction accuracy, we record accuracy row by row.</a:t>
            </a:r>
            <a:endParaRPr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zh-TW"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zh-TW" dirty="0">
                <a:solidFill>
                  <a:schemeClr val="dk1"/>
                </a:solidFill>
                <a:latin typeface="Calibri"/>
                <a:ea typeface="Calibri"/>
                <a:cs typeface="Calibri"/>
                <a:sym typeface="Calibri"/>
              </a:rPr>
              <a:t>By this record, we measure the average accuracy :</a:t>
            </a:r>
            <a:endParaRPr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zh-TW" sz="1400" b="0" i="0" u="none" strike="noStrike" cap="none" dirty="0">
                <a:solidFill>
                  <a:schemeClr val="dk1"/>
                </a:solidFill>
                <a:latin typeface="Calibri"/>
                <a:ea typeface="Calibri"/>
                <a:cs typeface="Calibri"/>
                <a:sym typeface="Calibri"/>
              </a:rPr>
              <a:t>abs_err average </a:t>
            </a:r>
            <a:r>
              <a:rPr lang="zh-TW" dirty="0">
                <a:solidFill>
                  <a:schemeClr val="dk1"/>
                </a:solidFill>
                <a:latin typeface="Calibri"/>
                <a:ea typeface="Calibri"/>
                <a:cs typeface="Calibri"/>
                <a:sym typeface="Calibri"/>
              </a:rPr>
              <a:t>10</a:t>
            </a:r>
            <a:r>
              <a:rPr lang="zh-TW" sz="1400" b="0" i="0" u="none" strike="noStrike" cap="none" dirty="0">
                <a:solidFill>
                  <a:schemeClr val="dk1"/>
                </a:solidFill>
                <a:latin typeface="Calibri"/>
                <a:ea typeface="Calibri"/>
                <a:cs typeface="Calibri"/>
                <a:sym typeface="Calibri"/>
              </a:rPr>
              <a:t> = </a:t>
            </a:r>
            <a:r>
              <a:rPr lang="zh-TW" sz="1400" b="0" i="0" u="none" strike="noStrike" cap="none" dirty="0">
                <a:solidFill>
                  <a:srgbClr val="548135"/>
                </a:solidFill>
                <a:latin typeface="Calibri"/>
                <a:ea typeface="Calibri"/>
                <a:cs typeface="Calibri"/>
                <a:sym typeface="Calibri"/>
              </a:rPr>
              <a:t>+-5 score range</a:t>
            </a:r>
            <a:endParaRPr sz="3000" b="1" i="0" u="none" strike="noStrike" cap="none" dirty="0">
              <a:solidFill>
                <a:srgbClr val="548135"/>
              </a:solidFill>
              <a:latin typeface="Georgia"/>
              <a:ea typeface="Georgia"/>
              <a:cs typeface="Georgia"/>
              <a:sym typeface="Georgia"/>
            </a:endParaRPr>
          </a:p>
          <a:p>
            <a:pPr marL="0" marR="0" lvl="0" indent="0" algn="l" rtl="0">
              <a:lnSpc>
                <a:spcPct val="115000"/>
              </a:lnSpc>
              <a:spcBef>
                <a:spcPts val="0"/>
              </a:spcBef>
              <a:spcAft>
                <a:spcPts val="0"/>
              </a:spcAft>
              <a:buNone/>
            </a:pPr>
            <a:r>
              <a:rPr lang="zh-TW" sz="1400" b="0" i="0" u="none" strike="noStrike" cap="none" dirty="0">
                <a:solidFill>
                  <a:schemeClr val="dk1"/>
                </a:solidFill>
                <a:latin typeface="Calibri"/>
                <a:ea typeface="Calibri"/>
                <a:cs typeface="Calibri"/>
                <a:sym typeface="Calibri"/>
              </a:rPr>
              <a:t>abs_pcter average </a:t>
            </a:r>
            <a:r>
              <a:rPr lang="zh-TW" dirty="0">
                <a:solidFill>
                  <a:schemeClr val="dk1"/>
                </a:solidFill>
                <a:latin typeface="Calibri"/>
                <a:ea typeface="Calibri"/>
                <a:cs typeface="Calibri"/>
                <a:sym typeface="Calibri"/>
              </a:rPr>
              <a:t>0.235</a:t>
            </a:r>
            <a:r>
              <a:rPr lang="zh-TW" sz="1400" b="0" i="0" u="none" strike="noStrike" cap="none" dirty="0">
                <a:solidFill>
                  <a:schemeClr val="dk1"/>
                </a:solidFill>
                <a:latin typeface="Calibri"/>
                <a:ea typeface="Calibri"/>
                <a:cs typeface="Calibri"/>
                <a:sym typeface="Calibri"/>
              </a:rPr>
              <a:t>  = </a:t>
            </a:r>
            <a:r>
              <a:rPr lang="zh-TW" sz="1400" b="0" i="0" u="none" strike="noStrike" cap="none" dirty="0">
                <a:solidFill>
                  <a:srgbClr val="548135"/>
                </a:solidFill>
                <a:latin typeface="Calibri"/>
                <a:ea typeface="Calibri"/>
                <a:cs typeface="Calibri"/>
                <a:sym typeface="Calibri"/>
              </a:rPr>
              <a:t>+-12% score range</a:t>
            </a:r>
            <a:endParaRPr sz="1400" b="0" i="0" u="none" strike="noStrike" cap="none" dirty="0">
              <a:solidFill>
                <a:srgbClr val="548135"/>
              </a:solidFill>
              <a:latin typeface="Calibri"/>
              <a:ea typeface="Calibri"/>
              <a:cs typeface="Calibri"/>
              <a:sym typeface="Calibri"/>
            </a:endParaRPr>
          </a:p>
          <a:p>
            <a:pPr marL="0" marR="0" lvl="0" indent="0" algn="l" rtl="0">
              <a:lnSpc>
                <a:spcPct val="115000"/>
              </a:lnSpc>
              <a:spcBef>
                <a:spcPts val="0"/>
              </a:spcBef>
              <a:spcAft>
                <a:spcPts val="0"/>
              </a:spcAft>
              <a:buNone/>
            </a:pPr>
            <a:endParaRPr dirty="0">
              <a:solidFill>
                <a:srgbClr val="548135"/>
              </a:solidFill>
              <a:latin typeface="Calibri"/>
              <a:ea typeface="Calibri"/>
              <a:cs typeface="Calibri"/>
              <a:sym typeface="Calibri"/>
            </a:endParaRPr>
          </a:p>
          <a:p>
            <a:pPr marL="0" marR="0" lvl="0" indent="0" algn="l" rtl="0">
              <a:lnSpc>
                <a:spcPct val="115000"/>
              </a:lnSpc>
              <a:spcBef>
                <a:spcPts val="0"/>
              </a:spcBef>
              <a:spcAft>
                <a:spcPts val="0"/>
              </a:spcAft>
              <a:buNone/>
            </a:pPr>
            <a:r>
              <a:rPr lang="zh-TW" sz="2100" b="1" dirty="0">
                <a:solidFill>
                  <a:schemeClr val="dk1"/>
                </a:solidFill>
                <a:latin typeface="Calibri"/>
                <a:ea typeface="Calibri"/>
                <a:cs typeface="Calibri"/>
                <a:sym typeface="Calibri"/>
              </a:rPr>
              <a:t>Summary : </a:t>
            </a:r>
            <a:endParaRPr sz="2100" b="1"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zh-TW" sz="1700" dirty="0">
                <a:solidFill>
                  <a:schemeClr val="dk1"/>
                </a:solidFill>
                <a:latin typeface="Calibri"/>
                <a:ea typeface="Calibri"/>
                <a:cs typeface="Calibri"/>
                <a:sym typeface="Calibri"/>
              </a:rPr>
              <a:t>For the prediction, it has</a:t>
            </a:r>
            <a:endParaRPr lang="en-US" altLang="zh-TW" sz="17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zh-TW" sz="1700" dirty="0">
                <a:solidFill>
                  <a:schemeClr val="dk1"/>
                </a:solidFill>
                <a:latin typeface="Calibri"/>
                <a:ea typeface="Calibri"/>
                <a:cs typeface="Calibri"/>
                <a:sym typeface="Calibri"/>
              </a:rPr>
              <a:t> </a:t>
            </a:r>
            <a:r>
              <a:rPr lang="zh-TW" sz="1700" dirty="0">
                <a:solidFill>
                  <a:srgbClr val="548135"/>
                </a:solidFill>
                <a:latin typeface="Calibri"/>
                <a:ea typeface="Calibri"/>
                <a:cs typeface="Calibri"/>
                <a:sym typeface="Calibri"/>
              </a:rPr>
              <a:t>5 </a:t>
            </a:r>
            <a:r>
              <a:rPr lang="zh-TW" altLang="en-US" sz="1700" dirty="0">
                <a:solidFill>
                  <a:srgbClr val="548135"/>
                </a:solidFill>
                <a:latin typeface="Calibri"/>
                <a:ea typeface="Calibri"/>
                <a:cs typeface="Calibri"/>
                <a:sym typeface="Calibri"/>
              </a:rPr>
              <a:t> </a:t>
            </a:r>
            <a:r>
              <a:rPr lang="zh-TW" sz="1700" dirty="0">
                <a:solidFill>
                  <a:srgbClr val="548135"/>
                </a:solidFill>
                <a:latin typeface="Calibri"/>
                <a:ea typeface="Calibri"/>
                <a:cs typeface="Calibri"/>
                <a:sym typeface="Calibri"/>
              </a:rPr>
              <a:t>~ -5 </a:t>
            </a:r>
            <a:r>
              <a:rPr lang="en-US" altLang="zh-TW" sz="1700" dirty="0">
                <a:solidFill>
                  <a:srgbClr val="548135"/>
                </a:solidFill>
                <a:latin typeface="Calibri"/>
                <a:ea typeface="Calibri"/>
                <a:cs typeface="Calibri"/>
                <a:sym typeface="Calibri"/>
              </a:rPr>
              <a:t>pts </a:t>
            </a:r>
            <a:r>
              <a:rPr lang="zh-TW" sz="1700" dirty="0">
                <a:solidFill>
                  <a:schemeClr val="dk1"/>
                </a:solidFill>
                <a:latin typeface="Calibri"/>
                <a:ea typeface="Calibri"/>
                <a:cs typeface="Calibri"/>
                <a:sym typeface="Calibri"/>
              </a:rPr>
              <a:t>error.	</a:t>
            </a:r>
            <a:endParaRPr lang="en-US" altLang="zh-TW" sz="17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zh-TW" sz="1700" dirty="0">
                <a:solidFill>
                  <a:schemeClr val="dk1"/>
                </a:solidFill>
                <a:latin typeface="Calibri"/>
                <a:ea typeface="Calibri"/>
                <a:cs typeface="Calibri"/>
                <a:sym typeface="Calibri"/>
              </a:rPr>
              <a:t> </a:t>
            </a:r>
            <a:r>
              <a:rPr lang="zh-TW" sz="1700" dirty="0">
                <a:solidFill>
                  <a:srgbClr val="548135"/>
                </a:solidFill>
                <a:latin typeface="Calibri"/>
                <a:ea typeface="Calibri"/>
                <a:cs typeface="Calibri"/>
                <a:sym typeface="Calibri"/>
              </a:rPr>
              <a:t>12~ -12%</a:t>
            </a:r>
            <a:r>
              <a:rPr lang="zh-TW" sz="1700" dirty="0">
                <a:solidFill>
                  <a:schemeClr val="dk1"/>
                </a:solidFill>
                <a:latin typeface="Calibri"/>
                <a:ea typeface="Calibri"/>
                <a:cs typeface="Calibri"/>
                <a:sym typeface="Calibri"/>
              </a:rPr>
              <a:t> </a:t>
            </a:r>
            <a:r>
              <a:rPr lang="en-US" altLang="zh-TW" sz="1700" dirty="0">
                <a:solidFill>
                  <a:schemeClr val="dk1"/>
                </a:solidFill>
                <a:latin typeface="Calibri"/>
                <a:ea typeface="Calibri"/>
                <a:cs typeface="Calibri"/>
                <a:sym typeface="Calibri"/>
              </a:rPr>
              <a:t> </a:t>
            </a:r>
            <a:r>
              <a:rPr lang="zh-TW" sz="1700" dirty="0">
                <a:solidFill>
                  <a:schemeClr val="dk1"/>
                </a:solidFill>
                <a:latin typeface="Calibri"/>
                <a:ea typeface="Calibri"/>
                <a:cs typeface="Calibri"/>
                <a:sym typeface="Calibri"/>
              </a:rPr>
              <a:t>error.</a:t>
            </a:r>
            <a:endParaRPr sz="17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dirty="0">
              <a:solidFill>
                <a:srgbClr val="548135"/>
              </a:solidFill>
              <a:latin typeface="Calibri"/>
              <a:ea typeface="Calibri"/>
              <a:cs typeface="Calibri"/>
              <a:sym typeface="Calibri"/>
            </a:endParaRPr>
          </a:p>
        </p:txBody>
      </p:sp>
      <p:pic>
        <p:nvPicPr>
          <p:cNvPr id="165" name="Google Shape;165;p29"/>
          <p:cNvPicPr preferRelativeResize="0"/>
          <p:nvPr/>
        </p:nvPicPr>
        <p:blipFill>
          <a:blip r:embed="rId3">
            <a:alphaModFix/>
          </a:blip>
          <a:stretch>
            <a:fillRect/>
          </a:stretch>
        </p:blipFill>
        <p:spPr>
          <a:xfrm>
            <a:off x="8056200" y="273852"/>
            <a:ext cx="767345" cy="431626"/>
          </a:xfrm>
          <a:prstGeom prst="rect">
            <a:avLst/>
          </a:prstGeom>
          <a:noFill/>
          <a:ln>
            <a:noFill/>
          </a:ln>
        </p:spPr>
      </p:pic>
      <p:pic>
        <p:nvPicPr>
          <p:cNvPr id="166" name="Google Shape;166;p29"/>
          <p:cNvPicPr preferRelativeResize="0"/>
          <p:nvPr/>
        </p:nvPicPr>
        <p:blipFill>
          <a:blip r:embed="rId4">
            <a:alphaModFix/>
          </a:blip>
          <a:stretch>
            <a:fillRect/>
          </a:stretch>
        </p:blipFill>
        <p:spPr>
          <a:xfrm>
            <a:off x="320455" y="1368480"/>
            <a:ext cx="4072083" cy="2391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7" name="Picture 6">
            <a:extLst>
              <a:ext uri="{FF2B5EF4-FFF2-40B4-BE49-F238E27FC236}">
                <a16:creationId xmlns:a16="http://schemas.microsoft.com/office/drawing/2014/main" id="{CADE5A98-19A1-A663-C9BF-212DBACD170E}"/>
              </a:ext>
            </a:extLst>
          </p:cNvPr>
          <p:cNvPicPr>
            <a:picLocks noChangeAspect="1"/>
          </p:cNvPicPr>
          <p:nvPr/>
        </p:nvPicPr>
        <p:blipFill>
          <a:blip r:embed="rId3"/>
          <a:stretch>
            <a:fillRect/>
          </a:stretch>
        </p:blipFill>
        <p:spPr>
          <a:xfrm>
            <a:off x="1044393" y="1040503"/>
            <a:ext cx="2076384" cy="2332728"/>
          </a:xfrm>
          <a:prstGeom prst="rect">
            <a:avLst/>
          </a:prstGeom>
        </p:spPr>
      </p:pic>
      <p:sp>
        <p:nvSpPr>
          <p:cNvPr id="172" name="Google Shape;172;p30"/>
          <p:cNvSpPr txBox="1"/>
          <p:nvPr/>
        </p:nvSpPr>
        <p:spPr>
          <a:xfrm>
            <a:off x="473672" y="208378"/>
            <a:ext cx="7886700" cy="994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3300"/>
              <a:buFont typeface="Calibri"/>
              <a:buNone/>
            </a:pPr>
            <a:r>
              <a:rPr lang="zh-TW" sz="3300" b="0" i="0" u="none" strike="noStrike" cap="none" dirty="0">
                <a:solidFill>
                  <a:schemeClr val="dk1"/>
                </a:solidFill>
                <a:latin typeface="Calibri"/>
                <a:ea typeface="Calibri"/>
                <a:cs typeface="Calibri"/>
                <a:sym typeface="Calibri"/>
              </a:rPr>
              <a:t>Model Result : </a:t>
            </a:r>
            <a:endParaRPr sz="1100" dirty="0"/>
          </a:p>
        </p:txBody>
      </p:sp>
      <p:sp>
        <p:nvSpPr>
          <p:cNvPr id="174" name="Google Shape;174;p30"/>
          <p:cNvSpPr txBox="1"/>
          <p:nvPr/>
        </p:nvSpPr>
        <p:spPr>
          <a:xfrm>
            <a:off x="367300" y="3773526"/>
            <a:ext cx="8253900" cy="8514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1400" b="0" i="0" u="none" strike="noStrike" cap="none" dirty="0">
                <a:solidFill>
                  <a:schemeClr val="dk1"/>
                </a:solidFill>
                <a:latin typeface="Calibri"/>
                <a:ea typeface="Calibri"/>
                <a:cs typeface="Calibri"/>
                <a:sym typeface="Calibri"/>
              </a:rPr>
              <a:t>According to this analysis, there’s three variables highly determine the popularity.</a:t>
            </a:r>
            <a:endParaRPr sz="1100" dirty="0"/>
          </a:p>
          <a:p>
            <a:pPr marL="0" marR="0" lvl="0" indent="0" algn="l" rtl="0">
              <a:spcBef>
                <a:spcPts val="500"/>
              </a:spcBef>
              <a:spcAft>
                <a:spcPts val="0"/>
              </a:spcAft>
              <a:buNone/>
            </a:pPr>
            <a:r>
              <a:rPr lang="zh-TW" sz="1800" b="1" i="0" u="none" strike="noStrike" cap="none" dirty="0">
                <a:solidFill>
                  <a:srgbClr val="548135"/>
                </a:solidFill>
                <a:latin typeface="Calibri"/>
                <a:ea typeface="Calibri"/>
                <a:cs typeface="Calibri"/>
                <a:sym typeface="Calibri"/>
              </a:rPr>
              <a:t>1.</a:t>
            </a:r>
            <a:r>
              <a:rPr lang="en-US" altLang="zh-TW" sz="1800" b="1" u="sng" dirty="0">
                <a:solidFill>
                  <a:srgbClr val="548135"/>
                </a:solidFill>
                <a:latin typeface="Calibri"/>
                <a:ea typeface="Calibri"/>
                <a:cs typeface="Calibri"/>
                <a:sym typeface="Calibri"/>
              </a:rPr>
              <a:t>Valence</a:t>
            </a:r>
            <a:r>
              <a:rPr lang="en-US" altLang="zh-TW" sz="1800" b="1" dirty="0">
                <a:solidFill>
                  <a:srgbClr val="548135"/>
                </a:solidFill>
                <a:latin typeface="Calibri"/>
                <a:ea typeface="Calibri"/>
                <a:cs typeface="Calibri"/>
                <a:sym typeface="Calibri"/>
              </a:rPr>
              <a:t>	</a:t>
            </a:r>
            <a:r>
              <a:rPr lang="zh-TW" sz="1800" b="1" i="0" u="none" strike="noStrike" cap="none" dirty="0">
                <a:solidFill>
                  <a:srgbClr val="548135"/>
                </a:solidFill>
                <a:latin typeface="Calibri"/>
                <a:ea typeface="Calibri"/>
                <a:cs typeface="Calibri"/>
                <a:sym typeface="Calibri"/>
              </a:rPr>
              <a:t>2. </a:t>
            </a:r>
            <a:r>
              <a:rPr lang="en-US" altLang="zh-TW" sz="1800" b="1" u="sng" dirty="0">
                <a:solidFill>
                  <a:srgbClr val="548135"/>
                </a:solidFill>
                <a:latin typeface="Calibri"/>
                <a:ea typeface="Calibri"/>
                <a:cs typeface="Calibri"/>
                <a:sym typeface="Calibri"/>
              </a:rPr>
              <a:t>Speech</a:t>
            </a:r>
            <a:r>
              <a:rPr lang="zh-TW" sz="1800" b="1" i="0" u="sng" strike="noStrike" cap="none" dirty="0">
                <a:solidFill>
                  <a:srgbClr val="548135"/>
                </a:solidFill>
                <a:latin typeface="Calibri"/>
                <a:ea typeface="Calibri"/>
                <a:cs typeface="Calibri"/>
                <a:sym typeface="Calibri"/>
              </a:rPr>
              <a:t>ness</a:t>
            </a:r>
            <a:r>
              <a:rPr lang="en-US" altLang="zh-TW" sz="1800" b="1" dirty="0">
                <a:solidFill>
                  <a:srgbClr val="548135"/>
                </a:solidFill>
                <a:latin typeface="Calibri"/>
                <a:ea typeface="Calibri"/>
                <a:cs typeface="Calibri"/>
                <a:sym typeface="Calibri"/>
              </a:rPr>
              <a:t>	</a:t>
            </a:r>
            <a:r>
              <a:rPr lang="zh-TW" sz="1800" b="1" i="0" u="none" strike="noStrike" cap="none" dirty="0">
                <a:solidFill>
                  <a:srgbClr val="548135"/>
                </a:solidFill>
                <a:latin typeface="Calibri"/>
                <a:ea typeface="Calibri"/>
                <a:cs typeface="Calibri"/>
                <a:sym typeface="Calibri"/>
              </a:rPr>
              <a:t>3. </a:t>
            </a:r>
            <a:r>
              <a:rPr lang="en-US" altLang="zh-TW" sz="1800" b="1" i="0" u="sng" strike="noStrike" cap="none" dirty="0">
                <a:solidFill>
                  <a:srgbClr val="548135"/>
                </a:solidFill>
                <a:latin typeface="Calibri"/>
                <a:ea typeface="Calibri"/>
                <a:cs typeface="Calibri"/>
                <a:sym typeface="Calibri"/>
              </a:rPr>
              <a:t>Danceability</a:t>
            </a:r>
            <a:r>
              <a:rPr lang="zh-TW" sz="1800" b="0" i="0" u="none" strike="noStrike" cap="none" dirty="0">
                <a:solidFill>
                  <a:schemeClr val="dk1"/>
                </a:solidFill>
                <a:latin typeface="Calibri"/>
                <a:ea typeface="Calibri"/>
                <a:cs typeface="Calibri"/>
                <a:sym typeface="Calibri"/>
              </a:rPr>
              <a:t>.</a:t>
            </a:r>
            <a:endParaRPr lang="en-US" altLang="zh-TW" sz="1800" b="0" i="0" u="none" strike="noStrike" cap="none" dirty="0">
              <a:solidFill>
                <a:schemeClr val="dk1"/>
              </a:solidFill>
              <a:latin typeface="Calibri"/>
              <a:ea typeface="Calibri"/>
              <a:cs typeface="Calibri"/>
              <a:sym typeface="Calibri"/>
            </a:endParaRPr>
          </a:p>
          <a:p>
            <a:pPr marL="0" marR="0" lvl="0" indent="0" algn="l" rtl="0">
              <a:spcBef>
                <a:spcPts val="500"/>
              </a:spcBef>
              <a:spcAft>
                <a:spcPts val="0"/>
              </a:spcAft>
              <a:buNone/>
            </a:pPr>
            <a:endParaRPr sz="1050" dirty="0"/>
          </a:p>
        </p:txBody>
      </p:sp>
      <p:pic>
        <p:nvPicPr>
          <p:cNvPr id="175" name="Google Shape;175;p30"/>
          <p:cNvPicPr preferRelativeResize="0"/>
          <p:nvPr/>
        </p:nvPicPr>
        <p:blipFill>
          <a:blip r:embed="rId4">
            <a:alphaModFix/>
          </a:blip>
          <a:stretch>
            <a:fillRect/>
          </a:stretch>
        </p:blipFill>
        <p:spPr>
          <a:xfrm>
            <a:off x="8056200" y="273852"/>
            <a:ext cx="767345" cy="431626"/>
          </a:xfrm>
          <a:prstGeom prst="rect">
            <a:avLst/>
          </a:prstGeom>
          <a:noFill/>
          <a:ln>
            <a:noFill/>
          </a:ln>
        </p:spPr>
      </p:pic>
      <p:sp>
        <p:nvSpPr>
          <p:cNvPr id="176" name="Google Shape;176;p30"/>
          <p:cNvSpPr/>
          <p:nvPr/>
        </p:nvSpPr>
        <p:spPr>
          <a:xfrm>
            <a:off x="816300" y="1223902"/>
            <a:ext cx="2484000" cy="19531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0F7E67E4-B367-252F-D835-56CCBBA6D14C}"/>
              </a:ext>
            </a:extLst>
          </p:cNvPr>
          <p:cNvGraphicFramePr>
            <a:graphicFrameLocks noGrp="1"/>
          </p:cNvGraphicFramePr>
          <p:nvPr>
            <p:extLst>
              <p:ext uri="{D42A27DB-BD31-4B8C-83A1-F6EECF244321}">
                <p14:modId xmlns:p14="http://schemas.microsoft.com/office/powerpoint/2010/main" val="1208357275"/>
              </p:ext>
            </p:extLst>
          </p:nvPr>
        </p:nvGraphicFramePr>
        <p:xfrm>
          <a:off x="4014901" y="1040503"/>
          <a:ext cx="3657601" cy="2235200"/>
        </p:xfrm>
        <a:graphic>
          <a:graphicData uri="http://schemas.openxmlformats.org/drawingml/2006/table">
            <a:tbl>
              <a:tblPr>
                <a:tableStyleId>{8C245A66-42AC-47DA-9B4E-8757669CE90A}</a:tableStyleId>
              </a:tblPr>
              <a:tblGrid>
                <a:gridCol w="1178032">
                  <a:extLst>
                    <a:ext uri="{9D8B030D-6E8A-4147-A177-3AD203B41FA5}">
                      <a16:colId xmlns:a16="http://schemas.microsoft.com/office/drawing/2014/main" val="3852919565"/>
                    </a:ext>
                  </a:extLst>
                </a:gridCol>
                <a:gridCol w="826523">
                  <a:extLst>
                    <a:ext uri="{9D8B030D-6E8A-4147-A177-3AD203B41FA5}">
                      <a16:colId xmlns:a16="http://schemas.microsoft.com/office/drawing/2014/main" val="1214137266"/>
                    </a:ext>
                  </a:extLst>
                </a:gridCol>
                <a:gridCol w="826523">
                  <a:extLst>
                    <a:ext uri="{9D8B030D-6E8A-4147-A177-3AD203B41FA5}">
                      <a16:colId xmlns:a16="http://schemas.microsoft.com/office/drawing/2014/main" val="4120589053"/>
                    </a:ext>
                  </a:extLst>
                </a:gridCol>
                <a:gridCol w="826523">
                  <a:extLst>
                    <a:ext uri="{9D8B030D-6E8A-4147-A177-3AD203B41FA5}">
                      <a16:colId xmlns:a16="http://schemas.microsoft.com/office/drawing/2014/main" val="2280858601"/>
                    </a:ext>
                  </a:extLst>
                </a:gridCol>
              </a:tblGrid>
              <a:tr h="203200">
                <a:tc>
                  <a:txBody>
                    <a:bodyPr/>
                    <a:lstStyle/>
                    <a:p>
                      <a:pPr algn="l" fontAlgn="b"/>
                      <a:r>
                        <a:rPr lang="en-US" sz="1200" u="none" strike="noStrike">
                          <a:effectLst/>
                        </a:rPr>
                        <a:t>Coefficients: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Estimate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Std. Error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 value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0024663"/>
                  </a:ext>
                </a:extLst>
              </a:tr>
              <a:tr h="203200">
                <a:tc>
                  <a:txBody>
                    <a:bodyPr/>
                    <a:lstStyle/>
                    <a:p>
                      <a:pPr algn="l" fontAlgn="ctr"/>
                      <a:r>
                        <a:rPr lang="en-US" sz="1200" u="none" strike="noStrike">
                          <a:effectLst/>
                        </a:rPr>
                        <a:t>(Intercept)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65.77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1.39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47.501</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17984240"/>
                  </a:ext>
                </a:extLst>
              </a:tr>
              <a:tr h="203200">
                <a:tc>
                  <a:txBody>
                    <a:bodyPr/>
                    <a:lstStyle/>
                    <a:p>
                      <a:pPr algn="l" fontAlgn="ctr"/>
                      <a:r>
                        <a:rPr lang="en-US" sz="1200" u="none" strike="noStrike">
                          <a:effectLst/>
                        </a:rPr>
                        <a:t>danceability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US" sz="1200" u="none" strike="noStrike">
                          <a:effectLst/>
                        </a:rPr>
                        <a:t>0.80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3.28</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48019832"/>
                  </a:ext>
                </a:extLst>
              </a:tr>
              <a:tr h="203200">
                <a:tc>
                  <a:txBody>
                    <a:bodyPr/>
                    <a:lstStyle/>
                    <a:p>
                      <a:pPr algn="l" fontAlgn="ctr"/>
                      <a:r>
                        <a:rPr lang="en-US" sz="1200" u="none" strike="noStrike">
                          <a:effectLst/>
                        </a:rPr>
                        <a:t>energy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-2.44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0.69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-3.554</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4544049"/>
                  </a:ext>
                </a:extLst>
              </a:tr>
              <a:tr h="203200">
                <a:tc>
                  <a:txBody>
                    <a:bodyPr/>
                    <a:lstStyle/>
                    <a:p>
                      <a:pPr algn="l" fontAlgn="ctr"/>
                      <a:r>
                        <a:rPr lang="en-US" sz="1200" u="none" strike="noStrike">
                          <a:effectLst/>
                        </a:rPr>
                        <a:t>mode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1.93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9.303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90386224"/>
                  </a:ext>
                </a:extLst>
              </a:tr>
              <a:tr h="203200">
                <a:tc>
                  <a:txBody>
                    <a:bodyPr/>
                    <a:lstStyle/>
                    <a:p>
                      <a:pPr algn="l" fontAlgn="ctr"/>
                      <a:r>
                        <a:rPr lang="en-US" sz="1200" u="none" strike="noStrike">
                          <a:effectLst/>
                        </a:rPr>
                        <a:t>speechiness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-9.76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-9.291</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64393992"/>
                  </a:ext>
                </a:extLst>
              </a:tr>
              <a:tr h="203200">
                <a:tc>
                  <a:txBody>
                    <a:bodyPr/>
                    <a:lstStyle/>
                    <a:p>
                      <a:pPr algn="l" fontAlgn="ctr"/>
                      <a:r>
                        <a:rPr lang="en-US" sz="1200" u="none" strike="noStrike">
                          <a:effectLst/>
                        </a:rPr>
                        <a:t>acousticness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-3.29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5495111"/>
                  </a:ext>
                </a:extLst>
              </a:tr>
              <a:tr h="203200">
                <a:tc>
                  <a:txBody>
                    <a:bodyPr/>
                    <a:lstStyle/>
                    <a:p>
                      <a:pPr algn="l" fontAlgn="ctr"/>
                      <a:r>
                        <a:rPr lang="en-US" sz="1200" u="none" strike="noStrike">
                          <a:effectLst/>
                        </a:rPr>
                        <a:t>instrumentalness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-13.73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-39.219</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77651423"/>
                  </a:ext>
                </a:extLst>
              </a:tr>
              <a:tr h="203200">
                <a:tc>
                  <a:txBody>
                    <a:bodyPr/>
                    <a:lstStyle/>
                    <a:p>
                      <a:pPr algn="l" fontAlgn="ctr"/>
                      <a:r>
                        <a:rPr lang="en-US" sz="1200" u="none" strike="noStrike">
                          <a:effectLst/>
                        </a:rPr>
                        <a:t>valence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5.29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US" sz="1200" u="none" strike="noStrike">
                          <a:effectLst/>
                        </a:rPr>
                        <a:t>0.51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10.417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8463173"/>
                  </a:ext>
                </a:extLst>
              </a:tr>
              <a:tr h="203200">
                <a:tc>
                  <a:txBody>
                    <a:bodyPr/>
                    <a:lstStyle/>
                    <a:p>
                      <a:pPr algn="l" fontAlgn="ctr"/>
                      <a:r>
                        <a:rPr lang="en-US" sz="1200" u="none" strike="noStrike">
                          <a:effectLst/>
                        </a:rPr>
                        <a:t>duration_ms </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-7.458</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3638318"/>
                  </a:ext>
                </a:extLst>
              </a:tr>
              <a:tr h="203200">
                <a:tc>
                  <a:txBody>
                    <a:bodyPr/>
                    <a:lstStyle/>
                    <a:p>
                      <a:pPr algn="l" fontAlgn="ctr"/>
                      <a:r>
                        <a:rPr lang="en-US" sz="1200" u="none" strike="noStrike">
                          <a:effectLst/>
                        </a:rPr>
                        <a:t>time_signature</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dirty="0">
                          <a:effectLst/>
                        </a:rPr>
                        <a:t>-3.725</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566679"/>
                  </a:ext>
                </a:extLst>
              </a:tr>
            </a:tbl>
          </a:graphicData>
        </a:graphic>
      </p:graphicFrame>
      <p:sp>
        <p:nvSpPr>
          <p:cNvPr id="2" name="Google Shape;176;p30">
            <a:extLst>
              <a:ext uri="{FF2B5EF4-FFF2-40B4-BE49-F238E27FC236}">
                <a16:creationId xmlns:a16="http://schemas.microsoft.com/office/drawing/2014/main" id="{5174C276-482F-A719-1E11-01882EE7C59C}"/>
              </a:ext>
            </a:extLst>
          </p:cNvPr>
          <p:cNvSpPr/>
          <p:nvPr/>
        </p:nvSpPr>
        <p:spPr>
          <a:xfrm>
            <a:off x="5195843" y="962597"/>
            <a:ext cx="828942" cy="24542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6;p30">
            <a:extLst>
              <a:ext uri="{FF2B5EF4-FFF2-40B4-BE49-F238E27FC236}">
                <a16:creationId xmlns:a16="http://schemas.microsoft.com/office/drawing/2014/main" id="{004F0846-79F1-49B8-0C93-0EF88BA0724A}"/>
              </a:ext>
            </a:extLst>
          </p:cNvPr>
          <p:cNvSpPr/>
          <p:nvPr/>
        </p:nvSpPr>
        <p:spPr>
          <a:xfrm>
            <a:off x="816300" y="1637089"/>
            <a:ext cx="2484000" cy="19531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6;p30">
            <a:extLst>
              <a:ext uri="{FF2B5EF4-FFF2-40B4-BE49-F238E27FC236}">
                <a16:creationId xmlns:a16="http://schemas.microsoft.com/office/drawing/2014/main" id="{91ECDCD7-9D22-A8B7-C758-BBD38C0306F8}"/>
              </a:ext>
            </a:extLst>
          </p:cNvPr>
          <p:cNvSpPr/>
          <p:nvPr/>
        </p:nvSpPr>
        <p:spPr>
          <a:xfrm>
            <a:off x="816300" y="2690930"/>
            <a:ext cx="2484000" cy="195315"/>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03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544F3-9F0C-5B09-F2E8-A46E5F1CECBD}"/>
              </a:ext>
            </a:extLst>
          </p:cNvPr>
          <p:cNvPicPr>
            <a:picLocks noChangeAspect="1"/>
          </p:cNvPicPr>
          <p:nvPr/>
        </p:nvPicPr>
        <p:blipFill rotWithShape="1">
          <a:blip r:embed="rId3"/>
          <a:srcRect l="4987" t="7771" r="5183" b="3139"/>
          <a:stretch/>
        </p:blipFill>
        <p:spPr>
          <a:xfrm>
            <a:off x="109626" y="1044670"/>
            <a:ext cx="6166895" cy="3676418"/>
          </a:xfrm>
          <a:prstGeom prst="rect">
            <a:avLst/>
          </a:prstGeom>
        </p:spPr>
      </p:pic>
      <p:sp>
        <p:nvSpPr>
          <p:cNvPr id="6" name="Google Shape;172;p30">
            <a:extLst>
              <a:ext uri="{FF2B5EF4-FFF2-40B4-BE49-F238E27FC236}">
                <a16:creationId xmlns:a16="http://schemas.microsoft.com/office/drawing/2014/main" id="{64B7AE84-6CFB-52D9-8B54-9683CEDBDF47}"/>
              </a:ext>
            </a:extLst>
          </p:cNvPr>
          <p:cNvSpPr txBox="1"/>
          <p:nvPr/>
        </p:nvSpPr>
        <p:spPr>
          <a:xfrm>
            <a:off x="473672" y="208378"/>
            <a:ext cx="7886700" cy="994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3300"/>
              <a:buFont typeface="Calibri"/>
              <a:buNone/>
            </a:pPr>
            <a:r>
              <a:rPr lang="zh-TW" sz="3300" b="0" i="0" u="none" strike="noStrike" cap="none" dirty="0">
                <a:solidFill>
                  <a:schemeClr val="dk1"/>
                </a:solidFill>
                <a:latin typeface="Calibri"/>
                <a:ea typeface="Calibri"/>
                <a:cs typeface="Calibri"/>
                <a:sym typeface="Calibri"/>
              </a:rPr>
              <a:t>Model Result : </a:t>
            </a:r>
            <a:endParaRPr sz="1100" dirty="0"/>
          </a:p>
        </p:txBody>
      </p:sp>
      <p:pic>
        <p:nvPicPr>
          <p:cNvPr id="9" name="Picture 8">
            <a:extLst>
              <a:ext uri="{FF2B5EF4-FFF2-40B4-BE49-F238E27FC236}">
                <a16:creationId xmlns:a16="http://schemas.microsoft.com/office/drawing/2014/main" id="{1CBCC229-6969-BC56-065A-95470B1793AE}"/>
              </a:ext>
            </a:extLst>
          </p:cNvPr>
          <p:cNvPicPr>
            <a:picLocks noChangeAspect="1"/>
          </p:cNvPicPr>
          <p:nvPr/>
        </p:nvPicPr>
        <p:blipFill>
          <a:blip r:embed="rId4">
            <a:alphaModFix amt="30000"/>
          </a:blip>
          <a:stretch>
            <a:fillRect/>
          </a:stretch>
        </p:blipFill>
        <p:spPr>
          <a:xfrm>
            <a:off x="6182140" y="1371600"/>
            <a:ext cx="2852234" cy="2937396"/>
          </a:xfrm>
          <a:prstGeom prst="rect">
            <a:avLst/>
          </a:prstGeom>
        </p:spPr>
      </p:pic>
      <p:sp>
        <p:nvSpPr>
          <p:cNvPr id="7" name="TextBox 6">
            <a:extLst>
              <a:ext uri="{FF2B5EF4-FFF2-40B4-BE49-F238E27FC236}">
                <a16:creationId xmlns:a16="http://schemas.microsoft.com/office/drawing/2014/main" id="{FF69A3B7-1A8B-A0BA-3186-C4195EC22A0B}"/>
              </a:ext>
            </a:extLst>
          </p:cNvPr>
          <p:cNvSpPr txBox="1"/>
          <p:nvPr/>
        </p:nvSpPr>
        <p:spPr>
          <a:xfrm>
            <a:off x="6265195" y="2187955"/>
            <a:ext cx="1657303" cy="2554545"/>
          </a:xfrm>
          <a:prstGeom prst="rect">
            <a:avLst/>
          </a:prstGeom>
          <a:noFill/>
          <a:ln>
            <a:noFill/>
          </a:ln>
        </p:spPr>
        <p:txBody>
          <a:bodyPr wrap="square" rtlCol="0">
            <a:spAutoFit/>
          </a:bodyPr>
          <a:lstStyle/>
          <a:p>
            <a:pPr>
              <a:spcAft>
                <a:spcPts val="600"/>
              </a:spcAft>
            </a:pPr>
            <a:r>
              <a:rPr lang="en-US" sz="1600" dirty="0"/>
              <a:t>According to this analysis,</a:t>
            </a:r>
          </a:p>
          <a:p>
            <a:pPr>
              <a:spcAft>
                <a:spcPts val="600"/>
              </a:spcAft>
            </a:pPr>
            <a:r>
              <a:rPr lang="en-US" sz="1600" u="sng" dirty="0">
                <a:solidFill>
                  <a:srgbClr val="00B050"/>
                </a:solidFill>
              </a:rPr>
              <a:t>“Pop music”</a:t>
            </a:r>
          </a:p>
          <a:p>
            <a:pPr>
              <a:spcAft>
                <a:spcPts val="600"/>
              </a:spcAft>
            </a:pPr>
            <a:r>
              <a:rPr lang="en-US" sz="1600" dirty="0"/>
              <a:t>Is the most </a:t>
            </a:r>
            <a:r>
              <a:rPr lang="en-US" sz="1600" u="sng" dirty="0">
                <a:solidFill>
                  <a:srgbClr val="00B050"/>
                </a:solidFill>
                <a:effectLst>
                  <a:glow>
                    <a:schemeClr val="accent1">
                      <a:alpha val="40000"/>
                    </a:schemeClr>
                  </a:glow>
                </a:effectLst>
              </a:rPr>
              <a:t>suitable</a:t>
            </a:r>
            <a:r>
              <a:rPr lang="en-US" sz="1600" dirty="0"/>
              <a:t> for those conditions.</a:t>
            </a:r>
          </a:p>
          <a:p>
            <a:pPr>
              <a:spcAft>
                <a:spcPts val="600"/>
              </a:spcAft>
            </a:pPr>
            <a:endParaRPr lang="en-US" dirty="0"/>
          </a:p>
          <a:p>
            <a:pPr>
              <a:spcAft>
                <a:spcPts val="600"/>
              </a:spcAft>
            </a:pPr>
            <a:endParaRPr lang="en-US" dirty="0"/>
          </a:p>
        </p:txBody>
      </p:sp>
    </p:spTree>
    <p:extLst>
      <p:ext uri="{BB962C8B-B14F-4D97-AF65-F5344CB8AC3E}">
        <p14:creationId xmlns:p14="http://schemas.microsoft.com/office/powerpoint/2010/main" val="236248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628650" y="80687"/>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zh-TW"/>
              <a:t>Model Applications :</a:t>
            </a:r>
            <a:endParaRPr/>
          </a:p>
        </p:txBody>
      </p:sp>
      <p:sp>
        <p:nvSpPr>
          <p:cNvPr id="186" name="Google Shape;186;p31"/>
          <p:cNvSpPr txBox="1"/>
          <p:nvPr/>
        </p:nvSpPr>
        <p:spPr>
          <a:xfrm>
            <a:off x="381589" y="1869202"/>
            <a:ext cx="8072100" cy="3353100"/>
          </a:xfrm>
          <a:prstGeom prst="rect">
            <a:avLst/>
          </a:prstGeom>
          <a:noFill/>
          <a:ln>
            <a:noFill/>
          </a:ln>
        </p:spPr>
        <p:txBody>
          <a:bodyPr spcFirstLastPara="1" wrap="square" lIns="68575" tIns="34275" rIns="68575" bIns="34275" anchor="t" anchorCtr="0">
            <a:spAutoFit/>
          </a:bodyPr>
          <a:lstStyle/>
          <a:p>
            <a:pPr marL="558800" marR="0" lvl="0" indent="-222250" algn="l" rtl="0">
              <a:lnSpc>
                <a:spcPct val="115000"/>
              </a:lnSpc>
              <a:spcBef>
                <a:spcPts val="0"/>
              </a:spcBef>
              <a:spcAft>
                <a:spcPts val="0"/>
              </a:spcAft>
              <a:buClr>
                <a:schemeClr val="dk1"/>
              </a:buClr>
              <a:buSzPts val="1900"/>
              <a:buFont typeface="Arial"/>
              <a:buChar char="•"/>
            </a:pPr>
            <a:r>
              <a:rPr lang="zh-TW" sz="1900" b="0" i="0" u="none" strike="noStrike" cap="none" dirty="0">
                <a:solidFill>
                  <a:schemeClr val="dk1"/>
                </a:solidFill>
                <a:latin typeface="Calibri"/>
                <a:ea typeface="Calibri"/>
                <a:cs typeface="Calibri"/>
                <a:sym typeface="Calibri"/>
              </a:rPr>
              <a:t>We can use those model to predict new song’s popularity. By knowing </a:t>
            </a:r>
            <a:r>
              <a:rPr lang="zh-TW" sz="1900" b="0" i="0" u="sng" strike="noStrike" cap="none" dirty="0">
                <a:solidFill>
                  <a:srgbClr val="548135"/>
                </a:solidFill>
                <a:latin typeface="Calibri"/>
                <a:ea typeface="Calibri"/>
                <a:cs typeface="Calibri"/>
                <a:sym typeface="Calibri"/>
              </a:rPr>
              <a:t>how each variables would effect the song’s popularity</a:t>
            </a:r>
            <a:r>
              <a:rPr lang="zh-TW" sz="1900" b="0" i="0" u="none" strike="noStrike" cap="none" dirty="0">
                <a:solidFill>
                  <a:schemeClr val="dk1"/>
                </a:solidFill>
                <a:latin typeface="Calibri"/>
                <a:ea typeface="Calibri"/>
                <a:cs typeface="Calibri"/>
                <a:sym typeface="Calibri"/>
              </a:rPr>
              <a:t>, we can know what kind of music would impact the market well.</a:t>
            </a:r>
            <a:endParaRPr sz="1200" dirty="0"/>
          </a:p>
          <a:p>
            <a:pPr marL="558800" marR="0" lvl="0" indent="-114300" algn="l" rtl="0">
              <a:lnSpc>
                <a:spcPct val="115000"/>
              </a:lnSpc>
              <a:spcBef>
                <a:spcPts val="0"/>
              </a:spcBef>
              <a:spcAft>
                <a:spcPts val="0"/>
              </a:spcAft>
              <a:buClr>
                <a:schemeClr val="dk1"/>
              </a:buClr>
              <a:buSzPts val="1500"/>
              <a:buFont typeface="Arial"/>
              <a:buNone/>
            </a:pPr>
            <a:endParaRPr sz="1600" b="0" i="0" u="none" strike="noStrike" cap="none" dirty="0">
              <a:solidFill>
                <a:schemeClr val="dk1"/>
              </a:solidFill>
              <a:latin typeface="Calibri"/>
              <a:ea typeface="Calibri"/>
              <a:cs typeface="Calibri"/>
              <a:sym typeface="Calibri"/>
            </a:endParaRPr>
          </a:p>
          <a:p>
            <a:pPr marL="558800" marR="0" lvl="0" indent="-215900" algn="l" rtl="0">
              <a:lnSpc>
                <a:spcPct val="115000"/>
              </a:lnSpc>
              <a:spcBef>
                <a:spcPts val="0"/>
              </a:spcBef>
              <a:spcAft>
                <a:spcPts val="0"/>
              </a:spcAft>
              <a:buClr>
                <a:schemeClr val="dk1"/>
              </a:buClr>
              <a:buSzPts val="1600"/>
              <a:buFont typeface="Arial"/>
              <a:buChar char="•"/>
            </a:pPr>
            <a:r>
              <a:rPr lang="zh-TW" sz="1600" b="0" i="0" u="none" strike="noStrike" cap="none" dirty="0">
                <a:solidFill>
                  <a:schemeClr val="dk1"/>
                </a:solidFill>
                <a:latin typeface="Calibri"/>
                <a:ea typeface="Calibri"/>
                <a:cs typeface="Calibri"/>
                <a:sym typeface="Calibri"/>
              </a:rPr>
              <a:t>For </a:t>
            </a:r>
            <a:r>
              <a:rPr lang="zh-TW" sz="1600" b="0" i="0" u="none" strike="noStrike" cap="none" dirty="0">
                <a:solidFill>
                  <a:srgbClr val="548135"/>
                </a:solidFill>
                <a:latin typeface="Calibri"/>
                <a:ea typeface="Calibri"/>
                <a:cs typeface="Calibri"/>
                <a:sym typeface="Calibri"/>
              </a:rPr>
              <a:t>music companies</a:t>
            </a:r>
            <a:r>
              <a:rPr lang="zh-TW" sz="1600" b="0" i="0" u="none" strike="noStrike" cap="none" dirty="0">
                <a:solidFill>
                  <a:schemeClr val="dk1"/>
                </a:solidFill>
                <a:latin typeface="Calibri"/>
                <a:ea typeface="Calibri"/>
                <a:cs typeface="Calibri"/>
                <a:sym typeface="Calibri"/>
              </a:rPr>
              <a:t>, predicting the popularity of new songs can help them </a:t>
            </a:r>
            <a:r>
              <a:rPr lang="zh-TW" sz="1600" b="1" i="0" u="sng" strike="noStrike" cap="none" dirty="0">
                <a:solidFill>
                  <a:srgbClr val="548135"/>
                </a:solidFill>
                <a:latin typeface="Calibri"/>
                <a:ea typeface="Calibri"/>
                <a:cs typeface="Calibri"/>
                <a:sym typeface="Calibri"/>
              </a:rPr>
              <a:t>assess the potential and market value of artists</a:t>
            </a:r>
            <a:r>
              <a:rPr lang="zh-TW" sz="1600" b="0" i="0" u="none" strike="noStrike" cap="none" dirty="0">
                <a:solidFill>
                  <a:srgbClr val="548135"/>
                </a:solidFill>
                <a:latin typeface="Calibri"/>
                <a:ea typeface="Calibri"/>
                <a:cs typeface="Calibri"/>
                <a:sym typeface="Calibri"/>
              </a:rPr>
              <a:t> </a:t>
            </a:r>
            <a:r>
              <a:rPr lang="zh-TW" sz="1600" b="0" i="0" u="none" strike="noStrike" cap="none" dirty="0">
                <a:solidFill>
                  <a:schemeClr val="dk1"/>
                </a:solidFill>
                <a:latin typeface="Calibri"/>
                <a:ea typeface="Calibri"/>
                <a:cs typeface="Calibri"/>
                <a:sym typeface="Calibri"/>
              </a:rPr>
              <a:t>and thus make </a:t>
            </a:r>
            <a:r>
              <a:rPr lang="zh-TW" sz="1600" b="1" i="0" u="sng" strike="noStrike" cap="none" dirty="0">
                <a:solidFill>
                  <a:srgbClr val="548135"/>
                </a:solidFill>
                <a:latin typeface="Calibri"/>
                <a:ea typeface="Calibri"/>
                <a:cs typeface="Calibri"/>
                <a:sym typeface="Calibri"/>
              </a:rPr>
              <a:t>more informed signing decisions</a:t>
            </a:r>
            <a:r>
              <a:rPr lang="zh-TW" sz="1600" b="0" i="0" u="none" strike="noStrike" cap="none" dirty="0">
                <a:solidFill>
                  <a:schemeClr val="dk1"/>
                </a:solidFill>
                <a:latin typeface="Calibri"/>
                <a:ea typeface="Calibri"/>
                <a:cs typeface="Calibri"/>
                <a:sym typeface="Calibri"/>
              </a:rPr>
              <a:t>. </a:t>
            </a:r>
            <a:endParaRPr sz="1200" dirty="0"/>
          </a:p>
          <a:p>
            <a:pPr marL="558800" marR="0" lvl="0" indent="-114300" algn="l" rtl="0">
              <a:lnSpc>
                <a:spcPct val="115000"/>
              </a:lnSpc>
              <a:spcBef>
                <a:spcPts val="0"/>
              </a:spcBef>
              <a:spcAft>
                <a:spcPts val="0"/>
              </a:spcAft>
              <a:buClr>
                <a:schemeClr val="dk1"/>
              </a:buClr>
              <a:buSzPts val="1500"/>
              <a:buFont typeface="Arial"/>
              <a:buNone/>
            </a:pPr>
            <a:endParaRPr sz="1600" b="0" i="0" u="none" strike="noStrike" cap="none" dirty="0">
              <a:solidFill>
                <a:schemeClr val="dk1"/>
              </a:solidFill>
              <a:latin typeface="Calibri"/>
              <a:ea typeface="Calibri"/>
              <a:cs typeface="Calibri"/>
              <a:sym typeface="Calibri"/>
            </a:endParaRPr>
          </a:p>
          <a:p>
            <a:pPr marL="558800" marR="0" lvl="0" indent="-215900" algn="l" rtl="0">
              <a:lnSpc>
                <a:spcPct val="115000"/>
              </a:lnSpc>
              <a:spcBef>
                <a:spcPts val="0"/>
              </a:spcBef>
              <a:spcAft>
                <a:spcPts val="0"/>
              </a:spcAft>
              <a:buClr>
                <a:schemeClr val="dk1"/>
              </a:buClr>
              <a:buSzPts val="1600"/>
              <a:buFont typeface="Arial"/>
              <a:buChar char="•"/>
            </a:pPr>
            <a:r>
              <a:rPr lang="zh-TW" sz="1600" b="0" i="0" u="none" strike="noStrike" cap="none" dirty="0">
                <a:solidFill>
                  <a:schemeClr val="dk1"/>
                </a:solidFill>
                <a:latin typeface="Calibri"/>
                <a:ea typeface="Calibri"/>
                <a:cs typeface="Calibri"/>
                <a:sym typeface="Calibri"/>
              </a:rPr>
              <a:t>Marketing and promotion strategies: Understanding the popularity of new songs can help music companies and artists </a:t>
            </a:r>
            <a:r>
              <a:rPr lang="zh-TW" sz="1600" b="1" i="0" u="sng" strike="noStrike" cap="none" dirty="0">
                <a:solidFill>
                  <a:srgbClr val="548135"/>
                </a:solidFill>
                <a:latin typeface="Calibri"/>
                <a:ea typeface="Calibri"/>
                <a:cs typeface="Calibri"/>
                <a:sym typeface="Calibri"/>
              </a:rPr>
              <a:t>develop more effective marketing and promotion strategies</a:t>
            </a:r>
            <a:r>
              <a:rPr lang="zh-TW" sz="1600" b="0" i="0" u="none" strike="noStrike" cap="none" dirty="0">
                <a:solidFill>
                  <a:schemeClr val="dk1"/>
                </a:solidFill>
                <a:latin typeface="Calibri"/>
                <a:ea typeface="Calibri"/>
                <a:cs typeface="Calibri"/>
                <a:sym typeface="Calibri"/>
              </a:rPr>
              <a:t>.</a:t>
            </a:r>
            <a:endParaRPr sz="1200" dirty="0"/>
          </a:p>
          <a:p>
            <a:pPr marL="558800" marR="0" lvl="0" indent="-101600" algn="l" rtl="0">
              <a:lnSpc>
                <a:spcPct val="115000"/>
              </a:lnSpc>
              <a:spcBef>
                <a:spcPts val="0"/>
              </a:spcBef>
              <a:spcAft>
                <a:spcPts val="0"/>
              </a:spcAft>
              <a:buClr>
                <a:schemeClr val="dk1"/>
              </a:buClr>
              <a:buSzPts val="1800"/>
              <a:buFont typeface="Arial"/>
              <a:buNone/>
            </a:pPr>
            <a:endParaRPr sz="1900" b="0" i="0" u="none" strike="noStrike" cap="none" dirty="0">
              <a:solidFill>
                <a:schemeClr val="dk1"/>
              </a:solidFill>
              <a:latin typeface="Calibri"/>
              <a:ea typeface="Calibri"/>
              <a:cs typeface="Calibri"/>
              <a:sym typeface="Calibri"/>
            </a:endParaRPr>
          </a:p>
        </p:txBody>
      </p:sp>
      <p:pic>
        <p:nvPicPr>
          <p:cNvPr id="187" name="Google Shape;187;p31"/>
          <p:cNvPicPr preferRelativeResize="0"/>
          <p:nvPr/>
        </p:nvPicPr>
        <p:blipFill>
          <a:blip r:embed="rId3">
            <a:alphaModFix/>
          </a:blip>
          <a:stretch>
            <a:fillRect/>
          </a:stretch>
        </p:blipFill>
        <p:spPr>
          <a:xfrm>
            <a:off x="8056200" y="273852"/>
            <a:ext cx="767345" cy="431626"/>
          </a:xfrm>
          <a:prstGeom prst="rect">
            <a:avLst/>
          </a:prstGeom>
          <a:noFill/>
          <a:ln>
            <a:noFill/>
          </a:ln>
        </p:spPr>
      </p:pic>
      <p:pic>
        <p:nvPicPr>
          <p:cNvPr id="14" name="Picture 13">
            <a:extLst>
              <a:ext uri="{FF2B5EF4-FFF2-40B4-BE49-F238E27FC236}">
                <a16:creationId xmlns:a16="http://schemas.microsoft.com/office/drawing/2014/main" id="{37A4C641-B68E-3F05-2F7B-BACEFB29276F}"/>
              </a:ext>
            </a:extLst>
          </p:cNvPr>
          <p:cNvPicPr>
            <a:picLocks noChangeAspect="1"/>
          </p:cNvPicPr>
          <p:nvPr/>
        </p:nvPicPr>
        <p:blipFill>
          <a:blip r:embed="rId4"/>
          <a:stretch>
            <a:fillRect/>
          </a:stretch>
        </p:blipFill>
        <p:spPr>
          <a:xfrm>
            <a:off x="1009649" y="956736"/>
            <a:ext cx="6066367" cy="819550"/>
          </a:xfrm>
          <a:prstGeom prst="rect">
            <a:avLst/>
          </a:prstGeom>
        </p:spPr>
      </p:pic>
      <p:sp>
        <p:nvSpPr>
          <p:cNvPr id="15" name="Google Shape;176;p30">
            <a:extLst>
              <a:ext uri="{FF2B5EF4-FFF2-40B4-BE49-F238E27FC236}">
                <a16:creationId xmlns:a16="http://schemas.microsoft.com/office/drawing/2014/main" id="{D54A6601-E195-F558-7D8D-FAFA460888FC}"/>
              </a:ext>
            </a:extLst>
          </p:cNvPr>
          <p:cNvSpPr/>
          <p:nvPr/>
        </p:nvSpPr>
        <p:spPr>
          <a:xfrm>
            <a:off x="6453306" y="875030"/>
            <a:ext cx="622710" cy="994172"/>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1450</Words>
  <Application>Microsoft Macintosh PowerPoint</Application>
  <PresentationFormat>On-screen Show (16:9)</PresentationFormat>
  <Paragraphs>198</Paragraphs>
  <Slides>10</Slides>
  <Notes>10</Notes>
  <HiddenSlides>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CircularSp</vt:lpstr>
      <vt:lpstr>Arial</vt:lpstr>
      <vt:lpstr>Calibri</vt:lpstr>
      <vt:lpstr>Georgia</vt:lpstr>
      <vt:lpstr>Simple Light</vt:lpstr>
      <vt:lpstr>Office Theme</vt:lpstr>
      <vt:lpstr>Spotify popularity prediction</vt:lpstr>
      <vt:lpstr>Feature selection : </vt:lpstr>
      <vt:lpstr>Model Introduction : </vt:lpstr>
      <vt:lpstr>Model Training :</vt:lpstr>
      <vt:lpstr>PowerPoint Presentation</vt:lpstr>
      <vt:lpstr>PowerPoint Presentation</vt:lpstr>
      <vt:lpstr>PowerPoint Presentation</vt:lpstr>
      <vt:lpstr>PowerPoint Presentation</vt:lpstr>
      <vt:lpstr>Model Applications :</vt:lpstr>
      <vt:lpstr>Conclusion and Outlook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popularity prediction</dc:title>
  <cp:lastModifiedBy>Microsoft Office User</cp:lastModifiedBy>
  <cp:revision>7</cp:revision>
  <dcterms:modified xsi:type="dcterms:W3CDTF">2023-05-18T17:08:54Z</dcterms:modified>
</cp:coreProperties>
</file>