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7" r:id="rId4"/>
    <p:sldId id="260" r:id="rId5"/>
    <p:sldId id="261"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74"/>
  </p:normalViewPr>
  <p:slideViewPr>
    <p:cSldViewPr snapToGrid="0">
      <p:cViewPr varScale="1">
        <p:scale>
          <a:sx n="83" d="100"/>
          <a:sy n="83" d="100"/>
        </p:scale>
        <p:origin x="208" y="1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8DFD1-62D2-9544-BEFA-8944E933DEB1}" type="datetimeFigureOut">
              <a:rPr lang="en-US" smtClean="0"/>
              <a:t>5/10/23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D5114-5FF0-9947-AA34-CC8AA08B426F}" type="slidenum">
              <a:rPr lang="en-US" smtClean="0"/>
              <a:t>‹#›</a:t>
            </a:fld>
            <a:endParaRPr lang="en-US"/>
          </a:p>
        </p:txBody>
      </p:sp>
    </p:spTree>
    <p:extLst>
      <p:ext uri="{BB962C8B-B14F-4D97-AF65-F5344CB8AC3E}">
        <p14:creationId xmlns:p14="http://schemas.microsoft.com/office/powerpoint/2010/main" val="82813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8D5114-5FF0-9947-AA34-CC8AA08B426F}" type="slidenum">
              <a:rPr lang="en-US" smtClean="0"/>
              <a:t>7</a:t>
            </a:fld>
            <a:endParaRPr lang="en-US"/>
          </a:p>
        </p:txBody>
      </p:sp>
    </p:spTree>
    <p:extLst>
      <p:ext uri="{BB962C8B-B14F-4D97-AF65-F5344CB8AC3E}">
        <p14:creationId xmlns:p14="http://schemas.microsoft.com/office/powerpoint/2010/main" val="381273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1CA1-99DA-ED05-FE8A-0A37BB7F1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C2972A-F08D-84D8-6055-93F3459B1B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C332A9-BE8D-A258-1265-9FDB99E3563E}"/>
              </a:ext>
            </a:extLst>
          </p:cNvPr>
          <p:cNvSpPr>
            <a:spLocks noGrp="1"/>
          </p:cNvSpPr>
          <p:nvPr>
            <p:ph type="dt" sz="half" idx="10"/>
          </p:nvPr>
        </p:nvSpPr>
        <p:spPr/>
        <p:txBody>
          <a:bodyPr/>
          <a:lstStyle/>
          <a:p>
            <a:fld id="{FF81AB93-794F-B943-875F-BEE469FC634C}" type="datetimeFigureOut">
              <a:rPr lang="en-US" smtClean="0"/>
              <a:t>5/10/23</a:t>
            </a:fld>
            <a:endParaRPr lang="en-US"/>
          </a:p>
        </p:txBody>
      </p:sp>
      <p:sp>
        <p:nvSpPr>
          <p:cNvPr id="5" name="Footer Placeholder 4">
            <a:extLst>
              <a:ext uri="{FF2B5EF4-FFF2-40B4-BE49-F238E27FC236}">
                <a16:creationId xmlns:a16="http://schemas.microsoft.com/office/drawing/2014/main" id="{BF5E2D4E-8CCE-C34A-C8DE-876D2583E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24300-9959-7596-D516-9A84CFE23874}"/>
              </a:ext>
            </a:extLst>
          </p:cNvPr>
          <p:cNvSpPr>
            <a:spLocks noGrp="1"/>
          </p:cNvSpPr>
          <p:nvPr>
            <p:ph type="sldNum" sz="quarter" idx="12"/>
          </p:nvPr>
        </p:nvSpPr>
        <p:spPr/>
        <p:txBody>
          <a:bodyPr/>
          <a:lstStyle/>
          <a:p>
            <a:fld id="{40EDAC9C-63C4-A04A-9060-7F5EC0BEE912}" type="slidenum">
              <a:rPr lang="en-US" smtClean="0"/>
              <a:t>‹#›</a:t>
            </a:fld>
            <a:endParaRPr lang="en-US"/>
          </a:p>
        </p:txBody>
      </p:sp>
    </p:spTree>
    <p:extLst>
      <p:ext uri="{BB962C8B-B14F-4D97-AF65-F5344CB8AC3E}">
        <p14:creationId xmlns:p14="http://schemas.microsoft.com/office/powerpoint/2010/main" val="35172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AD43-9E68-7B71-84B1-11F3C23870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9AF81-10CB-783D-7419-74CFC68027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34395F-6723-6A01-B9AF-196321066803}"/>
              </a:ext>
            </a:extLst>
          </p:cNvPr>
          <p:cNvSpPr>
            <a:spLocks noGrp="1"/>
          </p:cNvSpPr>
          <p:nvPr>
            <p:ph type="dt" sz="half" idx="10"/>
          </p:nvPr>
        </p:nvSpPr>
        <p:spPr/>
        <p:txBody>
          <a:bodyPr/>
          <a:lstStyle/>
          <a:p>
            <a:fld id="{FF81AB93-794F-B943-875F-BEE469FC634C}" type="datetimeFigureOut">
              <a:rPr lang="en-US" smtClean="0"/>
              <a:t>5/10/23</a:t>
            </a:fld>
            <a:endParaRPr lang="en-US"/>
          </a:p>
        </p:txBody>
      </p:sp>
      <p:sp>
        <p:nvSpPr>
          <p:cNvPr id="5" name="Footer Placeholder 4">
            <a:extLst>
              <a:ext uri="{FF2B5EF4-FFF2-40B4-BE49-F238E27FC236}">
                <a16:creationId xmlns:a16="http://schemas.microsoft.com/office/drawing/2014/main" id="{1B3E1BB9-6522-62FA-F809-6C84D58AC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BEEC7-9BC8-E039-41F2-D3E52E355D27}"/>
              </a:ext>
            </a:extLst>
          </p:cNvPr>
          <p:cNvSpPr>
            <a:spLocks noGrp="1"/>
          </p:cNvSpPr>
          <p:nvPr>
            <p:ph type="sldNum" sz="quarter" idx="12"/>
          </p:nvPr>
        </p:nvSpPr>
        <p:spPr/>
        <p:txBody>
          <a:bodyPr/>
          <a:lstStyle/>
          <a:p>
            <a:fld id="{40EDAC9C-63C4-A04A-9060-7F5EC0BEE912}" type="slidenum">
              <a:rPr lang="en-US" smtClean="0"/>
              <a:t>‹#›</a:t>
            </a:fld>
            <a:endParaRPr lang="en-US"/>
          </a:p>
        </p:txBody>
      </p:sp>
    </p:spTree>
    <p:extLst>
      <p:ext uri="{BB962C8B-B14F-4D97-AF65-F5344CB8AC3E}">
        <p14:creationId xmlns:p14="http://schemas.microsoft.com/office/powerpoint/2010/main" val="233519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F61D5-4D19-D451-9FC2-553D6E9D77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414302-6EE2-1804-5474-A11C5967D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626CF-D49A-BCA8-C475-B31FE4DD2C2E}"/>
              </a:ext>
            </a:extLst>
          </p:cNvPr>
          <p:cNvSpPr>
            <a:spLocks noGrp="1"/>
          </p:cNvSpPr>
          <p:nvPr>
            <p:ph type="dt" sz="half" idx="10"/>
          </p:nvPr>
        </p:nvSpPr>
        <p:spPr/>
        <p:txBody>
          <a:bodyPr/>
          <a:lstStyle/>
          <a:p>
            <a:fld id="{FF81AB93-794F-B943-875F-BEE469FC634C}" type="datetimeFigureOut">
              <a:rPr lang="en-US" smtClean="0"/>
              <a:t>5/10/23</a:t>
            </a:fld>
            <a:endParaRPr lang="en-US"/>
          </a:p>
        </p:txBody>
      </p:sp>
      <p:sp>
        <p:nvSpPr>
          <p:cNvPr id="5" name="Footer Placeholder 4">
            <a:extLst>
              <a:ext uri="{FF2B5EF4-FFF2-40B4-BE49-F238E27FC236}">
                <a16:creationId xmlns:a16="http://schemas.microsoft.com/office/drawing/2014/main" id="{ADD6B79C-DCD8-E4BA-B5DF-78FF92C54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674A6-220A-264D-B00C-26D8F24A6F34}"/>
              </a:ext>
            </a:extLst>
          </p:cNvPr>
          <p:cNvSpPr>
            <a:spLocks noGrp="1"/>
          </p:cNvSpPr>
          <p:nvPr>
            <p:ph type="sldNum" sz="quarter" idx="12"/>
          </p:nvPr>
        </p:nvSpPr>
        <p:spPr/>
        <p:txBody>
          <a:bodyPr/>
          <a:lstStyle/>
          <a:p>
            <a:fld id="{40EDAC9C-63C4-A04A-9060-7F5EC0BEE912}" type="slidenum">
              <a:rPr lang="en-US" smtClean="0"/>
              <a:t>‹#›</a:t>
            </a:fld>
            <a:endParaRPr lang="en-US"/>
          </a:p>
        </p:txBody>
      </p:sp>
    </p:spTree>
    <p:extLst>
      <p:ext uri="{BB962C8B-B14F-4D97-AF65-F5344CB8AC3E}">
        <p14:creationId xmlns:p14="http://schemas.microsoft.com/office/powerpoint/2010/main" val="420812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E45B-AC1F-B9F6-7F44-7A49BFA21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75C03A-3D61-6AFF-34B4-CBC2F4D35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627F8-09E5-5810-A5AD-EBEA8AC36544}"/>
              </a:ext>
            </a:extLst>
          </p:cNvPr>
          <p:cNvSpPr>
            <a:spLocks noGrp="1"/>
          </p:cNvSpPr>
          <p:nvPr>
            <p:ph type="dt" sz="half" idx="10"/>
          </p:nvPr>
        </p:nvSpPr>
        <p:spPr/>
        <p:txBody>
          <a:bodyPr/>
          <a:lstStyle/>
          <a:p>
            <a:fld id="{FF81AB93-794F-B943-875F-BEE469FC634C}" type="datetimeFigureOut">
              <a:rPr lang="en-US" smtClean="0"/>
              <a:t>5/10/23</a:t>
            </a:fld>
            <a:endParaRPr lang="en-US"/>
          </a:p>
        </p:txBody>
      </p:sp>
      <p:sp>
        <p:nvSpPr>
          <p:cNvPr id="5" name="Footer Placeholder 4">
            <a:extLst>
              <a:ext uri="{FF2B5EF4-FFF2-40B4-BE49-F238E27FC236}">
                <a16:creationId xmlns:a16="http://schemas.microsoft.com/office/drawing/2014/main" id="{D59B3583-A4A8-F16A-580A-858ABD853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59975-648F-94A4-82D9-CC9F03FC458F}"/>
              </a:ext>
            </a:extLst>
          </p:cNvPr>
          <p:cNvSpPr>
            <a:spLocks noGrp="1"/>
          </p:cNvSpPr>
          <p:nvPr>
            <p:ph type="sldNum" sz="quarter" idx="12"/>
          </p:nvPr>
        </p:nvSpPr>
        <p:spPr/>
        <p:txBody>
          <a:bodyPr/>
          <a:lstStyle/>
          <a:p>
            <a:fld id="{40EDAC9C-63C4-A04A-9060-7F5EC0BEE912}" type="slidenum">
              <a:rPr lang="en-US" smtClean="0"/>
              <a:t>‹#›</a:t>
            </a:fld>
            <a:endParaRPr lang="en-US"/>
          </a:p>
        </p:txBody>
      </p:sp>
    </p:spTree>
    <p:extLst>
      <p:ext uri="{BB962C8B-B14F-4D97-AF65-F5344CB8AC3E}">
        <p14:creationId xmlns:p14="http://schemas.microsoft.com/office/powerpoint/2010/main" val="5751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25CB-054B-F8E9-D706-A576515A80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7AB34-81DC-6C54-1846-67D25A699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444C62-8BFA-B0F3-E55E-21F44FCA6EA1}"/>
              </a:ext>
            </a:extLst>
          </p:cNvPr>
          <p:cNvSpPr>
            <a:spLocks noGrp="1"/>
          </p:cNvSpPr>
          <p:nvPr>
            <p:ph type="dt" sz="half" idx="10"/>
          </p:nvPr>
        </p:nvSpPr>
        <p:spPr/>
        <p:txBody>
          <a:bodyPr/>
          <a:lstStyle/>
          <a:p>
            <a:fld id="{FF81AB93-794F-B943-875F-BEE469FC634C}" type="datetimeFigureOut">
              <a:rPr lang="en-US" smtClean="0"/>
              <a:t>5/10/23</a:t>
            </a:fld>
            <a:endParaRPr lang="en-US"/>
          </a:p>
        </p:txBody>
      </p:sp>
      <p:sp>
        <p:nvSpPr>
          <p:cNvPr id="5" name="Footer Placeholder 4">
            <a:extLst>
              <a:ext uri="{FF2B5EF4-FFF2-40B4-BE49-F238E27FC236}">
                <a16:creationId xmlns:a16="http://schemas.microsoft.com/office/drawing/2014/main" id="{51F17880-9397-51A3-4570-EEEEEBB18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29D1B-88AA-05A5-76B6-EBA32B4B1E9F}"/>
              </a:ext>
            </a:extLst>
          </p:cNvPr>
          <p:cNvSpPr>
            <a:spLocks noGrp="1"/>
          </p:cNvSpPr>
          <p:nvPr>
            <p:ph type="sldNum" sz="quarter" idx="12"/>
          </p:nvPr>
        </p:nvSpPr>
        <p:spPr/>
        <p:txBody>
          <a:bodyPr/>
          <a:lstStyle/>
          <a:p>
            <a:fld id="{40EDAC9C-63C4-A04A-9060-7F5EC0BEE912}" type="slidenum">
              <a:rPr lang="en-US" smtClean="0"/>
              <a:t>‹#›</a:t>
            </a:fld>
            <a:endParaRPr lang="en-US"/>
          </a:p>
        </p:txBody>
      </p:sp>
    </p:spTree>
    <p:extLst>
      <p:ext uri="{BB962C8B-B14F-4D97-AF65-F5344CB8AC3E}">
        <p14:creationId xmlns:p14="http://schemas.microsoft.com/office/powerpoint/2010/main" val="120451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3DEB-6C91-6474-FF4F-CFCDF269D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2D53F-0F86-22A8-0F97-EE4B98B023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DAA1AB-92A5-0A42-444C-78D51DE549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977F18-35C7-E16E-D0B6-4F1A3BE13438}"/>
              </a:ext>
            </a:extLst>
          </p:cNvPr>
          <p:cNvSpPr>
            <a:spLocks noGrp="1"/>
          </p:cNvSpPr>
          <p:nvPr>
            <p:ph type="dt" sz="half" idx="10"/>
          </p:nvPr>
        </p:nvSpPr>
        <p:spPr/>
        <p:txBody>
          <a:bodyPr/>
          <a:lstStyle/>
          <a:p>
            <a:fld id="{FF81AB93-794F-B943-875F-BEE469FC634C}" type="datetimeFigureOut">
              <a:rPr lang="en-US" smtClean="0"/>
              <a:t>5/10/23</a:t>
            </a:fld>
            <a:endParaRPr lang="en-US"/>
          </a:p>
        </p:txBody>
      </p:sp>
      <p:sp>
        <p:nvSpPr>
          <p:cNvPr id="6" name="Footer Placeholder 5">
            <a:extLst>
              <a:ext uri="{FF2B5EF4-FFF2-40B4-BE49-F238E27FC236}">
                <a16:creationId xmlns:a16="http://schemas.microsoft.com/office/drawing/2014/main" id="{D9F5B596-B546-53BF-9849-E24FC3B32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4A06B-E20F-B62A-A2A6-6644AA738129}"/>
              </a:ext>
            </a:extLst>
          </p:cNvPr>
          <p:cNvSpPr>
            <a:spLocks noGrp="1"/>
          </p:cNvSpPr>
          <p:nvPr>
            <p:ph type="sldNum" sz="quarter" idx="12"/>
          </p:nvPr>
        </p:nvSpPr>
        <p:spPr/>
        <p:txBody>
          <a:bodyPr/>
          <a:lstStyle/>
          <a:p>
            <a:fld id="{40EDAC9C-63C4-A04A-9060-7F5EC0BEE912}" type="slidenum">
              <a:rPr lang="en-US" smtClean="0"/>
              <a:t>‹#›</a:t>
            </a:fld>
            <a:endParaRPr lang="en-US"/>
          </a:p>
        </p:txBody>
      </p:sp>
    </p:spTree>
    <p:extLst>
      <p:ext uri="{BB962C8B-B14F-4D97-AF65-F5344CB8AC3E}">
        <p14:creationId xmlns:p14="http://schemas.microsoft.com/office/powerpoint/2010/main" val="340626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E4D1-BA33-EC3E-AC78-2FE65FFBF7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BBF7C5-2A9D-AF61-3F53-8884D25D5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1C1AF4-B861-C92D-94FE-F468679B43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9E7690-5EE9-B8FE-A326-588D576703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CA69CC-1725-4522-6BBC-7C9D91263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D24771-E828-1A22-30AA-E560793120AA}"/>
              </a:ext>
            </a:extLst>
          </p:cNvPr>
          <p:cNvSpPr>
            <a:spLocks noGrp="1"/>
          </p:cNvSpPr>
          <p:nvPr>
            <p:ph type="dt" sz="half" idx="10"/>
          </p:nvPr>
        </p:nvSpPr>
        <p:spPr/>
        <p:txBody>
          <a:bodyPr/>
          <a:lstStyle/>
          <a:p>
            <a:fld id="{FF81AB93-794F-B943-875F-BEE469FC634C}" type="datetimeFigureOut">
              <a:rPr lang="en-US" smtClean="0"/>
              <a:t>5/10/23</a:t>
            </a:fld>
            <a:endParaRPr lang="en-US"/>
          </a:p>
        </p:txBody>
      </p:sp>
      <p:sp>
        <p:nvSpPr>
          <p:cNvPr id="8" name="Footer Placeholder 7">
            <a:extLst>
              <a:ext uri="{FF2B5EF4-FFF2-40B4-BE49-F238E27FC236}">
                <a16:creationId xmlns:a16="http://schemas.microsoft.com/office/drawing/2014/main" id="{483AF290-8859-76A3-36CB-3A69EFB777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A891F-2B60-E61A-3518-3B0A01470908}"/>
              </a:ext>
            </a:extLst>
          </p:cNvPr>
          <p:cNvSpPr>
            <a:spLocks noGrp="1"/>
          </p:cNvSpPr>
          <p:nvPr>
            <p:ph type="sldNum" sz="quarter" idx="12"/>
          </p:nvPr>
        </p:nvSpPr>
        <p:spPr/>
        <p:txBody>
          <a:bodyPr/>
          <a:lstStyle/>
          <a:p>
            <a:fld id="{40EDAC9C-63C4-A04A-9060-7F5EC0BEE912}" type="slidenum">
              <a:rPr lang="en-US" smtClean="0"/>
              <a:t>‹#›</a:t>
            </a:fld>
            <a:endParaRPr lang="en-US"/>
          </a:p>
        </p:txBody>
      </p:sp>
    </p:spTree>
    <p:extLst>
      <p:ext uri="{BB962C8B-B14F-4D97-AF65-F5344CB8AC3E}">
        <p14:creationId xmlns:p14="http://schemas.microsoft.com/office/powerpoint/2010/main" val="398288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A0E4-1576-716C-3E3A-FEBBAF1ACD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6AB254-2333-7BC9-85BE-4A83D6BDC12D}"/>
              </a:ext>
            </a:extLst>
          </p:cNvPr>
          <p:cNvSpPr>
            <a:spLocks noGrp="1"/>
          </p:cNvSpPr>
          <p:nvPr>
            <p:ph type="dt" sz="half" idx="10"/>
          </p:nvPr>
        </p:nvSpPr>
        <p:spPr/>
        <p:txBody>
          <a:bodyPr/>
          <a:lstStyle/>
          <a:p>
            <a:fld id="{FF81AB93-794F-B943-875F-BEE469FC634C}" type="datetimeFigureOut">
              <a:rPr lang="en-US" smtClean="0"/>
              <a:t>5/10/23</a:t>
            </a:fld>
            <a:endParaRPr lang="en-US"/>
          </a:p>
        </p:txBody>
      </p:sp>
      <p:sp>
        <p:nvSpPr>
          <p:cNvPr id="4" name="Footer Placeholder 3">
            <a:extLst>
              <a:ext uri="{FF2B5EF4-FFF2-40B4-BE49-F238E27FC236}">
                <a16:creationId xmlns:a16="http://schemas.microsoft.com/office/drawing/2014/main" id="{EA2ACC8B-A3CB-81D7-16D0-5BCDDDD3AF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9824D2-A123-224B-F7E0-2B722B0557E6}"/>
              </a:ext>
            </a:extLst>
          </p:cNvPr>
          <p:cNvSpPr>
            <a:spLocks noGrp="1"/>
          </p:cNvSpPr>
          <p:nvPr>
            <p:ph type="sldNum" sz="quarter" idx="12"/>
          </p:nvPr>
        </p:nvSpPr>
        <p:spPr/>
        <p:txBody>
          <a:bodyPr/>
          <a:lstStyle/>
          <a:p>
            <a:fld id="{40EDAC9C-63C4-A04A-9060-7F5EC0BEE912}" type="slidenum">
              <a:rPr lang="en-US" smtClean="0"/>
              <a:t>‹#›</a:t>
            </a:fld>
            <a:endParaRPr lang="en-US"/>
          </a:p>
        </p:txBody>
      </p:sp>
    </p:spTree>
    <p:extLst>
      <p:ext uri="{BB962C8B-B14F-4D97-AF65-F5344CB8AC3E}">
        <p14:creationId xmlns:p14="http://schemas.microsoft.com/office/powerpoint/2010/main" val="2922650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A6569-CC45-4D76-0B89-B435AB186127}"/>
              </a:ext>
            </a:extLst>
          </p:cNvPr>
          <p:cNvSpPr>
            <a:spLocks noGrp="1"/>
          </p:cNvSpPr>
          <p:nvPr>
            <p:ph type="dt" sz="half" idx="10"/>
          </p:nvPr>
        </p:nvSpPr>
        <p:spPr/>
        <p:txBody>
          <a:bodyPr/>
          <a:lstStyle/>
          <a:p>
            <a:fld id="{FF81AB93-794F-B943-875F-BEE469FC634C}" type="datetimeFigureOut">
              <a:rPr lang="en-US" smtClean="0"/>
              <a:t>5/10/23</a:t>
            </a:fld>
            <a:endParaRPr lang="en-US"/>
          </a:p>
        </p:txBody>
      </p:sp>
      <p:sp>
        <p:nvSpPr>
          <p:cNvPr id="3" name="Footer Placeholder 2">
            <a:extLst>
              <a:ext uri="{FF2B5EF4-FFF2-40B4-BE49-F238E27FC236}">
                <a16:creationId xmlns:a16="http://schemas.microsoft.com/office/drawing/2014/main" id="{4845B754-B0D0-FF48-2FD5-FFC8E4D299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8A330B-C812-7BBA-99FF-8AF8B9C007FE}"/>
              </a:ext>
            </a:extLst>
          </p:cNvPr>
          <p:cNvSpPr>
            <a:spLocks noGrp="1"/>
          </p:cNvSpPr>
          <p:nvPr>
            <p:ph type="sldNum" sz="quarter" idx="12"/>
          </p:nvPr>
        </p:nvSpPr>
        <p:spPr/>
        <p:txBody>
          <a:bodyPr/>
          <a:lstStyle/>
          <a:p>
            <a:fld id="{40EDAC9C-63C4-A04A-9060-7F5EC0BEE912}" type="slidenum">
              <a:rPr lang="en-US" smtClean="0"/>
              <a:t>‹#›</a:t>
            </a:fld>
            <a:endParaRPr lang="en-US"/>
          </a:p>
        </p:txBody>
      </p:sp>
    </p:spTree>
    <p:extLst>
      <p:ext uri="{BB962C8B-B14F-4D97-AF65-F5344CB8AC3E}">
        <p14:creationId xmlns:p14="http://schemas.microsoft.com/office/powerpoint/2010/main" val="631342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B30F-EAC6-26BC-FBE7-24609513F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704390-4DB5-81E8-0FC3-06F8C4154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621260-E42F-68EF-E101-829EAB0E5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497E9-ABAB-7E37-1AE7-4EAA40635DAF}"/>
              </a:ext>
            </a:extLst>
          </p:cNvPr>
          <p:cNvSpPr>
            <a:spLocks noGrp="1"/>
          </p:cNvSpPr>
          <p:nvPr>
            <p:ph type="dt" sz="half" idx="10"/>
          </p:nvPr>
        </p:nvSpPr>
        <p:spPr/>
        <p:txBody>
          <a:bodyPr/>
          <a:lstStyle/>
          <a:p>
            <a:fld id="{FF81AB93-794F-B943-875F-BEE469FC634C}" type="datetimeFigureOut">
              <a:rPr lang="en-US" smtClean="0"/>
              <a:t>5/10/23</a:t>
            </a:fld>
            <a:endParaRPr lang="en-US"/>
          </a:p>
        </p:txBody>
      </p:sp>
      <p:sp>
        <p:nvSpPr>
          <p:cNvPr id="6" name="Footer Placeholder 5">
            <a:extLst>
              <a:ext uri="{FF2B5EF4-FFF2-40B4-BE49-F238E27FC236}">
                <a16:creationId xmlns:a16="http://schemas.microsoft.com/office/drawing/2014/main" id="{3F8CEB03-A4B0-C5BF-E233-511145982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D05B9-E51C-C54B-69F5-8D7530937535}"/>
              </a:ext>
            </a:extLst>
          </p:cNvPr>
          <p:cNvSpPr>
            <a:spLocks noGrp="1"/>
          </p:cNvSpPr>
          <p:nvPr>
            <p:ph type="sldNum" sz="quarter" idx="12"/>
          </p:nvPr>
        </p:nvSpPr>
        <p:spPr/>
        <p:txBody>
          <a:bodyPr/>
          <a:lstStyle/>
          <a:p>
            <a:fld id="{40EDAC9C-63C4-A04A-9060-7F5EC0BEE912}" type="slidenum">
              <a:rPr lang="en-US" smtClean="0"/>
              <a:t>‹#›</a:t>
            </a:fld>
            <a:endParaRPr lang="en-US"/>
          </a:p>
        </p:txBody>
      </p:sp>
    </p:spTree>
    <p:extLst>
      <p:ext uri="{BB962C8B-B14F-4D97-AF65-F5344CB8AC3E}">
        <p14:creationId xmlns:p14="http://schemas.microsoft.com/office/powerpoint/2010/main" val="47875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820B-B03B-210B-045E-8CC03D4DD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E1519E-2DE3-EFDF-B1D8-D2E3CCE0D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425ABA-AD1D-D364-1671-F76145AC9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5A248-FC9E-FB84-6AB9-789BBB31C441}"/>
              </a:ext>
            </a:extLst>
          </p:cNvPr>
          <p:cNvSpPr>
            <a:spLocks noGrp="1"/>
          </p:cNvSpPr>
          <p:nvPr>
            <p:ph type="dt" sz="half" idx="10"/>
          </p:nvPr>
        </p:nvSpPr>
        <p:spPr/>
        <p:txBody>
          <a:bodyPr/>
          <a:lstStyle/>
          <a:p>
            <a:fld id="{FF81AB93-794F-B943-875F-BEE469FC634C}" type="datetimeFigureOut">
              <a:rPr lang="en-US" smtClean="0"/>
              <a:t>5/10/23</a:t>
            </a:fld>
            <a:endParaRPr lang="en-US"/>
          </a:p>
        </p:txBody>
      </p:sp>
      <p:sp>
        <p:nvSpPr>
          <p:cNvPr id="6" name="Footer Placeholder 5">
            <a:extLst>
              <a:ext uri="{FF2B5EF4-FFF2-40B4-BE49-F238E27FC236}">
                <a16:creationId xmlns:a16="http://schemas.microsoft.com/office/drawing/2014/main" id="{4DA0F01E-1A46-0D9B-9163-55368734F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A3596-56B8-9BE6-1D2F-DF38B6F49BF7}"/>
              </a:ext>
            </a:extLst>
          </p:cNvPr>
          <p:cNvSpPr>
            <a:spLocks noGrp="1"/>
          </p:cNvSpPr>
          <p:nvPr>
            <p:ph type="sldNum" sz="quarter" idx="12"/>
          </p:nvPr>
        </p:nvSpPr>
        <p:spPr/>
        <p:txBody>
          <a:bodyPr/>
          <a:lstStyle/>
          <a:p>
            <a:fld id="{40EDAC9C-63C4-A04A-9060-7F5EC0BEE912}" type="slidenum">
              <a:rPr lang="en-US" smtClean="0"/>
              <a:t>‹#›</a:t>
            </a:fld>
            <a:endParaRPr lang="en-US"/>
          </a:p>
        </p:txBody>
      </p:sp>
    </p:spTree>
    <p:extLst>
      <p:ext uri="{BB962C8B-B14F-4D97-AF65-F5344CB8AC3E}">
        <p14:creationId xmlns:p14="http://schemas.microsoft.com/office/powerpoint/2010/main" val="51140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64EB7-9C64-F735-9C1C-2BF8FC780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7348A6-68E8-810B-4469-1E5093140C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99F9D-DC86-0789-AD0F-4B6B44ADC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1AB93-794F-B943-875F-BEE469FC634C}" type="datetimeFigureOut">
              <a:rPr lang="en-US" smtClean="0"/>
              <a:t>5/10/23</a:t>
            </a:fld>
            <a:endParaRPr lang="en-US"/>
          </a:p>
        </p:txBody>
      </p:sp>
      <p:sp>
        <p:nvSpPr>
          <p:cNvPr id="5" name="Footer Placeholder 4">
            <a:extLst>
              <a:ext uri="{FF2B5EF4-FFF2-40B4-BE49-F238E27FC236}">
                <a16:creationId xmlns:a16="http://schemas.microsoft.com/office/drawing/2014/main" id="{E49EF0DE-6B89-7F8E-A12C-11BEA9952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A6845-0F02-3821-4085-D1E76F2B6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DAC9C-63C4-A04A-9060-7F5EC0BEE912}" type="slidenum">
              <a:rPr lang="en-US" smtClean="0"/>
              <a:t>‹#›</a:t>
            </a:fld>
            <a:endParaRPr lang="en-US"/>
          </a:p>
        </p:txBody>
      </p:sp>
    </p:spTree>
    <p:extLst>
      <p:ext uri="{BB962C8B-B14F-4D97-AF65-F5344CB8AC3E}">
        <p14:creationId xmlns:p14="http://schemas.microsoft.com/office/powerpoint/2010/main" val="3080820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173D-3BDF-4AD7-EED6-CF4A572D5CA8}"/>
              </a:ext>
            </a:extLst>
          </p:cNvPr>
          <p:cNvSpPr>
            <a:spLocks noGrp="1"/>
          </p:cNvSpPr>
          <p:nvPr>
            <p:ph type="ctrTitle"/>
          </p:nvPr>
        </p:nvSpPr>
        <p:spPr>
          <a:xfrm>
            <a:off x="1524000" y="1223855"/>
            <a:ext cx="9144000" cy="941424"/>
          </a:xfrm>
        </p:spPr>
        <p:txBody>
          <a:bodyPr/>
          <a:lstStyle/>
          <a:p>
            <a:r>
              <a:rPr lang="en-US" dirty="0"/>
              <a:t>Spotify popularity prediction</a:t>
            </a:r>
          </a:p>
        </p:txBody>
      </p:sp>
      <p:sp>
        <p:nvSpPr>
          <p:cNvPr id="3" name="Subtitle 2">
            <a:extLst>
              <a:ext uri="{FF2B5EF4-FFF2-40B4-BE49-F238E27FC236}">
                <a16:creationId xmlns:a16="http://schemas.microsoft.com/office/drawing/2014/main" id="{C18CC932-C5C1-8612-3A94-4C8594B9D919}"/>
              </a:ext>
            </a:extLst>
          </p:cNvPr>
          <p:cNvSpPr>
            <a:spLocks noGrp="1"/>
          </p:cNvSpPr>
          <p:nvPr>
            <p:ph type="subTitle" idx="1"/>
          </p:nvPr>
        </p:nvSpPr>
        <p:spPr>
          <a:xfrm>
            <a:off x="1524000" y="3180798"/>
            <a:ext cx="9144000" cy="1655762"/>
          </a:xfrm>
        </p:spPr>
        <p:txBody>
          <a:bodyPr/>
          <a:lstStyle/>
          <a:p>
            <a:r>
              <a:rPr lang="en-US" dirty="0"/>
              <a:t>Benson yang</a:t>
            </a:r>
          </a:p>
          <a:p>
            <a:r>
              <a:rPr lang="en-US" dirty="0"/>
              <a:t>Linear regression</a:t>
            </a:r>
          </a:p>
        </p:txBody>
      </p:sp>
    </p:spTree>
    <p:extLst>
      <p:ext uri="{BB962C8B-B14F-4D97-AF65-F5344CB8AC3E}">
        <p14:creationId xmlns:p14="http://schemas.microsoft.com/office/powerpoint/2010/main" val="15026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20E9-6246-857C-AA38-A48F2AC50521}"/>
              </a:ext>
            </a:extLst>
          </p:cNvPr>
          <p:cNvSpPr>
            <a:spLocks noGrp="1"/>
          </p:cNvSpPr>
          <p:nvPr>
            <p:ph type="title"/>
          </p:nvPr>
        </p:nvSpPr>
        <p:spPr/>
        <p:txBody>
          <a:bodyPr/>
          <a:lstStyle/>
          <a:p>
            <a:r>
              <a:rPr lang="en-US" dirty="0"/>
              <a:t>Feature selection : </a:t>
            </a:r>
          </a:p>
        </p:txBody>
      </p:sp>
      <p:sp>
        <p:nvSpPr>
          <p:cNvPr id="3" name="Content Placeholder 2">
            <a:extLst>
              <a:ext uri="{FF2B5EF4-FFF2-40B4-BE49-F238E27FC236}">
                <a16:creationId xmlns:a16="http://schemas.microsoft.com/office/drawing/2014/main" id="{D8470074-E326-B8A2-FA2E-FBFE37653FA4}"/>
              </a:ext>
            </a:extLst>
          </p:cNvPr>
          <p:cNvSpPr>
            <a:spLocks noGrp="1"/>
          </p:cNvSpPr>
          <p:nvPr>
            <p:ph idx="1"/>
          </p:nvPr>
        </p:nvSpPr>
        <p:spPr>
          <a:xfrm>
            <a:off x="838200" y="1634769"/>
            <a:ext cx="10515600" cy="4581096"/>
          </a:xfrm>
        </p:spPr>
        <p:txBody>
          <a:bodyPr>
            <a:normAutofit lnSpcReduction="10000"/>
          </a:bodyPr>
          <a:lstStyle/>
          <a:p>
            <a:pPr marL="0" marR="0">
              <a:lnSpc>
                <a:spcPct val="115000"/>
              </a:lnSpc>
              <a:spcBef>
                <a:spcPts val="0"/>
              </a:spcBef>
              <a:spcAft>
                <a:spcPts val="0"/>
              </a:spcAft>
            </a:pPr>
            <a:r>
              <a:rPr lang="en-US" sz="2400" b="1" dirty="0">
                <a:effectLst/>
                <a:latin typeface="Calibri" panose="020F0502020204030204" pitchFamily="34" charset="0"/>
                <a:ea typeface="PMingLiU" panose="02020500000000000000" pitchFamily="18" charset="-120"/>
                <a:cs typeface="Poppins" pitchFamily="2" charset="77"/>
              </a:rPr>
              <a:t>keep :</a:t>
            </a:r>
            <a:endParaRPr lang="en-US" sz="2400" b="1" dirty="0">
              <a:effectLst/>
              <a:latin typeface="Georgia" panose="02040502050405020303" pitchFamily="18" charset="0"/>
              <a:ea typeface="PMingLiU" panose="02020500000000000000" pitchFamily="18" charset="-120"/>
              <a:cs typeface="Poppins" pitchFamily="2" charset="77"/>
            </a:endParaRPr>
          </a:p>
          <a:p>
            <a:pPr marL="914400" lvl="2" indent="0">
              <a:lnSpc>
                <a:spcPct val="115000"/>
              </a:lnSpc>
              <a:spcBef>
                <a:spcPts val="0"/>
              </a:spcBef>
              <a:buNone/>
            </a:pPr>
            <a:r>
              <a:rPr lang="en-US" sz="2400" b="0" dirty="0">
                <a:effectLst/>
                <a:latin typeface="Calibri" panose="020F0502020204030204" pitchFamily="34" charset="0"/>
                <a:ea typeface="PMingLiU" panose="02020500000000000000" pitchFamily="18" charset="-120"/>
                <a:cs typeface="Poppins" pitchFamily="2" charset="77"/>
              </a:rPr>
              <a:t>"danceability", "energy", "key", "loudness", "mode", "</a:t>
            </a:r>
            <a:r>
              <a:rPr lang="en-US" sz="2400" b="0" dirty="0" err="1">
                <a:effectLst/>
                <a:latin typeface="Calibri" panose="020F0502020204030204" pitchFamily="34" charset="0"/>
                <a:ea typeface="PMingLiU" panose="02020500000000000000" pitchFamily="18" charset="-120"/>
                <a:cs typeface="Poppins" pitchFamily="2" charset="77"/>
              </a:rPr>
              <a:t>speechiness</a:t>
            </a:r>
            <a:r>
              <a:rPr lang="en-US" sz="2400" b="0" dirty="0">
                <a:effectLst/>
                <a:latin typeface="Calibri" panose="020F0502020204030204" pitchFamily="34" charset="0"/>
                <a:ea typeface="PMingLiU" panose="02020500000000000000" pitchFamily="18" charset="-120"/>
                <a:cs typeface="Poppins" pitchFamily="2" charset="77"/>
              </a:rPr>
              <a:t>", "</a:t>
            </a:r>
            <a:r>
              <a:rPr lang="en-US" sz="2400" b="0" dirty="0" err="1">
                <a:effectLst/>
                <a:latin typeface="Calibri" panose="020F0502020204030204" pitchFamily="34" charset="0"/>
                <a:ea typeface="PMingLiU" panose="02020500000000000000" pitchFamily="18" charset="-120"/>
                <a:cs typeface="Poppins" pitchFamily="2" charset="77"/>
              </a:rPr>
              <a:t>acousticness</a:t>
            </a:r>
            <a:r>
              <a:rPr lang="en-US" sz="2400" b="0" dirty="0">
                <a:effectLst/>
                <a:latin typeface="Calibri" panose="020F0502020204030204" pitchFamily="34" charset="0"/>
                <a:ea typeface="PMingLiU" panose="02020500000000000000" pitchFamily="18" charset="-120"/>
                <a:cs typeface="Poppins" pitchFamily="2" charset="77"/>
              </a:rPr>
              <a:t>", "</a:t>
            </a:r>
            <a:r>
              <a:rPr lang="en-US" sz="2400" b="0" dirty="0" err="1">
                <a:effectLst/>
                <a:latin typeface="Calibri" panose="020F0502020204030204" pitchFamily="34" charset="0"/>
                <a:ea typeface="PMingLiU" panose="02020500000000000000" pitchFamily="18" charset="-120"/>
                <a:cs typeface="Poppins" pitchFamily="2" charset="77"/>
              </a:rPr>
              <a:t>instrumentalness</a:t>
            </a:r>
            <a:r>
              <a:rPr lang="en-US" sz="2400" b="0" dirty="0">
                <a:effectLst/>
                <a:latin typeface="Calibri" panose="020F0502020204030204" pitchFamily="34" charset="0"/>
                <a:ea typeface="PMingLiU" panose="02020500000000000000" pitchFamily="18" charset="-120"/>
                <a:cs typeface="Poppins" pitchFamily="2" charset="77"/>
              </a:rPr>
              <a:t>",  "liveness", "valence", "tempo", "</a:t>
            </a:r>
            <a:r>
              <a:rPr lang="en-US" sz="2400" b="0" dirty="0" err="1">
                <a:effectLst/>
                <a:latin typeface="Calibri" panose="020F0502020204030204" pitchFamily="34" charset="0"/>
                <a:ea typeface="PMingLiU" panose="02020500000000000000" pitchFamily="18" charset="-120"/>
                <a:cs typeface="Poppins" pitchFamily="2" charset="77"/>
              </a:rPr>
              <a:t>duration_ms</a:t>
            </a:r>
            <a:r>
              <a:rPr lang="en-US" sz="2400" b="0" dirty="0">
                <a:effectLst/>
                <a:latin typeface="Calibri" panose="020F0502020204030204" pitchFamily="34" charset="0"/>
                <a:ea typeface="PMingLiU" panose="02020500000000000000" pitchFamily="18" charset="-120"/>
                <a:cs typeface="Poppins" pitchFamily="2" charset="77"/>
              </a:rPr>
              <a:t>", "</a:t>
            </a:r>
            <a:r>
              <a:rPr lang="en-US" sz="2400" b="0" dirty="0" err="1">
                <a:effectLst/>
                <a:latin typeface="Calibri" panose="020F0502020204030204" pitchFamily="34" charset="0"/>
                <a:ea typeface="PMingLiU" panose="02020500000000000000" pitchFamily="18" charset="-120"/>
                <a:cs typeface="Poppins" pitchFamily="2" charset="77"/>
              </a:rPr>
              <a:t>time_signature</a:t>
            </a:r>
            <a:r>
              <a:rPr lang="en-US" sz="2400" b="0" dirty="0">
                <a:effectLst/>
                <a:latin typeface="Calibri" panose="020F0502020204030204" pitchFamily="34" charset="0"/>
                <a:ea typeface="PMingLiU" panose="02020500000000000000" pitchFamily="18" charset="-120"/>
                <a:cs typeface="Poppins" pitchFamily="2" charset="77"/>
              </a:rPr>
              <a:t>", "</a:t>
            </a:r>
            <a:r>
              <a:rPr lang="en-US" sz="2400" b="0" dirty="0" err="1">
                <a:effectLst/>
                <a:latin typeface="Calibri" panose="020F0502020204030204" pitchFamily="34" charset="0"/>
                <a:ea typeface="PMingLiU" panose="02020500000000000000" pitchFamily="18" charset="-120"/>
                <a:cs typeface="Poppins" pitchFamily="2" charset="77"/>
              </a:rPr>
              <a:t>song_name</a:t>
            </a:r>
            <a:r>
              <a:rPr lang="en-US" sz="2400" b="0" dirty="0">
                <a:effectLst/>
                <a:latin typeface="Calibri" panose="020F0502020204030204" pitchFamily="34" charset="0"/>
                <a:ea typeface="PMingLiU" panose="02020500000000000000" pitchFamily="18" charset="-120"/>
                <a:cs typeface="Poppins" pitchFamily="2" charset="77"/>
              </a:rPr>
              <a:t>", "popularity", "genre"</a:t>
            </a:r>
            <a:endParaRPr lang="en-US" sz="2400" b="1" dirty="0">
              <a:effectLst/>
              <a:latin typeface="Georgia" panose="02040502050405020303" pitchFamily="18" charset="0"/>
              <a:ea typeface="PMingLiU" panose="02020500000000000000" pitchFamily="18" charset="-120"/>
              <a:cs typeface="Poppins" pitchFamily="2" charset="77"/>
            </a:endParaRPr>
          </a:p>
          <a:p>
            <a:pPr marL="457200" lvl="1" indent="0">
              <a:lnSpc>
                <a:spcPct val="115000"/>
              </a:lnSpc>
              <a:spcBef>
                <a:spcPts val="0"/>
              </a:spcBef>
              <a:buNone/>
            </a:pPr>
            <a:r>
              <a:rPr lang="en-US" sz="1800" b="0" dirty="0">
                <a:effectLst/>
                <a:latin typeface="Calibri" panose="020F0502020204030204" pitchFamily="34" charset="0"/>
                <a:ea typeface="PMingLiU" panose="02020500000000000000" pitchFamily="18" charset="-120"/>
                <a:cs typeface="Poppins" pitchFamily="2" charset="77"/>
              </a:rPr>
              <a:t> </a:t>
            </a:r>
            <a:endParaRPr lang="en-US" sz="1800" b="1" dirty="0">
              <a:effectLst/>
              <a:latin typeface="Georgia" panose="02040502050405020303" pitchFamily="18" charset="0"/>
              <a:ea typeface="PMingLiU" panose="02020500000000000000" pitchFamily="18" charset="-120"/>
              <a:cs typeface="Poppins" pitchFamily="2" charset="77"/>
            </a:endParaRPr>
          </a:p>
          <a:p>
            <a:pPr marL="0" marR="0">
              <a:lnSpc>
                <a:spcPct val="115000"/>
              </a:lnSpc>
              <a:spcBef>
                <a:spcPts val="0"/>
              </a:spcBef>
              <a:spcAft>
                <a:spcPts val="0"/>
              </a:spcAft>
            </a:pPr>
            <a:r>
              <a:rPr lang="en-US" sz="2400" b="1" dirty="0">
                <a:effectLst/>
                <a:latin typeface="Calibri" panose="020F0502020204030204" pitchFamily="34" charset="0"/>
                <a:ea typeface="PMingLiU" panose="02020500000000000000" pitchFamily="18" charset="-120"/>
                <a:cs typeface="Poppins" pitchFamily="2" charset="77"/>
              </a:rPr>
              <a:t>remove :</a:t>
            </a:r>
            <a:endParaRPr lang="en-US" sz="2400" b="1" dirty="0">
              <a:effectLst/>
              <a:latin typeface="Georgia" panose="02040502050405020303" pitchFamily="18" charset="0"/>
              <a:ea typeface="PMingLiU" panose="02020500000000000000" pitchFamily="18" charset="-120"/>
              <a:cs typeface="Poppins" pitchFamily="2" charset="77"/>
            </a:endParaRPr>
          </a:p>
          <a:p>
            <a:pPr marL="0" marR="0" indent="0">
              <a:lnSpc>
                <a:spcPct val="115000"/>
              </a:lnSpc>
              <a:spcBef>
                <a:spcPts val="0"/>
              </a:spcBef>
              <a:spcAft>
                <a:spcPts val="0"/>
              </a:spcAft>
              <a:buNone/>
            </a:pPr>
            <a:r>
              <a:rPr lang="en-US" sz="2400" dirty="0">
                <a:latin typeface="Calibri" panose="020F0502020204030204" pitchFamily="34" charset="0"/>
                <a:ea typeface="PMingLiU" panose="02020500000000000000" pitchFamily="18" charset="-120"/>
                <a:cs typeface="Poppins" pitchFamily="2" charset="77"/>
              </a:rPr>
              <a:t>	  </a:t>
            </a:r>
            <a:r>
              <a:rPr lang="en-US" sz="2400" b="0" dirty="0">
                <a:effectLst/>
                <a:latin typeface="Calibri" panose="020F0502020204030204" pitchFamily="34" charset="0"/>
                <a:ea typeface="PMingLiU" panose="02020500000000000000" pitchFamily="18" charset="-120"/>
                <a:cs typeface="Poppins" pitchFamily="2" charset="77"/>
              </a:rPr>
              <a:t>Index, type, id, </a:t>
            </a:r>
            <a:r>
              <a:rPr lang="en-US" sz="2400" b="0" dirty="0" err="1">
                <a:effectLst/>
                <a:latin typeface="Calibri" panose="020F0502020204030204" pitchFamily="34" charset="0"/>
                <a:ea typeface="PMingLiU" panose="02020500000000000000" pitchFamily="18" charset="-120"/>
                <a:cs typeface="Poppins" pitchFamily="2" charset="77"/>
              </a:rPr>
              <a:t>url</a:t>
            </a:r>
            <a:r>
              <a:rPr lang="en-US" sz="2400" b="0" dirty="0">
                <a:effectLst/>
                <a:latin typeface="Calibri" panose="020F0502020204030204" pitchFamily="34" charset="0"/>
                <a:ea typeface="PMingLiU" panose="02020500000000000000" pitchFamily="18" charset="-120"/>
                <a:cs typeface="Poppins" pitchFamily="2" charset="77"/>
              </a:rPr>
              <a:t>, </a:t>
            </a:r>
            <a:r>
              <a:rPr lang="en-US" sz="2400" b="0" dirty="0" err="1">
                <a:effectLst/>
                <a:latin typeface="Calibri" panose="020F0502020204030204" pitchFamily="34" charset="0"/>
                <a:ea typeface="PMingLiU" panose="02020500000000000000" pitchFamily="18" charset="-120"/>
                <a:cs typeface="Poppins" pitchFamily="2" charset="77"/>
              </a:rPr>
              <a:t>track_href</a:t>
            </a:r>
            <a:r>
              <a:rPr lang="en-US" sz="2400" b="0" dirty="0">
                <a:effectLst/>
                <a:latin typeface="Calibri" panose="020F0502020204030204" pitchFamily="34" charset="0"/>
                <a:ea typeface="PMingLiU" panose="02020500000000000000" pitchFamily="18" charset="-120"/>
                <a:cs typeface="Poppins" pitchFamily="2" charset="77"/>
              </a:rPr>
              <a:t>, </a:t>
            </a:r>
            <a:r>
              <a:rPr lang="en-US" sz="2400" b="0" dirty="0" err="1">
                <a:effectLst/>
                <a:latin typeface="Calibri" panose="020F0502020204030204" pitchFamily="34" charset="0"/>
                <a:ea typeface="PMingLiU" panose="02020500000000000000" pitchFamily="18" charset="-120"/>
                <a:cs typeface="Poppins" pitchFamily="2" charset="77"/>
              </a:rPr>
              <a:t>analysis_url</a:t>
            </a:r>
            <a:r>
              <a:rPr lang="en-US" sz="2400" b="0" dirty="0">
                <a:effectLst/>
                <a:latin typeface="Calibri" panose="020F0502020204030204" pitchFamily="34" charset="0"/>
                <a:ea typeface="PMingLiU" panose="02020500000000000000" pitchFamily="18" charset="-120"/>
                <a:cs typeface="Poppins" pitchFamily="2" charset="77"/>
              </a:rPr>
              <a:t>, artist, classification, error</a:t>
            </a:r>
          </a:p>
          <a:p>
            <a:pPr marL="0" marR="0" indent="0">
              <a:lnSpc>
                <a:spcPct val="115000"/>
              </a:lnSpc>
              <a:spcBef>
                <a:spcPts val="0"/>
              </a:spcBef>
              <a:spcAft>
                <a:spcPts val="0"/>
              </a:spcAft>
              <a:buNone/>
            </a:pPr>
            <a:endParaRPr lang="en-US" sz="2400" b="1" dirty="0">
              <a:effectLst/>
              <a:latin typeface="Georgia" panose="02040502050405020303" pitchFamily="18" charset="0"/>
              <a:ea typeface="PMingLiU" panose="02020500000000000000" pitchFamily="18" charset="-120"/>
              <a:cs typeface="Poppins" pitchFamily="2" charset="77"/>
            </a:endParaRPr>
          </a:p>
          <a:p>
            <a:pPr marL="0" indent="0">
              <a:buNone/>
            </a:pPr>
            <a:r>
              <a:rPr lang="en-US" altLang="zh-TW" sz="2800" b="1" dirty="0"/>
              <a:t>Summary :</a:t>
            </a:r>
            <a:endParaRPr lang="en-US" dirty="0"/>
          </a:p>
          <a:p>
            <a:pPr marL="0" indent="0">
              <a:buNone/>
            </a:pPr>
            <a:r>
              <a:rPr lang="en-US" sz="1800" dirty="0"/>
              <a:t>We</a:t>
            </a:r>
            <a:r>
              <a:rPr lang="en-US" sz="1800" b="1" dirty="0"/>
              <a:t> keep </a:t>
            </a:r>
            <a:r>
              <a:rPr lang="en-US" sz="1800" u="sng" dirty="0">
                <a:solidFill>
                  <a:schemeClr val="accent6">
                    <a:lumMod val="75000"/>
                  </a:schemeClr>
                </a:solidFill>
              </a:rPr>
              <a:t>most of the song features</a:t>
            </a:r>
            <a:r>
              <a:rPr lang="en-US" sz="1800" dirty="0"/>
              <a:t>. Those features will be the main variables when we analyze the popularity.</a:t>
            </a:r>
          </a:p>
          <a:p>
            <a:pPr marL="0" indent="0">
              <a:buNone/>
            </a:pPr>
            <a:r>
              <a:rPr lang="en-US" sz="1800" dirty="0"/>
              <a:t>We </a:t>
            </a:r>
            <a:r>
              <a:rPr lang="en-US" sz="1800" b="1" dirty="0"/>
              <a:t>remove</a:t>
            </a:r>
            <a:r>
              <a:rPr lang="en-US" sz="1800" dirty="0"/>
              <a:t> </a:t>
            </a:r>
            <a:r>
              <a:rPr lang="en-US" sz="1800" u="sng" dirty="0">
                <a:solidFill>
                  <a:schemeClr val="accent6">
                    <a:lumMod val="75000"/>
                  </a:schemeClr>
                </a:solidFill>
              </a:rPr>
              <a:t>the variables that are indirect or unrelated to the popularity</a:t>
            </a:r>
            <a:r>
              <a:rPr lang="en-US" sz="1800" dirty="0"/>
              <a:t>.</a:t>
            </a:r>
          </a:p>
        </p:txBody>
      </p:sp>
    </p:spTree>
    <p:extLst>
      <p:ext uri="{BB962C8B-B14F-4D97-AF65-F5344CB8AC3E}">
        <p14:creationId xmlns:p14="http://schemas.microsoft.com/office/powerpoint/2010/main" val="405442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905E-90FE-A3CF-FF22-2E57C302F222}"/>
              </a:ext>
            </a:extLst>
          </p:cNvPr>
          <p:cNvSpPr>
            <a:spLocks noGrp="1"/>
          </p:cNvSpPr>
          <p:nvPr>
            <p:ph type="title"/>
          </p:nvPr>
        </p:nvSpPr>
        <p:spPr/>
        <p:txBody>
          <a:bodyPr/>
          <a:lstStyle/>
          <a:p>
            <a:r>
              <a:rPr lang="en-US" dirty="0"/>
              <a:t>Model Introduction : </a:t>
            </a:r>
          </a:p>
        </p:txBody>
      </p:sp>
      <p:sp>
        <p:nvSpPr>
          <p:cNvPr id="3" name="Content Placeholder 2">
            <a:extLst>
              <a:ext uri="{FF2B5EF4-FFF2-40B4-BE49-F238E27FC236}">
                <a16:creationId xmlns:a16="http://schemas.microsoft.com/office/drawing/2014/main" id="{F80D1BBE-1C04-B8D4-9CA0-DE1D7450B1F6}"/>
              </a:ext>
            </a:extLst>
          </p:cNvPr>
          <p:cNvSpPr>
            <a:spLocks noGrp="1"/>
          </p:cNvSpPr>
          <p:nvPr>
            <p:ph idx="1"/>
          </p:nvPr>
        </p:nvSpPr>
        <p:spPr/>
        <p:txBody>
          <a:bodyPr/>
          <a:lstStyle/>
          <a:p>
            <a:pPr marL="0" indent="0">
              <a:buNone/>
            </a:pPr>
            <a:r>
              <a:rPr lang="en-US" sz="2400" b="1" dirty="0"/>
              <a:t>Linear regression :</a:t>
            </a:r>
          </a:p>
          <a:p>
            <a:r>
              <a:rPr lang="en-US" sz="2400" dirty="0"/>
              <a:t>Correlation analysis: Linear regression can help </a:t>
            </a:r>
            <a:r>
              <a:rPr lang="en-US" sz="2400" u="sng" dirty="0">
                <a:solidFill>
                  <a:schemeClr val="accent6">
                    <a:lumMod val="75000"/>
                  </a:schemeClr>
                </a:solidFill>
              </a:rPr>
              <a:t>determine the strength of the correlation</a:t>
            </a:r>
            <a:r>
              <a:rPr lang="en-US" sz="2400" dirty="0"/>
              <a:t> between characteristics and the target variable.</a:t>
            </a:r>
            <a:r>
              <a:rPr lang="zh-TW" altLang="en-US" sz="2400" dirty="0"/>
              <a:t> </a:t>
            </a:r>
            <a:endParaRPr lang="en-US" altLang="zh-TW" sz="2400" dirty="0"/>
          </a:p>
          <a:p>
            <a:r>
              <a:rPr lang="en-US" altLang="zh-TW" sz="2400" dirty="0"/>
              <a:t>Parameter estimation: The linear regression model </a:t>
            </a:r>
            <a:r>
              <a:rPr lang="en-US" altLang="zh-TW" sz="2400" dirty="0">
                <a:solidFill>
                  <a:schemeClr val="accent6">
                    <a:lumMod val="75000"/>
                  </a:schemeClr>
                </a:solidFill>
              </a:rPr>
              <a:t>provides estimates of the coefficients on the characteristics</a:t>
            </a:r>
            <a:r>
              <a:rPr lang="en-US" altLang="zh-TW" sz="2400" dirty="0"/>
              <a:t>. </a:t>
            </a:r>
          </a:p>
          <a:p>
            <a:endParaRPr lang="en-US" altLang="zh-TW" sz="2400" dirty="0"/>
          </a:p>
          <a:p>
            <a:pPr marL="0" indent="0">
              <a:buNone/>
            </a:pPr>
            <a:r>
              <a:rPr lang="en-US" altLang="zh-TW" sz="2400" b="1" dirty="0"/>
              <a:t>Summary :</a:t>
            </a:r>
          </a:p>
          <a:p>
            <a:r>
              <a:rPr lang="en-US" altLang="zh-TW" sz="2400" dirty="0"/>
              <a:t>In this case, We can know which variable will significantly </a:t>
            </a:r>
            <a:r>
              <a:rPr lang="en-US" altLang="zh-TW" sz="2400" u="sng" dirty="0">
                <a:solidFill>
                  <a:schemeClr val="accent6">
                    <a:lumMod val="75000"/>
                  </a:schemeClr>
                </a:solidFill>
              </a:rPr>
              <a:t>relate to popularity by linear regression</a:t>
            </a:r>
            <a:r>
              <a:rPr lang="en-US" altLang="zh-TW" sz="2400" dirty="0"/>
              <a:t>.</a:t>
            </a:r>
          </a:p>
          <a:p>
            <a:endParaRPr lang="en-US" dirty="0"/>
          </a:p>
          <a:p>
            <a:pPr marL="0" indent="0">
              <a:buNone/>
            </a:pPr>
            <a:endParaRPr lang="en-US" dirty="0"/>
          </a:p>
        </p:txBody>
      </p:sp>
    </p:spTree>
    <p:extLst>
      <p:ext uri="{BB962C8B-B14F-4D97-AF65-F5344CB8AC3E}">
        <p14:creationId xmlns:p14="http://schemas.microsoft.com/office/powerpoint/2010/main" val="142548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EB59-C7B1-3BBF-932F-B162DAAB249E}"/>
              </a:ext>
            </a:extLst>
          </p:cNvPr>
          <p:cNvSpPr>
            <a:spLocks noGrp="1"/>
          </p:cNvSpPr>
          <p:nvPr>
            <p:ph type="title"/>
          </p:nvPr>
        </p:nvSpPr>
        <p:spPr/>
        <p:txBody>
          <a:bodyPr/>
          <a:lstStyle/>
          <a:p>
            <a:r>
              <a:rPr lang="en-US" dirty="0"/>
              <a:t>Model Training :</a:t>
            </a:r>
          </a:p>
        </p:txBody>
      </p:sp>
      <p:sp>
        <p:nvSpPr>
          <p:cNvPr id="3" name="Content Placeholder 2">
            <a:extLst>
              <a:ext uri="{FF2B5EF4-FFF2-40B4-BE49-F238E27FC236}">
                <a16:creationId xmlns:a16="http://schemas.microsoft.com/office/drawing/2014/main" id="{4763FA0F-D98F-0150-F42C-410FFAC314E9}"/>
              </a:ext>
            </a:extLst>
          </p:cNvPr>
          <p:cNvSpPr>
            <a:spLocks noGrp="1"/>
          </p:cNvSpPr>
          <p:nvPr>
            <p:ph idx="1"/>
          </p:nvPr>
        </p:nvSpPr>
        <p:spPr>
          <a:xfrm>
            <a:off x="838200" y="1558496"/>
            <a:ext cx="10515600" cy="4821755"/>
          </a:xfrm>
        </p:spPr>
        <p:txBody>
          <a:bodyPr>
            <a:normAutofit/>
          </a:bodyPr>
          <a:lstStyle/>
          <a:p>
            <a:r>
              <a:rPr lang="en-US" sz="2400" dirty="0"/>
              <a:t>We split the dataset to 80:20. </a:t>
            </a:r>
            <a:r>
              <a:rPr lang="en-US" sz="1800" u="sng" dirty="0"/>
              <a:t>80% for training the model, 20% for testing the model.</a:t>
            </a:r>
          </a:p>
          <a:p>
            <a:r>
              <a:rPr lang="en-US" sz="2200" dirty="0"/>
              <a:t>We use the “</a:t>
            </a:r>
            <a:r>
              <a:rPr lang="en-US" sz="2200" b="1" dirty="0"/>
              <a:t>AIC stepwise” </a:t>
            </a:r>
            <a:r>
              <a:rPr lang="en-US" sz="2200" dirty="0"/>
              <a:t>method to determine which Linear model would be better.</a:t>
            </a:r>
          </a:p>
          <a:p>
            <a:r>
              <a:rPr lang="en-US" sz="2000" dirty="0"/>
              <a:t>The goal of the AIC Stepwise method is to find models with good fit and fewer independent variables to avoid overfitting and to improve the explanatory power of the model. AIC is built on the basis of maximum likelihood estimation.</a:t>
            </a:r>
            <a:r>
              <a:rPr lang="en-US" sz="2000" dirty="0">
                <a:solidFill>
                  <a:schemeClr val="accent2"/>
                </a:solidFill>
              </a:rPr>
              <a:t> </a:t>
            </a:r>
            <a:r>
              <a:rPr lang="en-US" sz="2000" dirty="0">
                <a:solidFill>
                  <a:schemeClr val="accent6">
                    <a:lumMod val="75000"/>
                  </a:schemeClr>
                </a:solidFill>
              </a:rPr>
              <a:t>It is a statistical method used to estimate the most probable values of model parameters given the data.</a:t>
            </a:r>
          </a:p>
          <a:p>
            <a:r>
              <a:rPr lang="en-US" sz="2400" dirty="0"/>
              <a:t>We add the testing data one by one, and also immerge every new data to training set and re-train the model again, then record the accuracy.</a:t>
            </a:r>
          </a:p>
          <a:p>
            <a:endParaRPr lang="en-US" sz="2400" dirty="0"/>
          </a:p>
          <a:p>
            <a:pPr marL="0" indent="0">
              <a:buNone/>
            </a:pPr>
            <a:endParaRPr lang="en-US" sz="2400" dirty="0"/>
          </a:p>
        </p:txBody>
      </p:sp>
    </p:spTree>
    <p:extLst>
      <p:ext uri="{BB962C8B-B14F-4D97-AF65-F5344CB8AC3E}">
        <p14:creationId xmlns:p14="http://schemas.microsoft.com/office/powerpoint/2010/main" val="259369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3185D6-B7FC-63F8-AD46-A5A28C5B9321}"/>
              </a:ext>
            </a:extLst>
          </p:cNvPr>
          <p:cNvSpPr txBox="1">
            <a:spLocks/>
          </p:cNvSpPr>
          <p:nvPr/>
        </p:nvSpPr>
        <p:spPr>
          <a:xfrm>
            <a:off x="838200" y="1476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Accuracy: </a:t>
            </a:r>
          </a:p>
        </p:txBody>
      </p:sp>
      <p:pic>
        <p:nvPicPr>
          <p:cNvPr id="7" name="Content Placeholder 6">
            <a:extLst>
              <a:ext uri="{FF2B5EF4-FFF2-40B4-BE49-F238E27FC236}">
                <a16:creationId xmlns:a16="http://schemas.microsoft.com/office/drawing/2014/main" id="{CFB2E839-9C54-F23E-EBA1-282C3551DE48}"/>
              </a:ext>
            </a:extLst>
          </p:cNvPr>
          <p:cNvPicPr>
            <a:picLocks noGrp="1" noChangeAspect="1"/>
          </p:cNvPicPr>
          <p:nvPr>
            <p:ph idx="1"/>
          </p:nvPr>
        </p:nvPicPr>
        <p:blipFill>
          <a:blip r:embed="rId2"/>
          <a:stretch>
            <a:fillRect/>
          </a:stretch>
        </p:blipFill>
        <p:spPr>
          <a:xfrm>
            <a:off x="838200" y="1702335"/>
            <a:ext cx="3624384" cy="4351338"/>
          </a:xfrm>
          <a:prstGeom prst="rect">
            <a:avLst/>
          </a:prstGeom>
        </p:spPr>
      </p:pic>
      <p:sp>
        <p:nvSpPr>
          <p:cNvPr id="9" name="TextBox 8">
            <a:extLst>
              <a:ext uri="{FF2B5EF4-FFF2-40B4-BE49-F238E27FC236}">
                <a16:creationId xmlns:a16="http://schemas.microsoft.com/office/drawing/2014/main" id="{5589A7E7-055D-0428-4DFC-EC52E36B7512}"/>
              </a:ext>
            </a:extLst>
          </p:cNvPr>
          <p:cNvSpPr txBox="1"/>
          <p:nvPr/>
        </p:nvSpPr>
        <p:spPr>
          <a:xfrm>
            <a:off x="4878339" y="1968179"/>
            <a:ext cx="5702158" cy="710707"/>
          </a:xfrm>
          <a:prstGeom prst="rect">
            <a:avLst/>
          </a:prstGeom>
          <a:noFill/>
        </p:spPr>
        <p:txBody>
          <a:bodyPr wrap="square">
            <a:spAutoFit/>
          </a:bodyPr>
          <a:lstStyle/>
          <a:p>
            <a:pPr marL="457200" marR="0">
              <a:lnSpc>
                <a:spcPct val="115000"/>
              </a:lnSpc>
              <a:spcBef>
                <a:spcPts val="0"/>
              </a:spcBef>
              <a:spcAft>
                <a:spcPts val="0"/>
              </a:spcAft>
            </a:pPr>
            <a:r>
              <a:rPr lang="en-US" sz="1800" b="0" dirty="0" err="1">
                <a:effectLst/>
                <a:latin typeface="Calibri" panose="020F0502020204030204" pitchFamily="34" charset="0"/>
                <a:ea typeface="PMingLiU" panose="02020500000000000000" pitchFamily="18" charset="-120"/>
                <a:cs typeface="Poppins" pitchFamily="2" charset="77"/>
              </a:rPr>
              <a:t>abs_err</a:t>
            </a:r>
            <a:r>
              <a:rPr lang="en-US" sz="1800" b="0" dirty="0">
                <a:effectLst/>
                <a:latin typeface="Calibri" panose="020F0502020204030204" pitchFamily="34" charset="0"/>
                <a:ea typeface="PMingLiU" panose="02020500000000000000" pitchFamily="18" charset="-120"/>
                <a:cs typeface="Poppins" pitchFamily="2" charset="77"/>
              </a:rPr>
              <a:t> average 11.0 = </a:t>
            </a:r>
            <a:r>
              <a:rPr lang="en-US" sz="1800" b="0" dirty="0">
                <a:solidFill>
                  <a:schemeClr val="accent6">
                    <a:lumMod val="75000"/>
                  </a:schemeClr>
                </a:solidFill>
                <a:effectLst/>
                <a:latin typeface="Calibri" panose="020F0502020204030204" pitchFamily="34" charset="0"/>
                <a:ea typeface="PMingLiU" panose="02020500000000000000" pitchFamily="18" charset="-120"/>
                <a:cs typeface="Poppins" pitchFamily="2" charset="77"/>
              </a:rPr>
              <a:t>+-5.5 score range</a:t>
            </a:r>
            <a:endParaRPr lang="en-US" sz="4000" b="1" dirty="0">
              <a:solidFill>
                <a:schemeClr val="accent6">
                  <a:lumMod val="75000"/>
                </a:schemeClr>
              </a:solidFill>
              <a:latin typeface="Georgia" panose="02040502050405020303" pitchFamily="18" charset="0"/>
              <a:ea typeface="PMingLiU" panose="02020500000000000000" pitchFamily="18" charset="-120"/>
              <a:cs typeface="Poppins" pitchFamily="2" charset="77"/>
            </a:endParaRPr>
          </a:p>
          <a:p>
            <a:pPr marL="457200" marR="0">
              <a:lnSpc>
                <a:spcPct val="115000"/>
              </a:lnSpc>
              <a:spcBef>
                <a:spcPts val="0"/>
              </a:spcBef>
              <a:spcAft>
                <a:spcPts val="0"/>
              </a:spcAft>
            </a:pPr>
            <a:r>
              <a:rPr lang="en-US" sz="1800" b="0" dirty="0" err="1">
                <a:effectLst/>
                <a:latin typeface="Calibri" panose="020F0502020204030204" pitchFamily="34" charset="0"/>
                <a:ea typeface="PMingLiU" panose="02020500000000000000" pitchFamily="18" charset="-120"/>
                <a:cs typeface="Poppins" pitchFamily="2" charset="77"/>
              </a:rPr>
              <a:t>abs_pcter</a:t>
            </a:r>
            <a:r>
              <a:rPr lang="en-US" sz="1800" b="0" dirty="0">
                <a:effectLst/>
                <a:latin typeface="Calibri" panose="020F0502020204030204" pitchFamily="34" charset="0"/>
                <a:ea typeface="PMingLiU" panose="02020500000000000000" pitchFamily="18" charset="-120"/>
                <a:cs typeface="Poppins" pitchFamily="2" charset="77"/>
              </a:rPr>
              <a:t> average 0.24</a:t>
            </a:r>
            <a:r>
              <a:rPr lang="en-US" dirty="0">
                <a:effectLst/>
              </a:rPr>
              <a:t>  = </a:t>
            </a:r>
            <a:r>
              <a:rPr lang="en-US" dirty="0">
                <a:solidFill>
                  <a:schemeClr val="accent6">
                    <a:lumMod val="75000"/>
                  </a:schemeClr>
                </a:solidFill>
                <a:effectLst/>
              </a:rPr>
              <a:t>+-12% score range</a:t>
            </a:r>
            <a:endParaRPr lang="en-US" dirty="0">
              <a:solidFill>
                <a:schemeClr val="accent6">
                  <a:lumMod val="75000"/>
                </a:schemeClr>
              </a:solidFill>
            </a:endParaRPr>
          </a:p>
        </p:txBody>
      </p:sp>
    </p:spTree>
    <p:extLst>
      <p:ext uri="{BB962C8B-B14F-4D97-AF65-F5344CB8AC3E}">
        <p14:creationId xmlns:p14="http://schemas.microsoft.com/office/powerpoint/2010/main" val="206351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F7287EE-C4D3-DFCC-CAB8-40884D0F19AD}"/>
              </a:ext>
            </a:extLst>
          </p:cNvPr>
          <p:cNvPicPr>
            <a:picLocks noGrp="1" noChangeAspect="1"/>
          </p:cNvPicPr>
          <p:nvPr>
            <p:ph idx="1"/>
          </p:nvPr>
        </p:nvPicPr>
        <p:blipFill>
          <a:blip r:embed="rId2"/>
          <a:stretch>
            <a:fillRect/>
          </a:stretch>
        </p:blipFill>
        <p:spPr>
          <a:xfrm>
            <a:off x="542350" y="1637604"/>
            <a:ext cx="2981686" cy="3180976"/>
          </a:xfrm>
          <a:prstGeom prst="rect">
            <a:avLst/>
          </a:prstGeom>
        </p:spPr>
      </p:pic>
      <p:sp>
        <p:nvSpPr>
          <p:cNvPr id="5" name="Title 1">
            <a:extLst>
              <a:ext uri="{FF2B5EF4-FFF2-40B4-BE49-F238E27FC236}">
                <a16:creationId xmlns:a16="http://schemas.microsoft.com/office/drawing/2014/main" id="{718E313E-1F88-35B8-2B78-A0A5EAC9E55D}"/>
              </a:ext>
            </a:extLst>
          </p:cNvPr>
          <p:cNvSpPr txBox="1">
            <a:spLocks/>
          </p:cNvSpPr>
          <p:nvPr/>
        </p:nvSpPr>
        <p:spPr>
          <a:xfrm>
            <a:off x="665639" y="31204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Result : </a:t>
            </a:r>
          </a:p>
        </p:txBody>
      </p:sp>
      <p:graphicFrame>
        <p:nvGraphicFramePr>
          <p:cNvPr id="12" name="Table 11">
            <a:extLst>
              <a:ext uri="{FF2B5EF4-FFF2-40B4-BE49-F238E27FC236}">
                <a16:creationId xmlns:a16="http://schemas.microsoft.com/office/drawing/2014/main" id="{01D8D340-A40F-EC08-3213-8352E0437761}"/>
              </a:ext>
            </a:extLst>
          </p:cNvPr>
          <p:cNvGraphicFramePr>
            <a:graphicFrameLocks noGrp="1"/>
          </p:cNvGraphicFramePr>
          <p:nvPr>
            <p:extLst>
              <p:ext uri="{D42A27DB-BD31-4B8C-83A1-F6EECF244321}">
                <p14:modId xmlns:p14="http://schemas.microsoft.com/office/powerpoint/2010/main" val="1950856424"/>
              </p:ext>
            </p:extLst>
          </p:nvPr>
        </p:nvGraphicFramePr>
        <p:xfrm>
          <a:off x="4408543" y="1637605"/>
          <a:ext cx="5136149" cy="3067961"/>
        </p:xfrm>
        <a:graphic>
          <a:graphicData uri="http://schemas.openxmlformats.org/drawingml/2006/table">
            <a:tbl>
              <a:tblPr>
                <a:tableStyleId>{5C22544A-7EE6-4342-B048-85BDC9FD1C3A}</a:tableStyleId>
              </a:tblPr>
              <a:tblGrid>
                <a:gridCol w="1420134">
                  <a:extLst>
                    <a:ext uri="{9D8B030D-6E8A-4147-A177-3AD203B41FA5}">
                      <a16:colId xmlns:a16="http://schemas.microsoft.com/office/drawing/2014/main" val="2103291138"/>
                    </a:ext>
                  </a:extLst>
                </a:gridCol>
                <a:gridCol w="882511">
                  <a:extLst>
                    <a:ext uri="{9D8B030D-6E8A-4147-A177-3AD203B41FA5}">
                      <a16:colId xmlns:a16="http://schemas.microsoft.com/office/drawing/2014/main" val="661826000"/>
                    </a:ext>
                  </a:extLst>
                </a:gridCol>
                <a:gridCol w="882511">
                  <a:extLst>
                    <a:ext uri="{9D8B030D-6E8A-4147-A177-3AD203B41FA5}">
                      <a16:colId xmlns:a16="http://schemas.microsoft.com/office/drawing/2014/main" val="1340812932"/>
                    </a:ext>
                  </a:extLst>
                </a:gridCol>
                <a:gridCol w="882511">
                  <a:extLst>
                    <a:ext uri="{9D8B030D-6E8A-4147-A177-3AD203B41FA5}">
                      <a16:colId xmlns:a16="http://schemas.microsoft.com/office/drawing/2014/main" val="3911393963"/>
                    </a:ext>
                  </a:extLst>
                </a:gridCol>
                <a:gridCol w="1068482">
                  <a:extLst>
                    <a:ext uri="{9D8B030D-6E8A-4147-A177-3AD203B41FA5}">
                      <a16:colId xmlns:a16="http://schemas.microsoft.com/office/drawing/2014/main" val="3982583662"/>
                    </a:ext>
                  </a:extLst>
                </a:gridCol>
              </a:tblGrid>
              <a:tr h="235997">
                <a:tc>
                  <a:txBody>
                    <a:bodyPr/>
                    <a:lstStyle/>
                    <a:p>
                      <a:pPr algn="l" rtl="0" fontAlgn="ctr"/>
                      <a:r>
                        <a:rPr lang="en-US" sz="1400" u="none" strike="noStrike">
                          <a:effectLst/>
                        </a:rPr>
                        <a:t>Coefficients:</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dirty="0">
                          <a:effectLst/>
                        </a:rPr>
                        <a:t>Estimate </a:t>
                      </a:r>
                      <a:endParaRPr lang="en-US" sz="1400" b="0" i="0" u="none" strike="noStrike" dirty="0">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Std. Error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t value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Pr(&gt;|t|)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99446419"/>
                  </a:ext>
                </a:extLst>
              </a:tr>
              <a:tr h="235997">
                <a:tc>
                  <a:txBody>
                    <a:bodyPr/>
                    <a:lstStyle/>
                    <a:p>
                      <a:pPr algn="l" rtl="0" fontAlgn="ctr"/>
                      <a:r>
                        <a:rPr lang="en-US" sz="1400" u="none" strike="noStrike">
                          <a:effectLst/>
                        </a:rPr>
                        <a:t>(Intercept)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59.85324</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1.09482</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54.669</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&lt; 2e-16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53870211"/>
                  </a:ext>
                </a:extLst>
              </a:tr>
              <a:tr h="235997">
                <a:tc>
                  <a:txBody>
                    <a:bodyPr/>
                    <a:lstStyle/>
                    <a:p>
                      <a:pPr algn="l" rtl="0" fontAlgn="ctr"/>
                      <a:r>
                        <a:rPr lang="en-US" sz="1400" u="none" strike="noStrike">
                          <a:effectLst/>
                        </a:rPr>
                        <a:t>valence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1.95521</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0.41823</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4.675</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2.95e-06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999510"/>
                  </a:ext>
                </a:extLst>
              </a:tr>
              <a:tr h="235997">
                <a:tc>
                  <a:txBody>
                    <a:bodyPr/>
                    <a:lstStyle/>
                    <a:p>
                      <a:pPr algn="l" rtl="0" fontAlgn="ctr"/>
                      <a:r>
                        <a:rPr lang="en-US" sz="1400" u="none" strike="noStrike">
                          <a:effectLst/>
                        </a:rPr>
                        <a:t>time_signature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-1.01222</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0.24604</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-4.114</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3.90e-05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88596771"/>
                  </a:ext>
                </a:extLst>
              </a:tr>
              <a:tr h="235997">
                <a:tc>
                  <a:txBody>
                    <a:bodyPr/>
                    <a:lstStyle/>
                    <a:p>
                      <a:pPr algn="l" rtl="0" fontAlgn="ctr"/>
                      <a:r>
                        <a:rPr lang="en-US" sz="1400" u="none" strike="noStrike">
                          <a:effectLst/>
                        </a:rPr>
                        <a:t>speechiness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-10.5358</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0.95817</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-10.996</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&lt; 2e-16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06594584"/>
                  </a:ext>
                </a:extLst>
              </a:tr>
              <a:tr h="235997">
                <a:tc>
                  <a:txBody>
                    <a:bodyPr/>
                    <a:lstStyle/>
                    <a:p>
                      <a:pPr algn="l" rtl="0" fontAlgn="ctr"/>
                      <a:r>
                        <a:rPr lang="en-US" sz="1400" u="none" strike="noStrike">
                          <a:effectLst/>
                        </a:rPr>
                        <a:t>loudness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-0.11238</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dirty="0">
                          <a:effectLst/>
                        </a:rPr>
                        <a:t>0.02596</a:t>
                      </a:r>
                      <a:endParaRPr lang="en-US" sz="1400" b="0" i="0" u="none" strike="noStrike" dirty="0">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-4.329</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1.50e-05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33885238"/>
                  </a:ext>
                </a:extLst>
              </a:tr>
              <a:tr h="235997">
                <a:tc>
                  <a:txBody>
                    <a:bodyPr/>
                    <a:lstStyle/>
                    <a:p>
                      <a:pPr algn="l" rtl="0" fontAlgn="ctr"/>
                      <a:r>
                        <a:rPr lang="en-US" sz="1400" u="none" strike="noStrike">
                          <a:effectLst/>
                        </a:rPr>
                        <a:t>Instrumentalness</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-10.54805</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0.34993</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-30.143</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&lt; 2e-16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50736104"/>
                  </a:ext>
                </a:extLst>
              </a:tr>
              <a:tr h="235997">
                <a:tc>
                  <a:txBody>
                    <a:bodyPr/>
                    <a:lstStyle/>
                    <a:p>
                      <a:pPr algn="l" rtl="0" fontAlgn="ctr"/>
                      <a:r>
                        <a:rPr lang="en-US" sz="1400" u="none" strike="noStrike">
                          <a:effectLst/>
                        </a:rPr>
                        <a:t>genreR&amp;B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-6.31465</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0.28981</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-21.789</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&lt; 2e-16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72483472"/>
                  </a:ext>
                </a:extLst>
              </a:tr>
              <a:tr h="235997">
                <a:tc>
                  <a:txBody>
                    <a:bodyPr/>
                    <a:lstStyle/>
                    <a:p>
                      <a:pPr algn="l" rtl="0" fontAlgn="ctr"/>
                      <a:r>
                        <a:rPr lang="en-US" sz="1400" u="none" strike="noStrike">
                          <a:effectLst/>
                        </a:rPr>
                        <a:t>genrePop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dirty="0">
                          <a:effectLst/>
                        </a:rPr>
                        <a:t>13.18287</a:t>
                      </a:r>
                      <a:endParaRPr lang="en-US" sz="1400" b="0" i="0" u="none" strike="noStrike" dirty="0">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0.28803</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dirty="0">
                          <a:effectLst/>
                        </a:rPr>
                        <a:t>45.769</a:t>
                      </a:r>
                      <a:endParaRPr lang="en-US" sz="1400" b="0" i="0" u="none" strike="noStrike" dirty="0">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&lt; 2e-16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85691003"/>
                  </a:ext>
                </a:extLst>
              </a:tr>
              <a:tr h="235997">
                <a:tc>
                  <a:txBody>
                    <a:bodyPr/>
                    <a:lstStyle/>
                    <a:p>
                      <a:pPr algn="l" rtl="0" fontAlgn="ctr"/>
                      <a:r>
                        <a:rPr lang="en-US" sz="1400" u="none" strike="noStrike">
                          <a:effectLst/>
                        </a:rPr>
                        <a:t>genreHiphop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dirty="0">
                          <a:effectLst/>
                        </a:rPr>
                        <a:t>7.73666</a:t>
                      </a:r>
                      <a:endParaRPr lang="en-US" sz="1400" b="0" i="0" u="none" strike="noStrike" dirty="0">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0.35891</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21.556</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&lt; 2e-16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32386695"/>
                  </a:ext>
                </a:extLst>
              </a:tr>
              <a:tr h="235997">
                <a:tc>
                  <a:txBody>
                    <a:bodyPr/>
                    <a:lstStyle/>
                    <a:p>
                      <a:pPr algn="l" rtl="0" fontAlgn="ctr"/>
                      <a:r>
                        <a:rPr lang="en-US" sz="1400" u="none" strike="noStrike">
                          <a:effectLst/>
                        </a:rPr>
                        <a:t>genreEDM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-3.22377</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0.30477</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-10.578</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&lt; 2e-16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10700005"/>
                  </a:ext>
                </a:extLst>
              </a:tr>
              <a:tr h="235997">
                <a:tc>
                  <a:txBody>
                    <a:bodyPr/>
                    <a:lstStyle/>
                    <a:p>
                      <a:pPr algn="l" rtl="0" fontAlgn="ctr"/>
                      <a:r>
                        <a:rPr lang="en-US" sz="1400" u="none" strike="noStrike" dirty="0">
                          <a:effectLst/>
                        </a:rPr>
                        <a:t>danceability       </a:t>
                      </a:r>
                      <a:endParaRPr lang="en-US" sz="1400" b="0" i="0" u="none" strike="noStrike" dirty="0">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3.20835</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0.6706</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4.784</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1.72e-06 ***</a:t>
                      </a:r>
                      <a:endParaRPr lang="en-US" sz="1400" b="0" i="0" u="none" strike="noStrike">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19633332"/>
                  </a:ext>
                </a:extLst>
              </a:tr>
              <a:tr h="235997">
                <a:tc>
                  <a:txBody>
                    <a:bodyPr/>
                    <a:lstStyle/>
                    <a:p>
                      <a:pPr algn="l" rtl="0" fontAlgn="ctr"/>
                      <a:r>
                        <a:rPr lang="en-US" sz="1400" u="none" strike="noStrike">
                          <a:effectLst/>
                        </a:rPr>
                        <a:t>acousticness     </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-2.19344</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0.37919</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-5.785</a:t>
                      </a:r>
                      <a:endParaRPr lang="en-US" sz="1400" b="0" i="0" u="none" strike="noStrike">
                        <a:solidFill>
                          <a:srgbClr val="4472C4"/>
                        </a:solidFill>
                        <a:effectLst/>
                        <a:latin typeface="Calibri" panose="020F0502020204030204" pitchFamily="34" charset="0"/>
                      </a:endParaRPr>
                    </a:p>
                  </a:txBody>
                  <a:tcPr marL="9525" marR="9525" marT="9525" marB="0" anchor="ctr"/>
                </a:tc>
                <a:tc>
                  <a:txBody>
                    <a:bodyPr/>
                    <a:lstStyle/>
                    <a:p>
                      <a:pPr algn="l" rtl="0" fontAlgn="ctr"/>
                      <a:r>
                        <a:rPr lang="en-US" sz="1400" u="none" strike="noStrike" dirty="0">
                          <a:effectLst/>
                        </a:rPr>
                        <a:t>7.35e-09 ***</a:t>
                      </a:r>
                      <a:endParaRPr lang="en-US" sz="1400" b="0" i="0" u="none" strike="noStrike" dirty="0">
                        <a:solidFill>
                          <a:srgbClr val="4472C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42748873"/>
                  </a:ext>
                </a:extLst>
              </a:tr>
            </a:tbl>
          </a:graphicData>
        </a:graphic>
      </p:graphicFrame>
      <p:sp>
        <p:nvSpPr>
          <p:cNvPr id="14" name="TextBox 13">
            <a:extLst>
              <a:ext uri="{FF2B5EF4-FFF2-40B4-BE49-F238E27FC236}">
                <a16:creationId xmlns:a16="http://schemas.microsoft.com/office/drawing/2014/main" id="{18A1787D-5CAF-3CC6-4405-965AED23575A}"/>
              </a:ext>
            </a:extLst>
          </p:cNvPr>
          <p:cNvSpPr txBox="1"/>
          <p:nvPr/>
        </p:nvSpPr>
        <p:spPr>
          <a:xfrm>
            <a:off x="489722" y="4962899"/>
            <a:ext cx="10691517" cy="1077218"/>
          </a:xfrm>
          <a:prstGeom prst="rect">
            <a:avLst/>
          </a:prstGeom>
          <a:noFill/>
        </p:spPr>
        <p:txBody>
          <a:bodyPr wrap="none" rtlCol="0">
            <a:spAutoFit/>
          </a:bodyPr>
          <a:lstStyle/>
          <a:p>
            <a:pPr>
              <a:spcAft>
                <a:spcPts val="600"/>
              </a:spcAft>
            </a:pPr>
            <a:r>
              <a:rPr lang="en-US" dirty="0"/>
              <a:t>According to this analysis, there’s three variables highly determine the popularity.</a:t>
            </a:r>
          </a:p>
          <a:p>
            <a:pPr>
              <a:spcAft>
                <a:spcPts val="600"/>
              </a:spcAft>
            </a:pPr>
            <a:r>
              <a:rPr lang="en-US" b="1" dirty="0">
                <a:solidFill>
                  <a:schemeClr val="accent6">
                    <a:lumMod val="75000"/>
                  </a:schemeClr>
                </a:solidFill>
              </a:rPr>
              <a:t>1.Speechiness 	2. </a:t>
            </a:r>
            <a:r>
              <a:rPr lang="en-US" b="1" dirty="0" err="1">
                <a:solidFill>
                  <a:schemeClr val="accent6">
                    <a:lumMod val="75000"/>
                  </a:schemeClr>
                </a:solidFill>
              </a:rPr>
              <a:t>instrumentalness</a:t>
            </a:r>
            <a:r>
              <a:rPr lang="en-US" b="1" dirty="0">
                <a:solidFill>
                  <a:schemeClr val="accent6">
                    <a:lumMod val="75000"/>
                  </a:schemeClr>
                </a:solidFill>
              </a:rPr>
              <a:t> 	3. </a:t>
            </a:r>
            <a:r>
              <a:rPr lang="en-US" b="1" dirty="0" err="1">
                <a:solidFill>
                  <a:schemeClr val="accent6">
                    <a:lumMod val="75000"/>
                  </a:schemeClr>
                </a:solidFill>
              </a:rPr>
              <a:t>GenrePop</a:t>
            </a:r>
            <a:r>
              <a:rPr lang="en-US" dirty="0"/>
              <a:t>.</a:t>
            </a:r>
          </a:p>
          <a:p>
            <a:pPr>
              <a:spcAft>
                <a:spcPts val="600"/>
              </a:spcAft>
            </a:pPr>
            <a:r>
              <a:rPr lang="en-US" dirty="0"/>
              <a:t>In this case, we can say that if a song is Pop music with less speech and instrumental will have higher popularity.</a:t>
            </a:r>
          </a:p>
        </p:txBody>
      </p:sp>
    </p:spTree>
    <p:extLst>
      <p:ext uri="{BB962C8B-B14F-4D97-AF65-F5344CB8AC3E}">
        <p14:creationId xmlns:p14="http://schemas.microsoft.com/office/powerpoint/2010/main" val="166882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3D6A-8A5F-0EA3-8B05-A8BC97B06E35}"/>
              </a:ext>
            </a:extLst>
          </p:cNvPr>
          <p:cNvSpPr>
            <a:spLocks noGrp="1"/>
          </p:cNvSpPr>
          <p:nvPr>
            <p:ph type="title"/>
          </p:nvPr>
        </p:nvSpPr>
        <p:spPr>
          <a:xfrm>
            <a:off x="838200" y="107583"/>
            <a:ext cx="10515600" cy="1325563"/>
          </a:xfrm>
        </p:spPr>
        <p:txBody>
          <a:bodyPr/>
          <a:lstStyle/>
          <a:p>
            <a:r>
              <a:rPr lang="en-US" dirty="0"/>
              <a:t>Model Applications :</a:t>
            </a:r>
          </a:p>
        </p:txBody>
      </p:sp>
      <p:pic>
        <p:nvPicPr>
          <p:cNvPr id="4" name="Content Placeholder 3">
            <a:extLst>
              <a:ext uri="{FF2B5EF4-FFF2-40B4-BE49-F238E27FC236}">
                <a16:creationId xmlns:a16="http://schemas.microsoft.com/office/drawing/2014/main" id="{ED74F713-B438-9D3E-00C8-28BE904745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4686" y="1166706"/>
            <a:ext cx="7602744" cy="1073060"/>
          </a:xfrm>
          <a:prstGeom prst="rect">
            <a:avLst/>
          </a:prstGeom>
        </p:spPr>
      </p:pic>
      <p:sp>
        <p:nvSpPr>
          <p:cNvPr id="6" name="TextBox 5">
            <a:extLst>
              <a:ext uri="{FF2B5EF4-FFF2-40B4-BE49-F238E27FC236}">
                <a16:creationId xmlns:a16="http://schemas.microsoft.com/office/drawing/2014/main" id="{4D1707AD-BF44-28B4-6F7C-613C05A54DC5}"/>
              </a:ext>
            </a:extLst>
          </p:cNvPr>
          <p:cNvSpPr txBox="1"/>
          <p:nvPr/>
        </p:nvSpPr>
        <p:spPr>
          <a:xfrm>
            <a:off x="508785" y="2492269"/>
            <a:ext cx="10762822" cy="3889976"/>
          </a:xfrm>
          <a:prstGeom prst="rect">
            <a:avLst/>
          </a:prstGeom>
          <a:noFill/>
        </p:spPr>
        <p:txBody>
          <a:bodyPr wrap="square">
            <a:spAutoFit/>
          </a:bodyPr>
          <a:lstStyle/>
          <a:p>
            <a:pPr marL="742950" marR="0" indent="-285750">
              <a:lnSpc>
                <a:spcPct val="115000"/>
              </a:lnSpc>
              <a:spcBef>
                <a:spcPts val="0"/>
              </a:spcBef>
              <a:spcAft>
                <a:spcPts val="0"/>
              </a:spcAft>
              <a:buFont typeface="Arial" panose="020B0604020202020204" pitchFamily="34" charset="0"/>
              <a:buChar char="•"/>
            </a:pPr>
            <a:r>
              <a:rPr lang="en-US" sz="2400" b="0" dirty="0">
                <a:effectLst/>
                <a:latin typeface="Calibri" panose="020F0502020204030204" pitchFamily="34" charset="0"/>
                <a:ea typeface="PMingLiU" panose="02020500000000000000" pitchFamily="18" charset="-120"/>
                <a:cs typeface="Poppins" pitchFamily="2" charset="77"/>
              </a:rPr>
              <a:t>We can use those model to predict new song’s popularity. By knowing </a:t>
            </a:r>
            <a:r>
              <a:rPr lang="en-US" sz="2400" b="0" u="sng" dirty="0">
                <a:solidFill>
                  <a:schemeClr val="accent6">
                    <a:lumMod val="75000"/>
                  </a:schemeClr>
                </a:solidFill>
                <a:effectLst/>
                <a:latin typeface="Calibri" panose="020F0502020204030204" pitchFamily="34" charset="0"/>
                <a:ea typeface="PMingLiU" panose="02020500000000000000" pitchFamily="18" charset="-120"/>
                <a:cs typeface="Poppins" pitchFamily="2" charset="77"/>
              </a:rPr>
              <a:t>how each variables would effect the song’s popularity</a:t>
            </a:r>
            <a:r>
              <a:rPr lang="en-US" sz="2400" b="0" dirty="0">
                <a:effectLst/>
                <a:latin typeface="Calibri" panose="020F0502020204030204" pitchFamily="34" charset="0"/>
                <a:ea typeface="PMingLiU" panose="02020500000000000000" pitchFamily="18" charset="-120"/>
                <a:cs typeface="Poppins" pitchFamily="2" charset="77"/>
              </a:rPr>
              <a:t>, we can know what kind of music would impact the market well</a:t>
            </a:r>
            <a:r>
              <a:rPr lang="en-US" sz="2400" dirty="0">
                <a:latin typeface="Calibri" panose="020F0502020204030204" pitchFamily="34" charset="0"/>
                <a:ea typeface="PMingLiU" panose="02020500000000000000" pitchFamily="18" charset="-120"/>
                <a:cs typeface="Poppins" pitchFamily="2" charset="77"/>
              </a:rPr>
              <a:t>.</a:t>
            </a:r>
          </a:p>
          <a:p>
            <a:pPr marL="742950" marR="0" indent="-285750">
              <a:lnSpc>
                <a:spcPct val="115000"/>
              </a:lnSpc>
              <a:spcBef>
                <a:spcPts val="0"/>
              </a:spcBef>
              <a:spcAft>
                <a:spcPts val="0"/>
              </a:spcAft>
              <a:buFont typeface="Arial" panose="020B0604020202020204" pitchFamily="34" charset="0"/>
              <a:buChar char="•"/>
            </a:pPr>
            <a:endParaRPr lang="en-US" sz="2000" dirty="0">
              <a:latin typeface="Calibri" panose="020F0502020204030204" pitchFamily="34" charset="0"/>
              <a:ea typeface="PMingLiU" panose="02020500000000000000" pitchFamily="18" charset="-120"/>
              <a:cs typeface="Poppins" pitchFamily="2" charset="77"/>
            </a:endParaRPr>
          </a:p>
          <a:p>
            <a:pPr marL="742950" marR="0" indent="-285750">
              <a:lnSpc>
                <a:spcPct val="115000"/>
              </a:lnSpc>
              <a:spcBef>
                <a:spcPts val="0"/>
              </a:spcBef>
              <a:spcAft>
                <a:spcPts val="0"/>
              </a:spcAft>
              <a:buFont typeface="Arial" panose="020B0604020202020204" pitchFamily="34" charset="0"/>
              <a:buChar char="•"/>
            </a:pPr>
            <a:r>
              <a:rPr lang="en-US" sz="2000" dirty="0">
                <a:latin typeface="Calibri" panose="020F0502020204030204" pitchFamily="34" charset="0"/>
                <a:ea typeface="PMingLiU" panose="02020500000000000000" pitchFamily="18" charset="-120"/>
                <a:cs typeface="Poppins" pitchFamily="2" charset="77"/>
              </a:rPr>
              <a:t>For </a:t>
            </a:r>
            <a:r>
              <a:rPr lang="en-US" sz="2000" dirty="0">
                <a:solidFill>
                  <a:schemeClr val="accent6">
                    <a:lumMod val="75000"/>
                  </a:schemeClr>
                </a:solidFill>
                <a:latin typeface="Calibri" panose="020F0502020204030204" pitchFamily="34" charset="0"/>
                <a:ea typeface="PMingLiU" panose="02020500000000000000" pitchFamily="18" charset="-120"/>
                <a:cs typeface="Poppins" pitchFamily="2" charset="77"/>
              </a:rPr>
              <a:t>music companies</a:t>
            </a:r>
            <a:r>
              <a:rPr lang="en-US" sz="2000" dirty="0">
                <a:latin typeface="Calibri" panose="020F0502020204030204" pitchFamily="34" charset="0"/>
                <a:ea typeface="PMingLiU" panose="02020500000000000000" pitchFamily="18" charset="-120"/>
                <a:cs typeface="Poppins" pitchFamily="2" charset="77"/>
              </a:rPr>
              <a:t>, predicting the popularity of new songs can help them </a:t>
            </a:r>
            <a:r>
              <a:rPr lang="en-US" sz="2000" u="sng" dirty="0">
                <a:solidFill>
                  <a:schemeClr val="accent6">
                    <a:lumMod val="75000"/>
                  </a:schemeClr>
                </a:solidFill>
                <a:latin typeface="Calibri" panose="020F0502020204030204" pitchFamily="34" charset="0"/>
                <a:ea typeface="PMingLiU" panose="02020500000000000000" pitchFamily="18" charset="-120"/>
                <a:cs typeface="Poppins" pitchFamily="2" charset="77"/>
              </a:rPr>
              <a:t>assess the potential and market value of artists</a:t>
            </a:r>
            <a:r>
              <a:rPr lang="en-US" sz="2000" dirty="0">
                <a:solidFill>
                  <a:schemeClr val="accent6">
                    <a:lumMod val="75000"/>
                  </a:schemeClr>
                </a:solidFill>
                <a:latin typeface="Calibri" panose="020F0502020204030204" pitchFamily="34" charset="0"/>
                <a:ea typeface="PMingLiU" panose="02020500000000000000" pitchFamily="18" charset="-120"/>
                <a:cs typeface="Poppins" pitchFamily="2" charset="77"/>
              </a:rPr>
              <a:t> </a:t>
            </a:r>
            <a:r>
              <a:rPr lang="en-US" sz="2000" dirty="0">
                <a:latin typeface="Calibri" panose="020F0502020204030204" pitchFamily="34" charset="0"/>
                <a:ea typeface="PMingLiU" panose="02020500000000000000" pitchFamily="18" charset="-120"/>
                <a:cs typeface="Poppins" pitchFamily="2" charset="77"/>
              </a:rPr>
              <a:t>and thus make </a:t>
            </a:r>
            <a:r>
              <a:rPr lang="en-US" sz="2000" u="sng" dirty="0">
                <a:solidFill>
                  <a:schemeClr val="accent6">
                    <a:lumMod val="75000"/>
                  </a:schemeClr>
                </a:solidFill>
                <a:latin typeface="Calibri" panose="020F0502020204030204" pitchFamily="34" charset="0"/>
                <a:ea typeface="PMingLiU" panose="02020500000000000000" pitchFamily="18" charset="-120"/>
                <a:cs typeface="Poppins" pitchFamily="2" charset="77"/>
              </a:rPr>
              <a:t>more informed signing decisions</a:t>
            </a:r>
            <a:r>
              <a:rPr lang="en-US" sz="2000" dirty="0">
                <a:latin typeface="Calibri" panose="020F0502020204030204" pitchFamily="34" charset="0"/>
                <a:ea typeface="PMingLiU" panose="02020500000000000000" pitchFamily="18" charset="-120"/>
                <a:cs typeface="Poppins" pitchFamily="2" charset="77"/>
              </a:rPr>
              <a:t>. </a:t>
            </a:r>
          </a:p>
          <a:p>
            <a:pPr marL="742950" marR="0" indent="-285750">
              <a:lnSpc>
                <a:spcPct val="115000"/>
              </a:lnSpc>
              <a:spcBef>
                <a:spcPts val="0"/>
              </a:spcBef>
              <a:spcAft>
                <a:spcPts val="0"/>
              </a:spcAft>
              <a:buFont typeface="Arial" panose="020B0604020202020204" pitchFamily="34" charset="0"/>
              <a:buChar char="•"/>
            </a:pPr>
            <a:endParaRPr lang="en-US" sz="2000" dirty="0">
              <a:latin typeface="Calibri" panose="020F0502020204030204" pitchFamily="34" charset="0"/>
              <a:ea typeface="PMingLiU" panose="02020500000000000000" pitchFamily="18" charset="-120"/>
              <a:cs typeface="Poppins" pitchFamily="2" charset="77"/>
            </a:endParaRPr>
          </a:p>
          <a:p>
            <a:pPr marL="742950" marR="0" indent="-285750">
              <a:lnSpc>
                <a:spcPct val="115000"/>
              </a:lnSpc>
              <a:spcBef>
                <a:spcPts val="0"/>
              </a:spcBef>
              <a:spcAft>
                <a:spcPts val="0"/>
              </a:spcAft>
              <a:buFont typeface="Arial" panose="020B0604020202020204" pitchFamily="34" charset="0"/>
              <a:buChar char="•"/>
            </a:pPr>
            <a:r>
              <a:rPr lang="en-US" sz="2000" dirty="0">
                <a:latin typeface="Calibri" panose="020F0502020204030204" pitchFamily="34" charset="0"/>
                <a:ea typeface="PMingLiU" panose="02020500000000000000" pitchFamily="18" charset="-120"/>
                <a:cs typeface="Poppins" pitchFamily="2" charset="77"/>
              </a:rPr>
              <a:t>Marketing and promotion strategies: Understanding the popularity of new songs can help music companies and artists </a:t>
            </a:r>
            <a:r>
              <a:rPr lang="en-US" sz="2000" u="sng" dirty="0">
                <a:solidFill>
                  <a:schemeClr val="accent6">
                    <a:lumMod val="75000"/>
                  </a:schemeClr>
                </a:solidFill>
                <a:latin typeface="Calibri" panose="020F0502020204030204" pitchFamily="34" charset="0"/>
                <a:ea typeface="PMingLiU" panose="02020500000000000000" pitchFamily="18" charset="-120"/>
                <a:cs typeface="Poppins" pitchFamily="2" charset="77"/>
              </a:rPr>
              <a:t>develop more effective marketing and promotion strategies</a:t>
            </a:r>
            <a:r>
              <a:rPr lang="en-US" sz="2000" dirty="0">
                <a:latin typeface="Calibri" panose="020F0502020204030204" pitchFamily="34" charset="0"/>
                <a:ea typeface="PMingLiU" panose="02020500000000000000" pitchFamily="18" charset="-120"/>
                <a:cs typeface="Poppins" pitchFamily="2" charset="77"/>
              </a:rPr>
              <a:t>.</a:t>
            </a:r>
          </a:p>
          <a:p>
            <a:pPr marL="742950" marR="0" indent="-285750">
              <a:lnSpc>
                <a:spcPct val="115000"/>
              </a:lnSpc>
              <a:spcBef>
                <a:spcPts val="0"/>
              </a:spcBef>
              <a:spcAft>
                <a:spcPts val="0"/>
              </a:spcAft>
              <a:buFont typeface="Arial" panose="020B0604020202020204" pitchFamily="34" charset="0"/>
              <a:buChar char="•"/>
            </a:pPr>
            <a:endParaRPr lang="en-US" sz="2400" b="0" dirty="0">
              <a:effectLst/>
              <a:latin typeface="Calibri" panose="020F0502020204030204" pitchFamily="34" charset="0"/>
              <a:ea typeface="PMingLiU" panose="02020500000000000000" pitchFamily="18" charset="-120"/>
              <a:cs typeface="Poppins" pitchFamily="2" charset="77"/>
            </a:endParaRPr>
          </a:p>
        </p:txBody>
      </p:sp>
    </p:spTree>
    <p:extLst>
      <p:ext uri="{BB962C8B-B14F-4D97-AF65-F5344CB8AC3E}">
        <p14:creationId xmlns:p14="http://schemas.microsoft.com/office/powerpoint/2010/main" val="81105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8D91-C4D6-7D37-7B65-5A42194A36C5}"/>
              </a:ext>
            </a:extLst>
          </p:cNvPr>
          <p:cNvSpPr>
            <a:spLocks noGrp="1"/>
          </p:cNvSpPr>
          <p:nvPr>
            <p:ph type="title"/>
          </p:nvPr>
        </p:nvSpPr>
        <p:spPr/>
        <p:txBody>
          <a:bodyPr/>
          <a:lstStyle/>
          <a:p>
            <a:r>
              <a:rPr lang="en-US" dirty="0"/>
              <a:t>Conclusion and Outlook :</a:t>
            </a:r>
          </a:p>
        </p:txBody>
      </p:sp>
      <p:sp>
        <p:nvSpPr>
          <p:cNvPr id="3" name="Content Placeholder 2">
            <a:extLst>
              <a:ext uri="{FF2B5EF4-FFF2-40B4-BE49-F238E27FC236}">
                <a16:creationId xmlns:a16="http://schemas.microsoft.com/office/drawing/2014/main" id="{CDE55FC6-1DFA-39F6-98F5-1456179EE3F9}"/>
              </a:ext>
            </a:extLst>
          </p:cNvPr>
          <p:cNvSpPr>
            <a:spLocks noGrp="1"/>
          </p:cNvSpPr>
          <p:nvPr>
            <p:ph idx="1"/>
          </p:nvPr>
        </p:nvSpPr>
        <p:spPr/>
        <p:txBody>
          <a:bodyPr/>
          <a:lstStyle/>
          <a:p>
            <a:r>
              <a:rPr lang="en-US" altLang="zh-TW" dirty="0">
                <a:latin typeface="Calibri" panose="020F0502020204030204" pitchFamily="34" charset="0"/>
                <a:ea typeface="PMingLiU" panose="02020500000000000000" pitchFamily="18" charset="-120"/>
                <a:cs typeface="Poppins" pitchFamily="2" charset="77"/>
              </a:rPr>
              <a:t>It is a </a:t>
            </a:r>
            <a:r>
              <a:rPr lang="en-US" altLang="zh-TW" u="sng" dirty="0">
                <a:solidFill>
                  <a:schemeClr val="accent6">
                    <a:lumMod val="75000"/>
                  </a:schemeClr>
                </a:solidFill>
                <a:latin typeface="Calibri" panose="020F0502020204030204" pitchFamily="34" charset="0"/>
                <a:ea typeface="PMingLiU" panose="02020500000000000000" pitchFamily="18" charset="-120"/>
                <a:cs typeface="Poppins" pitchFamily="2" charset="77"/>
              </a:rPr>
              <a:t>new method</a:t>
            </a:r>
            <a:r>
              <a:rPr lang="en-US" altLang="zh-TW" dirty="0">
                <a:solidFill>
                  <a:schemeClr val="accent6">
                    <a:lumMod val="75000"/>
                  </a:schemeClr>
                </a:solidFill>
                <a:latin typeface="Calibri" panose="020F0502020204030204" pitchFamily="34" charset="0"/>
                <a:ea typeface="PMingLiU" panose="02020500000000000000" pitchFamily="18" charset="-120"/>
                <a:cs typeface="Poppins" pitchFamily="2" charset="77"/>
              </a:rPr>
              <a:t> </a:t>
            </a:r>
            <a:r>
              <a:rPr lang="en-US" altLang="zh-TW" dirty="0">
                <a:latin typeface="Calibri" panose="020F0502020204030204" pitchFamily="34" charset="0"/>
                <a:ea typeface="PMingLiU" panose="02020500000000000000" pitchFamily="18" charset="-120"/>
                <a:cs typeface="Poppins" pitchFamily="2" charset="77"/>
              </a:rPr>
              <a:t>to analysis music influence.</a:t>
            </a:r>
          </a:p>
          <a:p>
            <a:r>
              <a:rPr lang="en-US" altLang="zh-TW" dirty="0">
                <a:latin typeface="Calibri" panose="020F0502020204030204" pitchFamily="34" charset="0"/>
                <a:ea typeface="PMingLiU" panose="02020500000000000000" pitchFamily="18" charset="-120"/>
                <a:cs typeface="Poppins" pitchFamily="2" charset="77"/>
              </a:rPr>
              <a:t>By those machine learning technique, We can evaluate a music </a:t>
            </a:r>
            <a:r>
              <a:rPr lang="en-US" altLang="zh-TW" u="sng" dirty="0">
                <a:solidFill>
                  <a:schemeClr val="accent6">
                    <a:lumMod val="75000"/>
                  </a:schemeClr>
                </a:solidFill>
                <a:latin typeface="Calibri" panose="020F0502020204030204" pitchFamily="34" charset="0"/>
                <a:ea typeface="PMingLiU" panose="02020500000000000000" pitchFamily="18" charset="-120"/>
                <a:cs typeface="Poppins" pitchFamily="2" charset="77"/>
              </a:rPr>
              <a:t>without too much subjective opinion</a:t>
            </a:r>
            <a:r>
              <a:rPr lang="en-US" altLang="zh-TW" dirty="0">
                <a:latin typeface="Calibri" panose="020F0502020204030204" pitchFamily="34" charset="0"/>
                <a:ea typeface="PMingLiU" panose="02020500000000000000" pitchFamily="18" charset="-120"/>
                <a:cs typeface="Poppins" pitchFamily="2" charset="77"/>
              </a:rPr>
              <a:t>.</a:t>
            </a:r>
          </a:p>
          <a:p>
            <a:r>
              <a:rPr lang="en-US" altLang="zh-TW" dirty="0">
                <a:latin typeface="Calibri" panose="020F0502020204030204" pitchFamily="34" charset="0"/>
                <a:ea typeface="PMingLiU" panose="02020500000000000000" pitchFamily="18" charset="-120"/>
                <a:cs typeface="Poppins" pitchFamily="2" charset="77"/>
              </a:rPr>
              <a:t>T</a:t>
            </a:r>
            <a:r>
              <a:rPr lang="en-US" altLang="zh-TW" sz="2800" dirty="0">
                <a:latin typeface="Calibri" panose="020F0502020204030204" pitchFamily="34" charset="0"/>
                <a:ea typeface="PMingLiU" panose="02020500000000000000" pitchFamily="18" charset="-120"/>
                <a:cs typeface="Poppins" pitchFamily="2" charset="77"/>
              </a:rPr>
              <a:t>his model can be easy to extend, such as using it to analysis the album of each artist . By analysis the albu</a:t>
            </a:r>
            <a:r>
              <a:rPr lang="en-US" altLang="zh-TW" dirty="0">
                <a:latin typeface="Calibri" panose="020F0502020204030204" pitchFamily="34" charset="0"/>
                <a:ea typeface="PMingLiU" panose="02020500000000000000" pitchFamily="18" charset="-120"/>
                <a:cs typeface="Poppins" pitchFamily="2" charset="77"/>
              </a:rPr>
              <a:t>m, we can </a:t>
            </a:r>
            <a:r>
              <a:rPr lang="en-US" altLang="zh-TW" u="sng" dirty="0">
                <a:solidFill>
                  <a:schemeClr val="accent6">
                    <a:lumMod val="75000"/>
                  </a:schemeClr>
                </a:solidFill>
                <a:latin typeface="Calibri" panose="020F0502020204030204" pitchFamily="34" charset="0"/>
                <a:ea typeface="PMingLiU" panose="02020500000000000000" pitchFamily="18" charset="-120"/>
                <a:cs typeface="Poppins" pitchFamily="2" charset="77"/>
              </a:rPr>
              <a:t>know what kind of song order and type will have more popularity</a:t>
            </a:r>
            <a:r>
              <a:rPr lang="en-US" altLang="zh-TW" dirty="0">
                <a:latin typeface="Calibri" panose="020F0502020204030204" pitchFamily="34" charset="0"/>
                <a:ea typeface="PMingLiU" panose="02020500000000000000" pitchFamily="18" charset="-120"/>
                <a:cs typeface="Poppins" pitchFamily="2" charset="77"/>
              </a:rPr>
              <a:t>. </a:t>
            </a:r>
          </a:p>
          <a:p>
            <a:r>
              <a:rPr lang="en-US" sz="2800" dirty="0">
                <a:latin typeface="Calibri" panose="020F0502020204030204" pitchFamily="34" charset="0"/>
                <a:ea typeface="PMingLiU" panose="02020500000000000000" pitchFamily="18" charset="-120"/>
                <a:cs typeface="Poppins" pitchFamily="2" charset="77"/>
              </a:rPr>
              <a:t>Music management company or party music remixer can using this model to select a music order and type that </a:t>
            </a:r>
            <a:r>
              <a:rPr lang="en-US" sz="2800" u="sng" dirty="0">
                <a:solidFill>
                  <a:schemeClr val="accent6">
                    <a:lumMod val="75000"/>
                  </a:schemeClr>
                </a:solidFill>
                <a:latin typeface="Calibri" panose="020F0502020204030204" pitchFamily="34" charset="0"/>
                <a:ea typeface="PMingLiU" panose="02020500000000000000" pitchFamily="18" charset="-120"/>
                <a:cs typeface="Poppins" pitchFamily="2" charset="77"/>
              </a:rPr>
              <a:t>Make the listener feel more the tension of the music</a:t>
            </a:r>
            <a:r>
              <a:rPr lang="en-US" sz="2800" dirty="0">
                <a:latin typeface="Calibri" panose="020F0502020204030204" pitchFamily="34" charset="0"/>
                <a:ea typeface="PMingLiU" panose="02020500000000000000" pitchFamily="18" charset="-120"/>
                <a:cs typeface="Poppins" pitchFamily="2" charset="77"/>
              </a:rPr>
              <a:t>.</a:t>
            </a:r>
            <a:endParaRPr lang="en-US" dirty="0"/>
          </a:p>
        </p:txBody>
      </p:sp>
    </p:spTree>
    <p:extLst>
      <p:ext uri="{BB962C8B-B14F-4D97-AF65-F5344CB8AC3E}">
        <p14:creationId xmlns:p14="http://schemas.microsoft.com/office/powerpoint/2010/main" val="1323095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701</Words>
  <Application>Microsoft Macintosh PowerPoint</Application>
  <PresentationFormat>Widescreen</PresentationFormat>
  <Paragraphs>109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Georgia</vt:lpstr>
      <vt:lpstr>Office Theme</vt:lpstr>
      <vt:lpstr>Spotify popularity prediction</vt:lpstr>
      <vt:lpstr>Feature selection : </vt:lpstr>
      <vt:lpstr>Model Introduction : </vt:lpstr>
      <vt:lpstr>Model Training :</vt:lpstr>
      <vt:lpstr>PowerPoint Presentation</vt:lpstr>
      <vt:lpstr>PowerPoint Presentation</vt:lpstr>
      <vt:lpstr>Model Applications :</vt:lpstr>
      <vt:lpstr>Conclusion and Outlook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popularity prediction</dc:title>
  <dc:creator>Microsoft Office User</dc:creator>
  <cp:lastModifiedBy>Microsoft Office User</cp:lastModifiedBy>
  <cp:revision>9</cp:revision>
  <dcterms:created xsi:type="dcterms:W3CDTF">2023-05-09T01:00:05Z</dcterms:created>
  <dcterms:modified xsi:type="dcterms:W3CDTF">2023-05-11T05:19:52Z</dcterms:modified>
</cp:coreProperties>
</file>