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0" r:id="rId4"/>
    <p:sldId id="264" r:id="rId5"/>
    <p:sldId id="263" r:id="rId6"/>
    <p:sldId id="259" r:id="rId7"/>
    <p:sldId id="280" r:id="rId8"/>
    <p:sldId id="269" r:id="rId9"/>
    <p:sldId id="260" r:id="rId10"/>
    <p:sldId id="275" r:id="rId11"/>
    <p:sldId id="281" r:id="rId12"/>
    <p:sldId id="282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7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68" y="1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1A2A2F-0A11-4B23-9E2C-EF288BAE0B4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E494AB9-F290-4EF2-B86E-670A2F4E0228}">
      <dgm:prSet phldrT="[文字]"/>
      <dgm:spPr/>
      <dgm:t>
        <a:bodyPr/>
        <a:lstStyle/>
        <a:p>
          <a:r>
            <a:rPr lang="en-US" altLang="en-US" dirty="0"/>
            <a:t>Field Surveys</a:t>
          </a:r>
          <a:endParaRPr lang="zh-TW" altLang="en-US" dirty="0"/>
        </a:p>
      </dgm:t>
    </dgm:pt>
    <dgm:pt modelId="{681C8FB7-822D-4FA5-AA08-E1233BDB469D}" type="parTrans" cxnId="{6E239601-C18B-4B2E-B83F-5790D199C838}">
      <dgm:prSet/>
      <dgm:spPr/>
      <dgm:t>
        <a:bodyPr/>
        <a:lstStyle/>
        <a:p>
          <a:endParaRPr lang="zh-TW" altLang="en-US"/>
        </a:p>
      </dgm:t>
    </dgm:pt>
    <dgm:pt modelId="{82B7AF5F-0A53-4F20-9D6E-32054A9C4257}" type="sibTrans" cxnId="{6E239601-C18B-4B2E-B83F-5790D199C838}">
      <dgm:prSet/>
      <dgm:spPr/>
      <dgm:t>
        <a:bodyPr/>
        <a:lstStyle/>
        <a:p>
          <a:endParaRPr lang="zh-TW" altLang="en-US"/>
        </a:p>
      </dgm:t>
    </dgm:pt>
    <dgm:pt modelId="{630133FE-DE25-40D2-81DD-E49EDD6E5AD7}">
      <dgm:prSet phldrT="[文字]"/>
      <dgm:spPr/>
      <dgm:t>
        <a:bodyPr/>
        <a:lstStyle/>
        <a:p>
          <a:r>
            <a:rPr lang="en-US" altLang="zh-TW" dirty="0"/>
            <a:t>Game design</a:t>
          </a:r>
          <a:endParaRPr lang="zh-TW" altLang="en-US" dirty="0"/>
        </a:p>
      </dgm:t>
    </dgm:pt>
    <dgm:pt modelId="{F8F37D78-AD84-4A1C-A212-22DF2241A7D1}" type="parTrans" cxnId="{68877B37-6819-49C5-B166-7A6618BF6915}">
      <dgm:prSet/>
      <dgm:spPr/>
      <dgm:t>
        <a:bodyPr/>
        <a:lstStyle/>
        <a:p>
          <a:endParaRPr lang="zh-TW" altLang="en-US"/>
        </a:p>
      </dgm:t>
    </dgm:pt>
    <dgm:pt modelId="{AB5D0799-063B-4C5A-B0FC-E39EA4F1A11A}" type="sibTrans" cxnId="{68877B37-6819-49C5-B166-7A6618BF6915}">
      <dgm:prSet/>
      <dgm:spPr/>
      <dgm:t>
        <a:bodyPr/>
        <a:lstStyle/>
        <a:p>
          <a:endParaRPr lang="zh-TW" altLang="en-US"/>
        </a:p>
      </dgm:t>
    </dgm:pt>
    <dgm:pt modelId="{3AD85162-3432-4386-83F1-F8CA82230627}">
      <dgm:prSet phldrT="[文字]"/>
      <dgm:spPr/>
      <dgm:t>
        <a:bodyPr/>
        <a:lstStyle/>
        <a:p>
          <a:r>
            <a:rPr lang="en-US" altLang="zh-TW" dirty="0"/>
            <a:t>Public presentation</a:t>
          </a:r>
          <a:endParaRPr lang="zh-TW" altLang="en-US" dirty="0"/>
        </a:p>
      </dgm:t>
    </dgm:pt>
    <dgm:pt modelId="{0D442D37-2E76-4301-9E32-46CC760A3043}" type="parTrans" cxnId="{299D1A93-9B6C-448C-93C8-89FA07245F55}">
      <dgm:prSet/>
      <dgm:spPr/>
      <dgm:t>
        <a:bodyPr/>
        <a:lstStyle/>
        <a:p>
          <a:endParaRPr lang="zh-TW" altLang="en-US"/>
        </a:p>
      </dgm:t>
    </dgm:pt>
    <dgm:pt modelId="{2B6CDB46-69A7-4556-8C16-7A6217F36658}" type="sibTrans" cxnId="{299D1A93-9B6C-448C-93C8-89FA07245F55}">
      <dgm:prSet/>
      <dgm:spPr/>
      <dgm:t>
        <a:bodyPr/>
        <a:lstStyle/>
        <a:p>
          <a:endParaRPr lang="zh-TW" altLang="en-US"/>
        </a:p>
      </dgm:t>
    </dgm:pt>
    <dgm:pt modelId="{FC783DA6-2B3E-4710-8CDB-A9F060F5B4E3}" type="pres">
      <dgm:prSet presAssocID="{C81A2A2F-0A11-4B23-9E2C-EF288BAE0B4A}" presName="CompostProcess" presStyleCnt="0">
        <dgm:presLayoutVars>
          <dgm:dir/>
          <dgm:resizeHandles val="exact"/>
        </dgm:presLayoutVars>
      </dgm:prSet>
      <dgm:spPr/>
    </dgm:pt>
    <dgm:pt modelId="{D8891214-0E43-4EA7-B5DE-CA4A91A3D73C}" type="pres">
      <dgm:prSet presAssocID="{C81A2A2F-0A11-4B23-9E2C-EF288BAE0B4A}" presName="arrow" presStyleLbl="bgShp" presStyleIdx="0" presStyleCnt="1" custLinFactNeighborY="-4909"/>
      <dgm:spPr/>
    </dgm:pt>
    <dgm:pt modelId="{0DA43039-1184-473F-BAEF-714056AAF023}" type="pres">
      <dgm:prSet presAssocID="{C81A2A2F-0A11-4B23-9E2C-EF288BAE0B4A}" presName="linearProcess" presStyleCnt="0"/>
      <dgm:spPr/>
    </dgm:pt>
    <dgm:pt modelId="{02CD3061-F756-4B14-9F2E-D02582314937}" type="pres">
      <dgm:prSet presAssocID="{CE494AB9-F290-4EF2-B86E-670A2F4E0228}" presName="textNode" presStyleLbl="node1" presStyleIdx="0" presStyleCnt="3">
        <dgm:presLayoutVars>
          <dgm:bulletEnabled val="1"/>
        </dgm:presLayoutVars>
      </dgm:prSet>
      <dgm:spPr/>
    </dgm:pt>
    <dgm:pt modelId="{5D23532E-1FDF-4BB0-ABC1-E286EB6F99CD}" type="pres">
      <dgm:prSet presAssocID="{82B7AF5F-0A53-4F20-9D6E-32054A9C4257}" presName="sibTrans" presStyleCnt="0"/>
      <dgm:spPr/>
    </dgm:pt>
    <dgm:pt modelId="{D4FADD3F-1815-4B1D-A333-FC8D0557EE2A}" type="pres">
      <dgm:prSet presAssocID="{630133FE-DE25-40D2-81DD-E49EDD6E5AD7}" presName="textNode" presStyleLbl="node1" presStyleIdx="1" presStyleCnt="3">
        <dgm:presLayoutVars>
          <dgm:bulletEnabled val="1"/>
        </dgm:presLayoutVars>
      </dgm:prSet>
      <dgm:spPr/>
    </dgm:pt>
    <dgm:pt modelId="{3628E1B8-C42A-41C0-93BB-108D78F3612C}" type="pres">
      <dgm:prSet presAssocID="{AB5D0799-063B-4C5A-B0FC-E39EA4F1A11A}" presName="sibTrans" presStyleCnt="0"/>
      <dgm:spPr/>
    </dgm:pt>
    <dgm:pt modelId="{C123796B-B287-45FD-85FC-8E84D098B0D6}" type="pres">
      <dgm:prSet presAssocID="{3AD85162-3432-4386-83F1-F8CA8223062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6E239601-C18B-4B2E-B83F-5790D199C838}" srcId="{C81A2A2F-0A11-4B23-9E2C-EF288BAE0B4A}" destId="{CE494AB9-F290-4EF2-B86E-670A2F4E0228}" srcOrd="0" destOrd="0" parTransId="{681C8FB7-822D-4FA5-AA08-E1233BDB469D}" sibTransId="{82B7AF5F-0A53-4F20-9D6E-32054A9C4257}"/>
    <dgm:cxn modelId="{68877B37-6819-49C5-B166-7A6618BF6915}" srcId="{C81A2A2F-0A11-4B23-9E2C-EF288BAE0B4A}" destId="{630133FE-DE25-40D2-81DD-E49EDD6E5AD7}" srcOrd="1" destOrd="0" parTransId="{F8F37D78-AD84-4A1C-A212-22DF2241A7D1}" sibTransId="{AB5D0799-063B-4C5A-B0FC-E39EA4F1A11A}"/>
    <dgm:cxn modelId="{C562D738-71F7-4488-A4B7-DB23E9160D90}" type="presOf" srcId="{C81A2A2F-0A11-4B23-9E2C-EF288BAE0B4A}" destId="{FC783DA6-2B3E-4710-8CDB-A9F060F5B4E3}" srcOrd="0" destOrd="0" presId="urn:microsoft.com/office/officeart/2005/8/layout/hProcess9"/>
    <dgm:cxn modelId="{F4D8DB50-56C5-4B9A-90CE-45FD5898E361}" type="presOf" srcId="{CE494AB9-F290-4EF2-B86E-670A2F4E0228}" destId="{02CD3061-F756-4B14-9F2E-D02582314937}" srcOrd="0" destOrd="0" presId="urn:microsoft.com/office/officeart/2005/8/layout/hProcess9"/>
    <dgm:cxn modelId="{A88B6D57-869E-46BF-BC30-89A914873097}" type="presOf" srcId="{630133FE-DE25-40D2-81DD-E49EDD6E5AD7}" destId="{D4FADD3F-1815-4B1D-A333-FC8D0557EE2A}" srcOrd="0" destOrd="0" presId="urn:microsoft.com/office/officeart/2005/8/layout/hProcess9"/>
    <dgm:cxn modelId="{299D1A93-9B6C-448C-93C8-89FA07245F55}" srcId="{C81A2A2F-0A11-4B23-9E2C-EF288BAE0B4A}" destId="{3AD85162-3432-4386-83F1-F8CA82230627}" srcOrd="2" destOrd="0" parTransId="{0D442D37-2E76-4301-9E32-46CC760A3043}" sibTransId="{2B6CDB46-69A7-4556-8C16-7A6217F36658}"/>
    <dgm:cxn modelId="{D13A71AA-E6EA-4A39-9ED4-C2C1CD36F897}" type="presOf" srcId="{3AD85162-3432-4386-83F1-F8CA82230627}" destId="{C123796B-B287-45FD-85FC-8E84D098B0D6}" srcOrd="0" destOrd="0" presId="urn:microsoft.com/office/officeart/2005/8/layout/hProcess9"/>
    <dgm:cxn modelId="{DB30DFE0-502B-4C38-B6ED-F5E306994036}" type="presParOf" srcId="{FC783DA6-2B3E-4710-8CDB-A9F060F5B4E3}" destId="{D8891214-0E43-4EA7-B5DE-CA4A91A3D73C}" srcOrd="0" destOrd="0" presId="urn:microsoft.com/office/officeart/2005/8/layout/hProcess9"/>
    <dgm:cxn modelId="{9C9F12F6-6B40-4223-B437-A05CCF8984F3}" type="presParOf" srcId="{FC783DA6-2B3E-4710-8CDB-A9F060F5B4E3}" destId="{0DA43039-1184-473F-BAEF-714056AAF023}" srcOrd="1" destOrd="0" presId="urn:microsoft.com/office/officeart/2005/8/layout/hProcess9"/>
    <dgm:cxn modelId="{90798DAD-9317-4415-A1B1-1B3D8B2A8D1A}" type="presParOf" srcId="{0DA43039-1184-473F-BAEF-714056AAF023}" destId="{02CD3061-F756-4B14-9F2E-D02582314937}" srcOrd="0" destOrd="0" presId="urn:microsoft.com/office/officeart/2005/8/layout/hProcess9"/>
    <dgm:cxn modelId="{BB22856B-FA19-473E-8C86-BE49895D21E0}" type="presParOf" srcId="{0DA43039-1184-473F-BAEF-714056AAF023}" destId="{5D23532E-1FDF-4BB0-ABC1-E286EB6F99CD}" srcOrd="1" destOrd="0" presId="urn:microsoft.com/office/officeart/2005/8/layout/hProcess9"/>
    <dgm:cxn modelId="{6CD33440-9DA4-428B-B3C8-02EE2D1B8206}" type="presParOf" srcId="{0DA43039-1184-473F-BAEF-714056AAF023}" destId="{D4FADD3F-1815-4B1D-A333-FC8D0557EE2A}" srcOrd="2" destOrd="0" presId="urn:microsoft.com/office/officeart/2005/8/layout/hProcess9"/>
    <dgm:cxn modelId="{A2FA7A5E-DDB3-40F2-ADD3-B4F2647E249D}" type="presParOf" srcId="{0DA43039-1184-473F-BAEF-714056AAF023}" destId="{3628E1B8-C42A-41C0-93BB-108D78F3612C}" srcOrd="3" destOrd="0" presId="urn:microsoft.com/office/officeart/2005/8/layout/hProcess9"/>
    <dgm:cxn modelId="{7CAC9FBA-3A91-43E7-A0B6-FD67C76340B6}" type="presParOf" srcId="{0DA43039-1184-473F-BAEF-714056AAF023}" destId="{C123796B-B287-45FD-85FC-8E84D098B0D6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91214-0E43-4EA7-B5DE-CA4A91A3D73C}">
      <dsp:nvSpPr>
        <dsp:cNvPr id="0" name=""/>
        <dsp:cNvSpPr/>
      </dsp:nvSpPr>
      <dsp:spPr>
        <a:xfrm>
          <a:off x="700087" y="0"/>
          <a:ext cx="7934325" cy="376003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D3061-F756-4B14-9F2E-D02582314937}">
      <dsp:nvSpPr>
        <dsp:cNvPr id="0" name=""/>
        <dsp:cNvSpPr/>
      </dsp:nvSpPr>
      <dsp:spPr>
        <a:xfrm>
          <a:off x="4949" y="1128011"/>
          <a:ext cx="2974503" cy="15040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800" kern="1200" dirty="0"/>
            <a:t>Field Surveys</a:t>
          </a:r>
          <a:endParaRPr lang="zh-TW" altLang="en-US" sz="3800" kern="1200" dirty="0"/>
        </a:p>
      </dsp:txBody>
      <dsp:txXfrm>
        <a:off x="78369" y="1201431"/>
        <a:ext cx="2827663" cy="1357174"/>
      </dsp:txXfrm>
    </dsp:sp>
    <dsp:sp modelId="{D4FADD3F-1815-4B1D-A333-FC8D0557EE2A}">
      <dsp:nvSpPr>
        <dsp:cNvPr id="0" name=""/>
        <dsp:cNvSpPr/>
      </dsp:nvSpPr>
      <dsp:spPr>
        <a:xfrm>
          <a:off x="3179998" y="1128011"/>
          <a:ext cx="2974503" cy="15040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800" kern="1200" dirty="0"/>
            <a:t>Game design</a:t>
          </a:r>
          <a:endParaRPr lang="zh-TW" altLang="en-US" sz="3800" kern="1200" dirty="0"/>
        </a:p>
      </dsp:txBody>
      <dsp:txXfrm>
        <a:off x="3253418" y="1201431"/>
        <a:ext cx="2827663" cy="1357174"/>
      </dsp:txXfrm>
    </dsp:sp>
    <dsp:sp modelId="{C123796B-B287-45FD-85FC-8E84D098B0D6}">
      <dsp:nvSpPr>
        <dsp:cNvPr id="0" name=""/>
        <dsp:cNvSpPr/>
      </dsp:nvSpPr>
      <dsp:spPr>
        <a:xfrm>
          <a:off x="6355047" y="1128011"/>
          <a:ext cx="2974503" cy="15040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800" kern="1200" dirty="0"/>
            <a:t>Public presentation</a:t>
          </a:r>
          <a:endParaRPr lang="zh-TW" altLang="en-US" sz="3800" kern="1200" dirty="0"/>
        </a:p>
      </dsp:txBody>
      <dsp:txXfrm>
        <a:off x="6428467" y="1201431"/>
        <a:ext cx="2827663" cy="13571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790A-DB1F-446B-8CE4-96DC3932C2FE}" type="datetimeFigureOut">
              <a:rPr lang="zh-TW" altLang="en-US" smtClean="0"/>
              <a:t>2023/7/18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E0C4-20C0-4FDF-9262-73FE0EC16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02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790A-DB1F-446B-8CE4-96DC3932C2FE}" type="datetimeFigureOut">
              <a:rPr lang="zh-TW" altLang="en-US" smtClean="0"/>
              <a:t>2023/7/18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E0C4-20C0-4FDF-9262-73FE0EC16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43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790A-DB1F-446B-8CE4-96DC3932C2FE}" type="datetimeFigureOut">
              <a:rPr lang="zh-TW" altLang="en-US" smtClean="0"/>
              <a:t>2023/7/18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E0C4-20C0-4FDF-9262-73FE0EC16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8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790A-DB1F-446B-8CE4-96DC3932C2FE}" type="datetimeFigureOut">
              <a:rPr lang="zh-TW" altLang="en-US" smtClean="0"/>
              <a:t>2023/7/18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E0C4-20C0-4FDF-9262-73FE0EC16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06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790A-DB1F-446B-8CE4-96DC3932C2FE}" type="datetimeFigureOut">
              <a:rPr lang="zh-TW" altLang="en-US" smtClean="0"/>
              <a:t>2023/7/18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E0C4-20C0-4FDF-9262-73FE0EC16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94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790A-DB1F-446B-8CE4-96DC3932C2FE}" type="datetimeFigureOut">
              <a:rPr lang="zh-TW" altLang="en-US" smtClean="0"/>
              <a:t>2023/7/18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E0C4-20C0-4FDF-9262-73FE0EC16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73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790A-DB1F-446B-8CE4-96DC3932C2FE}" type="datetimeFigureOut">
              <a:rPr lang="zh-TW" altLang="en-US" smtClean="0"/>
              <a:t>2023/7/18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E0C4-20C0-4FDF-9262-73FE0EC16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19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790A-DB1F-446B-8CE4-96DC3932C2FE}" type="datetimeFigureOut">
              <a:rPr lang="zh-TW" altLang="en-US" smtClean="0"/>
              <a:t>2023/7/18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E0C4-20C0-4FDF-9262-73FE0EC16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45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790A-DB1F-446B-8CE4-96DC3932C2FE}" type="datetimeFigureOut">
              <a:rPr lang="zh-TW" altLang="en-US" smtClean="0"/>
              <a:t>2023/7/18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E0C4-20C0-4FDF-9262-73FE0EC16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62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790A-DB1F-446B-8CE4-96DC3932C2FE}" type="datetimeFigureOut">
              <a:rPr lang="zh-TW" altLang="en-US" smtClean="0"/>
              <a:t>2023/7/18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E0C4-20C0-4FDF-9262-73FE0EC16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1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790A-DB1F-446B-8CE4-96DC3932C2FE}" type="datetimeFigureOut">
              <a:rPr lang="zh-TW" altLang="en-US" smtClean="0"/>
              <a:t>2023/7/18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E0C4-20C0-4FDF-9262-73FE0EC16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37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3790A-DB1F-446B-8CE4-96DC3932C2FE}" type="datetimeFigureOut">
              <a:rPr lang="zh-TW" altLang="en-US" smtClean="0"/>
              <a:t>2023/7/18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5E0C4-20C0-4FDF-9262-73FE0EC16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62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3.jpeg"/><Relationship Id="rId7" Type="http://schemas.openxmlformats.org/officeDocument/2006/relationships/diagramLayout" Target="../diagrams/layout1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15.jpeg"/><Relationship Id="rId10" Type="http://schemas.microsoft.com/office/2007/relationships/diagramDrawing" Target="../diagrams/drawing1.xml"/><Relationship Id="rId4" Type="http://schemas.openxmlformats.org/officeDocument/2006/relationships/image" Target="../media/image14.jpeg"/><Relationship Id="rId9" Type="http://schemas.openxmlformats.org/officeDocument/2006/relationships/diagramColors" Target="../diagrams/colors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Course Design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8416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2133" y="448252"/>
            <a:ext cx="10515600" cy="1325563"/>
          </a:xfrm>
        </p:spPr>
        <p:txBody>
          <a:bodyPr/>
          <a:lstStyle/>
          <a:p>
            <a:pPr fontAlgn="base"/>
            <a:r>
              <a:rPr lang="en-US" altLang="zh-TW" dirty="0"/>
              <a:t>Taiwan 368 Issue Warrior Camp</a:t>
            </a:r>
            <a:endParaRPr lang="zh-TW" altLang="en-US" dirty="0"/>
          </a:p>
        </p:txBody>
      </p:sp>
      <p:pic>
        <p:nvPicPr>
          <p:cNvPr id="8194" name="Picture 2" descr="368過夜營隊-冬令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433" y="3544162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夏令營368公開發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969" y="4134968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設計遊戲冬令營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21" y="4067085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s://www.pleyschool.org/wp-content/uploads/2021/05/%E5%A4%8F%E4%BB%A4%E7%87%9F368%E8%A8%AA%E8%AB%87-300x22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194" y="4741017"/>
            <a:ext cx="2117779" cy="158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3703403100"/>
              </p:ext>
            </p:extLst>
          </p:nvPr>
        </p:nvGraphicFramePr>
        <p:xfrm>
          <a:off x="1628255" y="965359"/>
          <a:ext cx="9334500" cy="376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613158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0375" y="6254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B2E</a:t>
            </a:r>
            <a:r>
              <a:rPr lang="zh-TW" altLang="en-US" b="0" i="0" dirty="0">
                <a:solidFill>
                  <a:srgbClr val="444444"/>
                </a:solidFill>
                <a:effectLst/>
                <a:latin typeface="Hoefler Text"/>
              </a:rPr>
              <a:t> （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Hoefler Text"/>
              </a:rPr>
              <a:t>business-to-education)</a:t>
            </a:r>
            <a:endParaRPr lang="zh-TW" altLang="en-US" dirty="0"/>
          </a:p>
        </p:txBody>
      </p:sp>
      <p:sp>
        <p:nvSpPr>
          <p:cNvPr id="4" name="AutoShape 2" descr="種子教師計畫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2108546"/>
            <a:ext cx="5663222" cy="427366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90550" y="1321675"/>
            <a:ext cx="922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Conducting educational </a:t>
            </a:r>
            <a:r>
              <a:rPr lang="en-US" altLang="zh-TW" b="1" dirty="0"/>
              <a:t>workshops/talks</a:t>
            </a:r>
            <a:r>
              <a:rPr lang="en-US" altLang="zh-TW" dirty="0"/>
              <a:t>, organizing </a:t>
            </a:r>
            <a:r>
              <a:rPr lang="en-US" altLang="zh-TW" b="1" dirty="0"/>
              <a:t>one-day experiential courses</a:t>
            </a:r>
            <a:r>
              <a:rPr lang="en-US" altLang="zh-TW" dirty="0"/>
              <a:t>, etc. </a:t>
            </a:r>
          </a:p>
          <a:p>
            <a:r>
              <a:rPr lang="en-US" altLang="zh-TW" dirty="0"/>
              <a:t>on campus to promote the concept of games and playfulness in schools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8534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There's more to value than money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「</a:t>
            </a:r>
            <a:r>
              <a:rPr lang="en-US" altLang="zh-TW" dirty="0"/>
              <a:t>Reasonable Value Exchange</a:t>
            </a:r>
            <a:r>
              <a:rPr lang="zh-TW" altLang="en-US" dirty="0"/>
              <a:t>」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sz="2000" dirty="0"/>
              <a:t>Venue and Staff Accommodation 		Places for trainees from remote villages</a:t>
            </a:r>
            <a:endParaRPr lang="zh-TW" altLang="en-US" sz="2000" dirty="0"/>
          </a:p>
        </p:txBody>
      </p:sp>
      <p:sp>
        <p:nvSpPr>
          <p:cNvPr id="4" name="左-右雙向箭號 3"/>
          <p:cNvSpPr/>
          <p:nvPr/>
        </p:nvSpPr>
        <p:spPr>
          <a:xfrm>
            <a:off x="4538749" y="2850869"/>
            <a:ext cx="714895" cy="3657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51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Problematic Game Teaching Method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44974" y="1690688"/>
            <a:ext cx="5902051" cy="456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2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choose the topic?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Teacher: What I care about, what I am interested in, what I like</a:t>
            </a:r>
            <a:endParaRPr lang="zh-TW" altLang="en-US" dirty="0"/>
          </a:p>
        </p:txBody>
      </p:sp>
      <p:pic>
        <p:nvPicPr>
          <p:cNvPr id="10246" name="Picture 6" descr="嘖嘖| 訂閱式鍵盤革命：一起讓更多社會議題變得簡單好懂！by 圖文不符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BF5"/>
              </a:clrFrom>
              <a:clrTo>
                <a:srgbClr val="FFFB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078" y="2573973"/>
            <a:ext cx="7711844" cy="385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43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629151" cy="1325563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The topics are constantly renewed </a:t>
            </a:r>
            <a:r>
              <a:rPr lang="en-US" altLang="zh-TW" sz="3600" b="1" dirty="0"/>
              <a:t>every year</a:t>
            </a:r>
            <a:r>
              <a:rPr lang="en-US" altLang="zh-TW" sz="3600" dirty="0"/>
              <a:t>.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Nuclear weapons, warming, green energy</a:t>
            </a:r>
            <a:endParaRPr lang="zh-TW" altLang="en-US" dirty="0"/>
          </a:p>
        </p:txBody>
      </p:sp>
      <p:pic>
        <p:nvPicPr>
          <p:cNvPr id="9218" name="Picture 2" descr="杜文苓：台灣雲林六輕爆炸，石化工業治理困境，還能如何改善？｜深度｜評論｜端傳媒Initium M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351" y="3674857"/>
            <a:ext cx="4233060" cy="282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核四重啟議題徐耀昌：如果沒安全就不贊成核四商轉| 四大公投案對決| 要聞| 聯合新聞網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351" y="365125"/>
            <a:ext cx="4233060" cy="317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專家：評估綠能不可過度樂觀需注意穩定度- 國際- 中時新聞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65068"/>
            <a:ext cx="62484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08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Are there times when you are not inspired?</a:t>
            </a:r>
            <a:r>
              <a:rPr lang="en-US" altLang="zh-TW" dirty="0">
                <a:sym typeface="Wingdings" panose="05000000000000000000" pitchFamily="2" charset="2"/>
              </a:rPr>
              <a:t> 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816932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Not interested, don't want to do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not inspired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Interested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want to explore more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find out more things</a:t>
            </a:r>
          </a:p>
          <a:p>
            <a:pPr marL="0" indent="0">
              <a:buNone/>
            </a:pPr>
            <a:r>
              <a:rPr lang="en-US" altLang="zh-TW" dirty="0"/>
              <a:t>(You can talk about playfulness to get students interested and then motivated)</a:t>
            </a:r>
          </a:p>
        </p:txBody>
      </p:sp>
      <p:pic>
        <p:nvPicPr>
          <p:cNvPr id="11266" name="Picture 2" descr="Week 15: Entrepreneurial Inspiration | Startups Magazin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4F2F2"/>
              </a:clrFrom>
              <a:clrTo>
                <a:srgbClr val="F4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706" y="2527025"/>
            <a:ext cx="8671421" cy="419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921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Camp Introduction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32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444444"/>
                </a:solidFill>
                <a:effectLst/>
                <a:latin typeface="Hoefler Text"/>
              </a:rPr>
              <a:t>B2B</a:t>
            </a:r>
            <a:r>
              <a:rPr lang="zh-TW" altLang="en-US" b="0" i="0" dirty="0">
                <a:solidFill>
                  <a:srgbClr val="444444"/>
                </a:solidFill>
                <a:effectLst/>
                <a:latin typeface="Hoefler Text"/>
              </a:rPr>
              <a:t>（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Hoefler Text"/>
              </a:rPr>
              <a:t>business-to-business</a:t>
            </a:r>
            <a:r>
              <a:rPr lang="zh-TW" altLang="en-US" b="0" i="0" dirty="0">
                <a:solidFill>
                  <a:srgbClr val="444444"/>
                </a:solidFill>
                <a:effectLst/>
                <a:latin typeface="Hoefler Text"/>
              </a:rPr>
              <a:t>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i="0" dirty="0">
                <a:solidFill>
                  <a:srgbClr val="444444"/>
                </a:solidFill>
                <a:effectLst/>
                <a:latin typeface="Hoefler Text"/>
              </a:rPr>
              <a:t>Corporate Social Responsibility (CSR) Cooperation Program</a:t>
            </a:r>
            <a:endParaRPr lang="en-US" altLang="zh-TW" dirty="0">
              <a:solidFill>
                <a:srgbClr val="444444"/>
              </a:solidFill>
              <a:latin typeface="Hoefler Text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0208" t="49630" r="21668" b="22778"/>
          <a:stretch/>
        </p:blipFill>
        <p:spPr>
          <a:xfrm>
            <a:off x="971550" y="3009900"/>
            <a:ext cx="106299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1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1946" y="568326"/>
            <a:ext cx="10515600" cy="4801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zh-TW" b="0" i="0" dirty="0">
                <a:solidFill>
                  <a:srgbClr val="444444"/>
                </a:solidFill>
                <a:effectLst/>
                <a:latin typeface="Hoefler Text"/>
              </a:rPr>
              <a:t>B2C</a:t>
            </a:r>
            <a:r>
              <a:rPr lang="zh-TW" altLang="en-US" b="0" i="0" dirty="0">
                <a:solidFill>
                  <a:srgbClr val="444444"/>
                </a:solidFill>
                <a:effectLst/>
                <a:latin typeface="Hoefler Text"/>
              </a:rPr>
              <a:t>（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Hoefler Text"/>
              </a:rPr>
              <a:t>business to customer</a:t>
            </a:r>
            <a:r>
              <a:rPr lang="zh-TW" altLang="en-US" b="0" i="0" dirty="0">
                <a:solidFill>
                  <a:srgbClr val="444444"/>
                </a:solidFill>
                <a:effectLst/>
                <a:latin typeface="Hoefler Text"/>
              </a:rPr>
              <a:t>）</a:t>
            </a:r>
            <a:endParaRPr lang="en-US" altLang="zh-TW" b="0" i="0" dirty="0">
              <a:solidFill>
                <a:srgbClr val="444444"/>
              </a:solidFill>
              <a:effectLst/>
              <a:latin typeface="Hoefler Text"/>
            </a:endParaRPr>
          </a:p>
        </p:txBody>
      </p:sp>
      <p:pic>
        <p:nvPicPr>
          <p:cNvPr id="3074" name="Picture 2" descr="當小學生握有核武，會是什麼樣子？」玩轉學校推「世界和平遊戲」，讓孩子從中學習國際議題| 社企流| 華文界最具影響力的社會企業平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46" y="2274094"/>
            <a:ext cx="5692775" cy="303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我都付的學費，錢都去哪了？ - 玩轉學校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49" y="2274094"/>
            <a:ext cx="4460875" cy="334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671946" y="1291943"/>
            <a:ext cx="4350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 i="0" dirty="0">
                <a:solidFill>
                  <a:srgbClr val="444444"/>
                </a:solidFill>
                <a:effectLst/>
                <a:latin typeface="Hoefler Text"/>
              </a:rPr>
              <a:t>Summer and Winter Vacation Game Camp</a:t>
            </a:r>
          </a:p>
        </p:txBody>
      </p:sp>
    </p:spTree>
    <p:extLst>
      <p:ext uri="{BB962C8B-B14F-4D97-AF65-F5344CB8AC3E}">
        <p14:creationId xmlns:p14="http://schemas.microsoft.com/office/powerpoint/2010/main" val="121587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Reverse Future Camp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TW" b="1" dirty="0"/>
              <a:t>Large-scale situational role-playing game</a:t>
            </a:r>
            <a:endParaRPr lang="zh-TW" altLang="en-US" b="1" dirty="0"/>
          </a:p>
        </p:txBody>
      </p:sp>
      <p:pic>
        <p:nvPicPr>
          <p:cNvPr id="7170" name="Picture 2" descr="扮演國際領袖冬令營｜2022營隊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139" y="3181783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扮演國際領袖冬令營｜2022營隊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316" y="2929731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987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23687</TotalTime>
  <Words>184</Words>
  <Application>Microsoft Macintosh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Hoefler Text</vt:lpstr>
      <vt:lpstr>Office 佈景主題</vt:lpstr>
      <vt:lpstr>Course Design</vt:lpstr>
      <vt:lpstr>Problematic Game Teaching Method</vt:lpstr>
      <vt:lpstr>How to choose the topic?</vt:lpstr>
      <vt:lpstr>The topics are constantly renewed every year.</vt:lpstr>
      <vt:lpstr>Are there times when you are not inspired? </vt:lpstr>
      <vt:lpstr>Camp Introduction</vt:lpstr>
      <vt:lpstr>B2B（business-to-business）</vt:lpstr>
      <vt:lpstr>PowerPoint Presentation</vt:lpstr>
      <vt:lpstr>Reverse Future Camp</vt:lpstr>
      <vt:lpstr>Taiwan 368 Issue Warrior Camp</vt:lpstr>
      <vt:lpstr>PowerPoint Presentation</vt:lpstr>
      <vt:lpstr>There's more to value than money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課程設計</dc:title>
  <dc:creator>gaga890520@gmail.com</dc:creator>
  <cp:lastModifiedBy>Microsoft Office User</cp:lastModifiedBy>
  <cp:revision>28</cp:revision>
  <dcterms:created xsi:type="dcterms:W3CDTF">2021-12-24T01:04:49Z</dcterms:created>
  <dcterms:modified xsi:type="dcterms:W3CDTF">2023-08-02T14:07:30Z</dcterms:modified>
</cp:coreProperties>
</file>