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304" r:id="rId2"/>
    <p:sldId id="305" r:id="rId3"/>
    <p:sldId id="306" r:id="rId4"/>
    <p:sldId id="327" r:id="rId5"/>
    <p:sldId id="328" r:id="rId6"/>
    <p:sldId id="329" r:id="rId7"/>
    <p:sldId id="307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54" d="100"/>
          <a:sy n="54" d="100"/>
        </p:scale>
        <p:origin x="75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1C3ED-4F63-4F2B-8C49-DA4CBDF08F35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CE542-3C3F-47D5-A940-F173B34FD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23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CE542-3C3F-47D5-A940-F173B34FDD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26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CE542-3C3F-47D5-A940-F173B34FDD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52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CE542-3C3F-47D5-A940-F173B34FDD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00000"/>
              </a:lnSpc>
              <a:spcAft>
                <a:spcPts val="12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Aft>
                <a:spcPts val="12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00000"/>
              </a:lnSpc>
              <a:spcAft>
                <a:spcPts val="12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00000"/>
              </a:lnSpc>
              <a:spcAft>
                <a:spcPts val="12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7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6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6/13/2016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3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6/13/2016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7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6/13/2016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1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1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0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99163-5641-417B-A4AF-9D87861810C0}" type="datetimeFigureOut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B555-72C6-4794-A2E3-097960036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4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all of our structures so far that have allowed lookup of arbitrary items, we must traverse the entire structure in the worst case, giving us </a:t>
            </a:r>
            <a:r>
              <a:rPr lang="en-US" i="1" dirty="0"/>
              <a:t>O(n)</a:t>
            </a:r>
            <a:r>
              <a:rPr lang="en-US" dirty="0"/>
              <a:t> lookup time.</a:t>
            </a:r>
          </a:p>
          <a:p>
            <a:r>
              <a:rPr lang="en-US" dirty="0"/>
              <a:t>What if we impose an additional restriction on binary trees that every value in the left </a:t>
            </a:r>
            <a:r>
              <a:rPr lang="en-US" dirty="0" err="1"/>
              <a:t>subtree</a:t>
            </a:r>
            <a:r>
              <a:rPr lang="en-US" dirty="0"/>
              <a:t> is less than the parent's value and every value in the right </a:t>
            </a:r>
            <a:r>
              <a:rPr lang="en-US" dirty="0" err="1"/>
              <a:t>subtree</a:t>
            </a:r>
            <a:r>
              <a:rPr lang="en-US" dirty="0"/>
              <a:t> is greater than the parent's value?</a:t>
            </a:r>
          </a:p>
        </p:txBody>
      </p:sp>
    </p:spTree>
    <p:extLst>
      <p:ext uri="{BB962C8B-B14F-4D97-AF65-F5344CB8AC3E}">
        <p14:creationId xmlns:p14="http://schemas.microsoft.com/office/powerpoint/2010/main" val="1113168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8524735" y="2277698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889342" y="2277697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224523" y="3715257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913961" y="3715258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88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189554" y="3715257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707039" y="927257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44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484962" y="5152815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</a:t>
            </a:r>
          </a:p>
        </p:txBody>
      </p:sp>
      <p:cxnSp>
        <p:nvCxnSpPr>
          <p:cNvPr id="119" name="Straight Connector 118"/>
          <p:cNvCxnSpPr>
            <a:stCxn id="110" idx="2"/>
            <a:endCxn id="99" idx="0"/>
          </p:cNvCxnSpPr>
          <p:nvPr/>
        </p:nvCxnSpPr>
        <p:spPr>
          <a:xfrm flipH="1">
            <a:off x="3278304" y="1705180"/>
            <a:ext cx="2817697" cy="57251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0" idx="2"/>
            <a:endCxn id="97" idx="0"/>
          </p:cNvCxnSpPr>
          <p:nvPr/>
        </p:nvCxnSpPr>
        <p:spPr>
          <a:xfrm>
            <a:off x="6096001" y="1705180"/>
            <a:ext cx="2817696" cy="572518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9" idx="2"/>
            <a:endCxn id="100" idx="0"/>
          </p:cNvCxnSpPr>
          <p:nvPr/>
        </p:nvCxnSpPr>
        <p:spPr>
          <a:xfrm>
            <a:off x="3278304" y="3055620"/>
            <a:ext cx="1335181" cy="65963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97" idx="2"/>
            <a:endCxn id="101" idx="0"/>
          </p:cNvCxnSpPr>
          <p:nvPr/>
        </p:nvCxnSpPr>
        <p:spPr>
          <a:xfrm>
            <a:off x="8913697" y="3055621"/>
            <a:ext cx="1389226" cy="65963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7" idx="2"/>
            <a:endCxn id="102" idx="0"/>
          </p:cNvCxnSpPr>
          <p:nvPr/>
        </p:nvCxnSpPr>
        <p:spPr>
          <a:xfrm flipH="1">
            <a:off x="7578516" y="3055621"/>
            <a:ext cx="1335181" cy="659636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02" idx="2"/>
            <a:endCxn id="113" idx="0"/>
          </p:cNvCxnSpPr>
          <p:nvPr/>
        </p:nvCxnSpPr>
        <p:spPr>
          <a:xfrm flipH="1">
            <a:off x="6873924" y="4493180"/>
            <a:ext cx="704592" cy="659635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302658" y="5152815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544033" y="5152815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</a:p>
        </p:txBody>
      </p:sp>
      <p:cxnSp>
        <p:nvCxnSpPr>
          <p:cNvPr id="6" name="Straight Connector 5"/>
          <p:cNvCxnSpPr>
            <a:stCxn id="16" idx="0"/>
            <a:endCxn id="101" idx="2"/>
          </p:cNvCxnSpPr>
          <p:nvPr/>
        </p:nvCxnSpPr>
        <p:spPr>
          <a:xfrm flipV="1">
            <a:off x="9691620" y="4493181"/>
            <a:ext cx="611303" cy="659634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0"/>
            <a:endCxn id="101" idx="2"/>
          </p:cNvCxnSpPr>
          <p:nvPr/>
        </p:nvCxnSpPr>
        <p:spPr>
          <a:xfrm flipH="1" flipV="1">
            <a:off x="10302923" y="4493181"/>
            <a:ext cx="630072" cy="659634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39483" y="92725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remove(48)</a:t>
            </a:r>
          </a:p>
        </p:txBody>
      </p:sp>
    </p:spTree>
    <p:extLst>
      <p:ext uri="{BB962C8B-B14F-4D97-AF65-F5344CB8AC3E}">
        <p14:creationId xmlns:p14="http://schemas.microsoft.com/office/powerpoint/2010/main" val="22181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Values From a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node holding value </a:t>
            </a:r>
            <a:r>
              <a:rPr lang="en-US" i="1" dirty="0"/>
              <a:t>x</a:t>
            </a:r>
            <a:r>
              <a:rPr lang="en-US" dirty="0"/>
              <a:t> has no children, removing it is trivial. Simply set the reference to it from the parent node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/>
              <a:t>.</a:t>
            </a:r>
          </a:p>
          <a:p>
            <a:r>
              <a:rPr lang="en-US" dirty="0"/>
              <a:t>If the node holding value </a:t>
            </a:r>
            <a:r>
              <a:rPr lang="en-US" i="1" dirty="0"/>
              <a:t>x</a:t>
            </a:r>
            <a:r>
              <a:rPr lang="en-US" dirty="0"/>
              <a:t> has one child, the removal process is similar to that of a linked list. Just have the parent of the departing node link to that node's child.</a:t>
            </a:r>
          </a:p>
        </p:txBody>
      </p:sp>
    </p:spTree>
    <p:extLst>
      <p:ext uri="{BB962C8B-B14F-4D97-AF65-F5344CB8AC3E}">
        <p14:creationId xmlns:p14="http://schemas.microsoft.com/office/powerpoint/2010/main" val="243969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8524735" y="2277698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889342" y="2277697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224523" y="3715257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913961" y="3715258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88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189554" y="3715257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707039" y="927257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44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446240" y="5152816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</a:t>
            </a:r>
          </a:p>
        </p:txBody>
      </p:sp>
      <p:cxnSp>
        <p:nvCxnSpPr>
          <p:cNvPr id="119" name="Straight Connector 118"/>
          <p:cNvCxnSpPr>
            <a:stCxn id="110" idx="2"/>
            <a:endCxn id="99" idx="0"/>
          </p:cNvCxnSpPr>
          <p:nvPr/>
        </p:nvCxnSpPr>
        <p:spPr>
          <a:xfrm flipH="1">
            <a:off x="3278304" y="1705180"/>
            <a:ext cx="2817697" cy="57251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0" idx="2"/>
            <a:endCxn id="97" idx="0"/>
          </p:cNvCxnSpPr>
          <p:nvPr/>
        </p:nvCxnSpPr>
        <p:spPr>
          <a:xfrm>
            <a:off x="6096001" y="1705180"/>
            <a:ext cx="2817696" cy="572518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9" idx="2"/>
            <a:endCxn id="100" idx="0"/>
          </p:cNvCxnSpPr>
          <p:nvPr/>
        </p:nvCxnSpPr>
        <p:spPr>
          <a:xfrm>
            <a:off x="3278304" y="3055620"/>
            <a:ext cx="1335181" cy="65963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97" idx="2"/>
            <a:endCxn id="101" idx="0"/>
          </p:cNvCxnSpPr>
          <p:nvPr/>
        </p:nvCxnSpPr>
        <p:spPr>
          <a:xfrm>
            <a:off x="8913697" y="3055621"/>
            <a:ext cx="1389226" cy="65963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7" idx="2"/>
            <a:endCxn id="102" idx="0"/>
          </p:cNvCxnSpPr>
          <p:nvPr/>
        </p:nvCxnSpPr>
        <p:spPr>
          <a:xfrm flipH="1">
            <a:off x="7578516" y="3055621"/>
            <a:ext cx="1335181" cy="659636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02" idx="2"/>
            <a:endCxn id="113" idx="0"/>
          </p:cNvCxnSpPr>
          <p:nvPr/>
        </p:nvCxnSpPr>
        <p:spPr>
          <a:xfrm flipH="1">
            <a:off x="6835202" y="4493180"/>
            <a:ext cx="743314" cy="659636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302658" y="5152815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544033" y="5152815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</a:p>
        </p:txBody>
      </p:sp>
      <p:cxnSp>
        <p:nvCxnSpPr>
          <p:cNvPr id="6" name="Straight Connector 5"/>
          <p:cNvCxnSpPr>
            <a:stCxn id="16" idx="0"/>
            <a:endCxn id="101" idx="2"/>
          </p:cNvCxnSpPr>
          <p:nvPr/>
        </p:nvCxnSpPr>
        <p:spPr>
          <a:xfrm flipV="1">
            <a:off x="9691620" y="4493181"/>
            <a:ext cx="611303" cy="659634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0"/>
            <a:endCxn id="101" idx="2"/>
          </p:cNvCxnSpPr>
          <p:nvPr/>
        </p:nvCxnSpPr>
        <p:spPr>
          <a:xfrm flipH="1" flipV="1">
            <a:off x="10302923" y="4493181"/>
            <a:ext cx="630072" cy="659634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39483" y="92725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remove(50)</a:t>
            </a:r>
          </a:p>
        </p:txBody>
      </p:sp>
    </p:spTree>
    <p:extLst>
      <p:ext uri="{BB962C8B-B14F-4D97-AF65-F5344CB8AC3E}">
        <p14:creationId xmlns:p14="http://schemas.microsoft.com/office/powerpoint/2010/main" val="853871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Values From a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901"/>
            <a:ext cx="10515600" cy="4662062"/>
          </a:xfrm>
        </p:spPr>
        <p:txBody>
          <a:bodyPr/>
          <a:lstStyle/>
          <a:p>
            <a:r>
              <a:rPr lang="en-US" dirty="0"/>
              <a:t>If the node holding value </a:t>
            </a:r>
            <a:r>
              <a:rPr lang="en-US" i="1" dirty="0"/>
              <a:t>x</a:t>
            </a:r>
            <a:r>
              <a:rPr lang="en-US" dirty="0"/>
              <a:t> has no children, removing it is trivial. Simply set the reference to it from the parent node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/>
              <a:t>.</a:t>
            </a:r>
          </a:p>
          <a:p>
            <a:r>
              <a:rPr lang="en-US" dirty="0"/>
              <a:t>If the node holding value </a:t>
            </a:r>
            <a:r>
              <a:rPr lang="en-US" i="1" dirty="0"/>
              <a:t>x</a:t>
            </a:r>
            <a:r>
              <a:rPr lang="en-US" dirty="0"/>
              <a:t> has one child, the removal process is similar to that of a linked list. Just have the parent of the departing node link to that node's child.</a:t>
            </a:r>
          </a:p>
          <a:p>
            <a:r>
              <a:rPr lang="en-US" dirty="0"/>
              <a:t>If the node holding </a:t>
            </a:r>
            <a:r>
              <a:rPr lang="en-US" i="1" dirty="0"/>
              <a:t>x</a:t>
            </a:r>
            <a:r>
              <a:rPr lang="en-US" dirty="0"/>
              <a:t> has two children, update the node to contain the smallest value in the right </a:t>
            </a:r>
            <a:r>
              <a:rPr lang="en-US" dirty="0" err="1"/>
              <a:t>subtree</a:t>
            </a:r>
            <a:r>
              <a:rPr lang="en-US" dirty="0"/>
              <a:t>, then remove the (possibly deep) child node with that value.</a:t>
            </a:r>
          </a:p>
        </p:txBody>
      </p:sp>
    </p:spTree>
    <p:extLst>
      <p:ext uri="{BB962C8B-B14F-4D97-AF65-F5344CB8AC3E}">
        <p14:creationId xmlns:p14="http://schemas.microsoft.com/office/powerpoint/2010/main" val="1069475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8524735" y="2277698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889342" y="2277697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224523" y="3715257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913961" y="3715258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88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189554" y="3715257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707039" y="927257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44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446240" y="5152816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</a:t>
            </a:r>
          </a:p>
        </p:txBody>
      </p:sp>
      <p:cxnSp>
        <p:nvCxnSpPr>
          <p:cNvPr id="119" name="Straight Connector 118"/>
          <p:cNvCxnSpPr>
            <a:stCxn id="110" idx="2"/>
            <a:endCxn id="99" idx="0"/>
          </p:cNvCxnSpPr>
          <p:nvPr/>
        </p:nvCxnSpPr>
        <p:spPr>
          <a:xfrm flipH="1">
            <a:off x="3278304" y="1705180"/>
            <a:ext cx="2817697" cy="57251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0" idx="2"/>
            <a:endCxn id="97" idx="0"/>
          </p:cNvCxnSpPr>
          <p:nvPr/>
        </p:nvCxnSpPr>
        <p:spPr>
          <a:xfrm>
            <a:off x="6096001" y="1705180"/>
            <a:ext cx="2817696" cy="572518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9" idx="2"/>
            <a:endCxn id="100" idx="0"/>
          </p:cNvCxnSpPr>
          <p:nvPr/>
        </p:nvCxnSpPr>
        <p:spPr>
          <a:xfrm>
            <a:off x="3278304" y="3055620"/>
            <a:ext cx="1335181" cy="65963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97" idx="2"/>
            <a:endCxn id="101" idx="0"/>
          </p:cNvCxnSpPr>
          <p:nvPr/>
        </p:nvCxnSpPr>
        <p:spPr>
          <a:xfrm>
            <a:off x="8913697" y="3055621"/>
            <a:ext cx="1389226" cy="65963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7" idx="2"/>
            <a:endCxn id="102" idx="0"/>
          </p:cNvCxnSpPr>
          <p:nvPr/>
        </p:nvCxnSpPr>
        <p:spPr>
          <a:xfrm flipH="1">
            <a:off x="7578516" y="3055621"/>
            <a:ext cx="1335181" cy="659636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02" idx="2"/>
            <a:endCxn id="113" idx="0"/>
          </p:cNvCxnSpPr>
          <p:nvPr/>
        </p:nvCxnSpPr>
        <p:spPr>
          <a:xfrm flipH="1">
            <a:off x="6835202" y="4493180"/>
            <a:ext cx="743314" cy="659636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302658" y="5152815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544033" y="5152815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</a:p>
        </p:txBody>
      </p:sp>
      <p:cxnSp>
        <p:nvCxnSpPr>
          <p:cNvPr id="6" name="Straight Connector 5"/>
          <p:cNvCxnSpPr>
            <a:stCxn id="16" idx="0"/>
            <a:endCxn id="101" idx="2"/>
          </p:cNvCxnSpPr>
          <p:nvPr/>
        </p:nvCxnSpPr>
        <p:spPr>
          <a:xfrm flipV="1">
            <a:off x="9691620" y="4493181"/>
            <a:ext cx="611303" cy="659634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0"/>
            <a:endCxn id="101" idx="2"/>
          </p:cNvCxnSpPr>
          <p:nvPr/>
        </p:nvCxnSpPr>
        <p:spPr>
          <a:xfrm flipH="1" flipV="1">
            <a:off x="10302923" y="4493181"/>
            <a:ext cx="630072" cy="659634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39483" y="92725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remove(78)</a:t>
            </a:r>
          </a:p>
        </p:txBody>
      </p:sp>
    </p:spTree>
    <p:extLst>
      <p:ext uri="{BB962C8B-B14F-4D97-AF65-F5344CB8AC3E}">
        <p14:creationId xmlns:p14="http://schemas.microsoft.com/office/powerpoint/2010/main" val="400367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root is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/>
              <a:t>, then the value being inserted becomes the new root.</a:t>
            </a:r>
          </a:p>
          <a:p>
            <a:r>
              <a:rPr lang="en-US" dirty="0"/>
              <a:t>Otherwise, compare value to be inserted with value at root. Move left if the new value is less than the root; move right if the new value is greater than the root.</a:t>
            </a:r>
          </a:p>
          <a:p>
            <a:r>
              <a:rPr lang="en-US" dirty="0"/>
              <a:t>Insertion is recursive, because each node in a tree is (conceptually) the root of a subtree!</a:t>
            </a:r>
          </a:p>
        </p:txBody>
      </p:sp>
    </p:spTree>
    <p:extLst>
      <p:ext uri="{BB962C8B-B14F-4D97-AF65-F5344CB8AC3E}">
        <p14:creationId xmlns:p14="http://schemas.microsoft.com/office/powerpoint/2010/main" val="4239765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method for insertion should be similar to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insert(x)</a:t>
            </a:r>
          </a:p>
          <a:p>
            <a:r>
              <a:rPr lang="en-US" dirty="0"/>
              <a:t>To make the method recursive, add a helper method with an additional parameter.</a:t>
            </a:r>
          </a:p>
          <a:p>
            <a:r>
              <a:rPr lang="en-US" dirty="0"/>
              <a:t>What should the additional parameter and return values for the recursive method be?</a:t>
            </a:r>
          </a:p>
        </p:txBody>
      </p:sp>
    </p:spTree>
    <p:extLst>
      <p:ext uri="{BB962C8B-B14F-4D97-AF65-F5344CB8AC3E}">
        <p14:creationId xmlns:p14="http://schemas.microsoft.com/office/powerpoint/2010/main" val="567774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20 10 40 5 15 12</a:t>
            </a:r>
          </a:p>
        </p:txBody>
      </p:sp>
    </p:spTree>
    <p:extLst>
      <p:ext uri="{BB962C8B-B14F-4D97-AF65-F5344CB8AC3E}">
        <p14:creationId xmlns:p14="http://schemas.microsoft.com/office/powerpoint/2010/main" val="1522060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BST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Insert value </a:t>
            </a:r>
            <a:r>
              <a:rPr lang="en-US" sz="2400" i="1" dirty="0"/>
              <a:t>x</a:t>
            </a:r>
            <a:r>
              <a:rPr lang="en-US" sz="2400" dirty="0"/>
              <a:t> at node </a:t>
            </a:r>
            <a:r>
              <a:rPr lang="en-US" sz="2400" i="1" dirty="0"/>
              <a:t>t</a:t>
            </a:r>
            <a:r>
              <a:rPr lang="en-US" sz="2400" dirty="0"/>
              <a:t> (initially the root).</a:t>
            </a:r>
          </a:p>
          <a:p>
            <a:r>
              <a:rPr lang="en-US" sz="2400" dirty="0"/>
              <a:t>If </a:t>
            </a:r>
            <a:r>
              <a:rPr lang="en-US" sz="2400" i="1" dirty="0"/>
              <a:t>t</a:t>
            </a:r>
            <a:r>
              <a:rPr lang="en-US" sz="2400" dirty="0"/>
              <a:t> is None, make a new Node with value </a:t>
            </a:r>
            <a:r>
              <a:rPr lang="en-US" sz="2400" i="1" dirty="0"/>
              <a:t>x</a:t>
            </a:r>
            <a:r>
              <a:rPr lang="en-US" sz="2400" dirty="0"/>
              <a:t> and return that node as the new root. (Base case)</a:t>
            </a:r>
          </a:p>
          <a:p>
            <a:r>
              <a:rPr lang="en-US" sz="2400" dirty="0"/>
              <a:t>If </a:t>
            </a:r>
            <a:r>
              <a:rPr lang="en-US" sz="2400" i="1" dirty="0"/>
              <a:t>x</a:t>
            </a:r>
            <a:r>
              <a:rPr lang="en-US" sz="2400" dirty="0"/>
              <a:t> &lt; </a:t>
            </a:r>
            <a:r>
              <a:rPr lang="en-US" sz="2400" i="1" dirty="0"/>
              <a:t>t</a:t>
            </a:r>
            <a:r>
              <a:rPr lang="en-US" sz="2400" dirty="0"/>
              <a:t>'s value, update </a:t>
            </a:r>
            <a:r>
              <a:rPr lang="en-US" sz="2400" i="1" dirty="0"/>
              <a:t>t</a:t>
            </a:r>
            <a:r>
              <a:rPr lang="en-US" sz="2400" dirty="0"/>
              <a:t>'s left child to be the return value of inserting </a:t>
            </a:r>
            <a:r>
              <a:rPr lang="en-US" sz="2400" i="1" dirty="0"/>
              <a:t>x</a:t>
            </a:r>
            <a:r>
              <a:rPr lang="en-US" sz="2400" dirty="0"/>
              <a:t> at node </a:t>
            </a:r>
            <a:r>
              <a:rPr lang="en-US" sz="2400" i="1" dirty="0"/>
              <a:t>t</a:t>
            </a:r>
            <a:r>
              <a:rPr lang="en-US" sz="2400" dirty="0"/>
              <a:t>'s left child.</a:t>
            </a:r>
          </a:p>
          <a:p>
            <a:r>
              <a:rPr lang="en-US" sz="2400" dirty="0"/>
              <a:t>If </a:t>
            </a:r>
            <a:r>
              <a:rPr lang="en-US" sz="2400" i="1" dirty="0"/>
              <a:t>x</a:t>
            </a:r>
            <a:r>
              <a:rPr lang="en-US" sz="2400" dirty="0"/>
              <a:t> &gt; </a:t>
            </a:r>
            <a:r>
              <a:rPr lang="en-US" sz="2400" i="1" dirty="0"/>
              <a:t>t</a:t>
            </a:r>
            <a:r>
              <a:rPr lang="en-US" sz="2400" dirty="0"/>
              <a:t>'s value, update </a:t>
            </a:r>
            <a:r>
              <a:rPr lang="en-US" sz="2400" i="1" dirty="0"/>
              <a:t>t</a:t>
            </a:r>
            <a:r>
              <a:rPr lang="en-US" sz="2400" dirty="0"/>
              <a:t>'s right child to be the return value of inserting insert </a:t>
            </a:r>
            <a:r>
              <a:rPr lang="en-US" sz="2400" i="1" dirty="0"/>
              <a:t>x</a:t>
            </a:r>
            <a:r>
              <a:rPr lang="en-US" sz="2400" dirty="0"/>
              <a:t> at node </a:t>
            </a:r>
            <a:r>
              <a:rPr lang="en-US" sz="2400" i="1" dirty="0"/>
              <a:t>t</a:t>
            </a:r>
            <a:r>
              <a:rPr lang="en-US" sz="2400" dirty="0"/>
              <a:t>'s right child.</a:t>
            </a:r>
          </a:p>
          <a:p>
            <a:r>
              <a:rPr lang="en-US" sz="2400" dirty="0"/>
              <a:t>Return t</a:t>
            </a:r>
          </a:p>
        </p:txBody>
      </p:sp>
    </p:spTree>
    <p:extLst>
      <p:ext uri="{BB962C8B-B14F-4D97-AF65-F5344CB8AC3E}">
        <p14:creationId xmlns:p14="http://schemas.microsoft.com/office/powerpoint/2010/main" val="3584480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BST 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Delete value </a:t>
            </a:r>
            <a:r>
              <a:rPr lang="en-US" sz="2400" i="1" dirty="0"/>
              <a:t>x</a:t>
            </a:r>
            <a:r>
              <a:rPr lang="en-US" sz="2400" dirty="0"/>
              <a:t> from tree rooted at node </a:t>
            </a:r>
            <a:r>
              <a:rPr lang="en-US" sz="2400" i="1" dirty="0"/>
              <a:t>t</a:t>
            </a:r>
            <a:r>
              <a:rPr lang="en-US" sz="2400" dirty="0"/>
              <a:t> (initially the root).</a:t>
            </a:r>
          </a:p>
          <a:p>
            <a:r>
              <a:rPr lang="en-US" sz="2400" dirty="0"/>
              <a:t>If </a:t>
            </a:r>
            <a:r>
              <a:rPr lang="en-US" sz="2400" i="1" dirty="0"/>
              <a:t>t</a:t>
            </a:r>
            <a:r>
              <a:rPr lang="en-US" sz="2400" dirty="0"/>
              <a:t> is None, then the item was not found. Return </a:t>
            </a:r>
            <a:r>
              <a:rPr lang="en-US" sz="2400" i="1" dirty="0"/>
              <a:t>t</a:t>
            </a:r>
            <a:r>
              <a:rPr lang="en-US" sz="2400" dirty="0"/>
              <a:t>.</a:t>
            </a:r>
          </a:p>
          <a:p>
            <a:r>
              <a:rPr lang="en-US" sz="2400" dirty="0"/>
              <a:t>If </a:t>
            </a:r>
            <a:r>
              <a:rPr lang="en-US" sz="2400" i="1" dirty="0"/>
              <a:t>x</a:t>
            </a:r>
            <a:r>
              <a:rPr lang="en-US" sz="2400" dirty="0"/>
              <a:t> &lt; </a:t>
            </a:r>
            <a:r>
              <a:rPr lang="en-US" sz="2400" i="1" dirty="0"/>
              <a:t>t</a:t>
            </a:r>
            <a:r>
              <a:rPr lang="en-US" sz="2400" dirty="0"/>
              <a:t>'s value, update </a:t>
            </a:r>
            <a:r>
              <a:rPr lang="en-US" sz="2400" i="1" dirty="0"/>
              <a:t>t</a:t>
            </a:r>
            <a:r>
              <a:rPr lang="en-US" sz="2400" dirty="0"/>
              <a:t>'s left child to be the </a:t>
            </a:r>
            <a:r>
              <a:rPr lang="en-US" sz="2400" dirty="0" err="1"/>
              <a:t>subtree</a:t>
            </a:r>
            <a:r>
              <a:rPr lang="en-US" sz="2400" dirty="0"/>
              <a:t> returned by removing </a:t>
            </a:r>
            <a:r>
              <a:rPr lang="en-US" sz="2400" i="1" dirty="0"/>
              <a:t>x</a:t>
            </a:r>
            <a:r>
              <a:rPr lang="en-US" sz="2400" dirty="0"/>
              <a:t> from the </a:t>
            </a:r>
            <a:r>
              <a:rPr lang="en-US" sz="2400" dirty="0" err="1"/>
              <a:t>subtree</a:t>
            </a:r>
            <a:r>
              <a:rPr lang="en-US" sz="2400" dirty="0"/>
              <a:t> rooted at node </a:t>
            </a:r>
            <a:r>
              <a:rPr lang="en-US" sz="2400" i="1" dirty="0"/>
              <a:t>t</a:t>
            </a:r>
            <a:r>
              <a:rPr lang="en-US" sz="2400" dirty="0"/>
              <a:t>'s left child.</a:t>
            </a:r>
          </a:p>
          <a:p>
            <a:r>
              <a:rPr lang="en-US" sz="2400" dirty="0"/>
              <a:t>If </a:t>
            </a:r>
            <a:r>
              <a:rPr lang="en-US" sz="2400" i="1" dirty="0"/>
              <a:t>x</a:t>
            </a:r>
            <a:r>
              <a:rPr lang="en-US" sz="2400" dirty="0"/>
              <a:t> &gt; </a:t>
            </a:r>
            <a:r>
              <a:rPr lang="en-US" sz="2400" i="1" dirty="0"/>
              <a:t>t</a:t>
            </a:r>
            <a:r>
              <a:rPr lang="en-US" sz="2400" dirty="0"/>
              <a:t>'s value, update </a:t>
            </a:r>
            <a:r>
              <a:rPr lang="en-US" sz="2400" i="1" dirty="0"/>
              <a:t>t</a:t>
            </a:r>
            <a:r>
              <a:rPr lang="en-US" sz="2400" dirty="0"/>
              <a:t>'s right child to be the </a:t>
            </a:r>
            <a:r>
              <a:rPr lang="en-US" sz="2400" dirty="0" err="1"/>
              <a:t>subtree</a:t>
            </a:r>
            <a:r>
              <a:rPr lang="en-US" sz="2400" dirty="0"/>
              <a:t> returned by removing </a:t>
            </a:r>
            <a:r>
              <a:rPr lang="en-US" sz="2400" i="1" dirty="0"/>
              <a:t>x</a:t>
            </a:r>
            <a:r>
              <a:rPr lang="en-US" sz="2400" dirty="0"/>
              <a:t> from the </a:t>
            </a:r>
            <a:r>
              <a:rPr lang="en-US" sz="2400" dirty="0" err="1"/>
              <a:t>subtree</a:t>
            </a:r>
            <a:r>
              <a:rPr lang="en-US" sz="2400" dirty="0"/>
              <a:t> rooted at node </a:t>
            </a:r>
            <a:r>
              <a:rPr lang="en-US" sz="2400" i="1" dirty="0"/>
              <a:t>t</a:t>
            </a:r>
            <a:r>
              <a:rPr lang="en-US" sz="2400" dirty="0"/>
              <a:t>'s right child.</a:t>
            </a:r>
          </a:p>
          <a:p>
            <a:r>
              <a:rPr lang="en-US" sz="2400" dirty="0"/>
              <a:t>If </a:t>
            </a:r>
            <a:r>
              <a:rPr lang="en-US" sz="2400" i="1" dirty="0"/>
              <a:t>x</a:t>
            </a:r>
            <a:r>
              <a:rPr lang="en-US" sz="2400" dirty="0"/>
              <a:t> == </a:t>
            </a:r>
            <a:r>
              <a:rPr lang="en-US" sz="2400" i="1" dirty="0"/>
              <a:t>t</a:t>
            </a:r>
            <a:r>
              <a:rPr lang="en-US" sz="2400" dirty="0"/>
              <a:t>'s value, consider how many children </a:t>
            </a:r>
            <a:r>
              <a:rPr lang="en-US" sz="2400" i="1" dirty="0"/>
              <a:t>t</a:t>
            </a:r>
            <a:r>
              <a:rPr lang="en-US" sz="2400" dirty="0"/>
              <a:t> has.</a:t>
            </a:r>
          </a:p>
        </p:txBody>
      </p:sp>
    </p:spTree>
    <p:extLst>
      <p:ext uri="{BB962C8B-B14F-4D97-AF65-F5344CB8AC3E}">
        <p14:creationId xmlns:p14="http://schemas.microsoft.com/office/powerpoint/2010/main" val="35017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Tree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Because we know whether the value we are searching for is on the left side or the right side, we no longer have to visit every node.</a:t>
            </a:r>
          </a:p>
          <a:p>
            <a:r>
              <a:rPr lang="en-US" dirty="0"/>
              <a:t>To locate item, first visit the root. If your item is less than the root's value, descend left. If it is greater, descend right.</a:t>
            </a:r>
          </a:p>
          <a:p>
            <a:r>
              <a:rPr lang="en-US" dirty="0"/>
              <a:t>Insertions work the same way. Start at the root and compare values, descending left if the new value is less, and descending right if the new value is greater.</a:t>
            </a:r>
          </a:p>
        </p:txBody>
      </p:sp>
    </p:spTree>
    <p:extLst>
      <p:ext uri="{BB962C8B-B14F-4D97-AF65-F5344CB8AC3E}">
        <p14:creationId xmlns:p14="http://schemas.microsoft.com/office/powerpoint/2010/main" val="530565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BST 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</a:t>
            </a:r>
            <a:r>
              <a:rPr lang="en-US" sz="2400" i="1" dirty="0"/>
              <a:t>t</a:t>
            </a:r>
            <a:r>
              <a:rPr lang="en-US" sz="2400" dirty="0"/>
              <a:t> has two children (neither child reference is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2400" dirty="0"/>
              <a:t>), then update </a:t>
            </a:r>
            <a:r>
              <a:rPr lang="en-US" sz="2400" i="1" dirty="0"/>
              <a:t>t</a:t>
            </a:r>
            <a:r>
              <a:rPr lang="en-US" sz="2400" dirty="0"/>
              <a:t>'s value with the smallest value </a:t>
            </a:r>
            <a:r>
              <a:rPr lang="en-US" sz="2400" i="1" dirty="0"/>
              <a:t>r</a:t>
            </a:r>
            <a:r>
              <a:rPr lang="en-US" sz="2400" dirty="0"/>
              <a:t> from </a:t>
            </a:r>
            <a:r>
              <a:rPr lang="en-US" sz="2400" i="1" dirty="0"/>
              <a:t>t</a:t>
            </a:r>
            <a:r>
              <a:rPr lang="en-US" sz="2400" dirty="0"/>
              <a:t>'s right child. Then update </a:t>
            </a:r>
            <a:r>
              <a:rPr lang="en-US" sz="2400" i="1" dirty="0"/>
              <a:t>t</a:t>
            </a:r>
            <a:r>
              <a:rPr lang="en-US" sz="2400" dirty="0"/>
              <a:t>'s right child to be the </a:t>
            </a:r>
            <a:r>
              <a:rPr lang="en-US" sz="2400" dirty="0" err="1"/>
              <a:t>subtree</a:t>
            </a:r>
            <a:r>
              <a:rPr lang="en-US" sz="2400" dirty="0"/>
              <a:t> returned by removing </a:t>
            </a:r>
            <a:r>
              <a:rPr lang="en-US" sz="2400" i="1" dirty="0"/>
              <a:t>r</a:t>
            </a:r>
            <a:r>
              <a:rPr lang="en-US" sz="2400" dirty="0"/>
              <a:t> from the </a:t>
            </a:r>
            <a:r>
              <a:rPr lang="en-US" sz="2400" dirty="0" err="1"/>
              <a:t>subtree</a:t>
            </a:r>
            <a:r>
              <a:rPr lang="en-US" sz="2400" dirty="0"/>
              <a:t> rooted at </a:t>
            </a:r>
            <a:r>
              <a:rPr lang="en-US" sz="2400" i="1" dirty="0"/>
              <a:t>t</a:t>
            </a:r>
            <a:r>
              <a:rPr lang="en-US" sz="2400" dirty="0"/>
              <a:t>'s right child.</a:t>
            </a:r>
          </a:p>
          <a:p>
            <a:r>
              <a:rPr lang="en-US" sz="2400" dirty="0"/>
              <a:t>If </a:t>
            </a:r>
            <a:r>
              <a:rPr lang="en-US" sz="2400" i="1" dirty="0"/>
              <a:t>t</a:t>
            </a:r>
            <a:r>
              <a:rPr lang="en-US" sz="2400" dirty="0"/>
              <a:t>'s left child is None, then update </a:t>
            </a:r>
            <a:r>
              <a:rPr lang="en-US" sz="2400" i="1" dirty="0"/>
              <a:t>t</a:t>
            </a:r>
            <a:r>
              <a:rPr lang="en-US" sz="2400" dirty="0"/>
              <a:t> to be </a:t>
            </a:r>
            <a:r>
              <a:rPr lang="en-US" sz="2400" i="1" dirty="0"/>
              <a:t>t</a:t>
            </a:r>
            <a:r>
              <a:rPr lang="en-US" sz="2400" dirty="0"/>
              <a:t>'s right child. Otherwise, update </a:t>
            </a:r>
            <a:r>
              <a:rPr lang="en-US" sz="2400" i="1" dirty="0"/>
              <a:t>t</a:t>
            </a:r>
            <a:r>
              <a:rPr lang="en-US" sz="2400" dirty="0"/>
              <a:t> to be </a:t>
            </a:r>
            <a:r>
              <a:rPr lang="en-US" sz="2400" i="1" dirty="0"/>
              <a:t>t</a:t>
            </a:r>
            <a:r>
              <a:rPr lang="en-US" sz="2400" dirty="0"/>
              <a:t>'s left child.</a:t>
            </a:r>
          </a:p>
          <a:p>
            <a:r>
              <a:rPr lang="en-US" sz="2400" dirty="0"/>
              <a:t>return </a:t>
            </a:r>
            <a:r>
              <a:rPr lang="en-US" sz="2400" i="1" dirty="0"/>
              <a:t>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1607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3586"/>
            <a:ext cx="10515600" cy="6250828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INSERT 50, 20, 75, 80, 90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REMOVE 75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INSERT 75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REMOVE 20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REMOVE 50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INSERT 83, 81, 85, 82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REMOVE 80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REMOVE 81</a:t>
            </a:r>
          </a:p>
        </p:txBody>
      </p:sp>
    </p:spTree>
    <p:extLst>
      <p:ext uri="{BB962C8B-B14F-4D97-AF65-F5344CB8AC3E}">
        <p14:creationId xmlns:p14="http://schemas.microsoft.com/office/powerpoint/2010/main" val="276577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12 7 3 20 9 25 16</a:t>
            </a:r>
          </a:p>
        </p:txBody>
      </p:sp>
    </p:spTree>
    <p:extLst>
      <p:ext uri="{BB962C8B-B14F-4D97-AF65-F5344CB8AC3E}">
        <p14:creationId xmlns:p14="http://schemas.microsoft.com/office/powerpoint/2010/main" val="73652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Tree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eliminate half of the tree each time we choose a direction.</a:t>
            </a:r>
          </a:p>
          <a:p>
            <a:r>
              <a:rPr lang="en-US" dirty="0"/>
              <a:t>Eliminating half each time is the opposite of doubling each time.</a:t>
            </a:r>
          </a:p>
          <a:p>
            <a:r>
              <a:rPr lang="en-US" dirty="0"/>
              <a:t>Doubling each time = exponential growth </a:t>
            </a:r>
            <a:r>
              <a:rPr lang="en-US" i="1" dirty="0"/>
              <a:t>O(2</a:t>
            </a:r>
            <a:r>
              <a:rPr lang="en-US" i="1" baseline="30000" dirty="0"/>
              <a:t>n</a:t>
            </a:r>
            <a:r>
              <a:rPr lang="en-US" i="1" dirty="0"/>
              <a:t>).</a:t>
            </a:r>
          </a:p>
          <a:p>
            <a:r>
              <a:rPr lang="en-US" dirty="0"/>
              <a:t>Halving each time = logarithmic growth </a:t>
            </a:r>
            <a:r>
              <a:rPr lang="en-US" i="1" dirty="0"/>
              <a:t>O(log n)</a:t>
            </a:r>
            <a:r>
              <a:rPr lang="en-US" dirty="0"/>
              <a:t>.</a:t>
            </a:r>
          </a:p>
          <a:p>
            <a:r>
              <a:rPr lang="en-US" dirty="0"/>
              <a:t>We have achieved </a:t>
            </a:r>
            <a:r>
              <a:rPr lang="en-US" i="1" dirty="0"/>
              <a:t>O(log n)</a:t>
            </a:r>
            <a:r>
              <a:rPr lang="en-US" dirty="0"/>
              <a:t> lookup time instead of </a:t>
            </a:r>
            <a:r>
              <a:rPr lang="en-US" i="1" dirty="0"/>
              <a:t>O(n)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199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Tree ADT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have achieved </a:t>
            </a:r>
            <a:r>
              <a:rPr lang="en-US" i="1" dirty="0"/>
              <a:t>O(log n)</a:t>
            </a:r>
            <a:r>
              <a:rPr lang="en-US" dirty="0"/>
              <a:t> lookup time instead of </a:t>
            </a:r>
            <a:r>
              <a:rPr lang="en-US" i="1" dirty="0"/>
              <a:t>O(n)</a:t>
            </a:r>
            <a:r>
              <a:rPr lang="en-US" dirty="0"/>
              <a:t>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5714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AWESOME, RIGHT?!?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118" y="2768711"/>
            <a:ext cx="4265682" cy="374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7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3 7 9 12 16 20 25</a:t>
            </a:r>
          </a:p>
        </p:txBody>
      </p:sp>
    </p:spTree>
    <p:extLst>
      <p:ext uri="{BB962C8B-B14F-4D97-AF65-F5344CB8AC3E}">
        <p14:creationId xmlns:p14="http://schemas.microsoft.com/office/powerpoint/2010/main" val="309981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Tree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can keep the left and right subtrees of roughly equal height, </a:t>
            </a:r>
            <a:r>
              <a:rPr lang="en-US" i="1" dirty="0"/>
              <a:t>then</a:t>
            </a:r>
            <a:r>
              <a:rPr lang="en-US" dirty="0"/>
              <a:t> we will have </a:t>
            </a:r>
            <a:r>
              <a:rPr lang="en-US" i="1" dirty="0"/>
              <a:t>O(log n)</a:t>
            </a:r>
            <a:r>
              <a:rPr lang="en-US" dirty="0"/>
              <a:t> lookup time.</a:t>
            </a:r>
          </a:p>
          <a:p>
            <a:r>
              <a:rPr lang="en-US" dirty="0"/>
              <a:t>Your patience will be rewarded soon.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9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Values From a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a value from a BST is more complicated that insertion, but there is a finite number of cases.</a:t>
            </a:r>
          </a:p>
          <a:p>
            <a:r>
              <a:rPr lang="en-US" dirty="0"/>
              <a:t>First, traverse the tree to locate the value </a:t>
            </a:r>
            <a:r>
              <a:rPr lang="en-US" i="1" dirty="0"/>
              <a:t>x</a:t>
            </a:r>
            <a:r>
              <a:rPr lang="en-US" dirty="0"/>
              <a:t> that should be removed.</a:t>
            </a:r>
          </a:p>
          <a:p>
            <a:r>
              <a:rPr lang="en-US" dirty="0"/>
              <a:t>Consider the number of children from the node containing the value </a:t>
            </a:r>
            <a:r>
              <a:rPr lang="en-US" i="1" dirty="0"/>
              <a:t>x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121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Values From a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node holding value </a:t>
            </a:r>
            <a:r>
              <a:rPr lang="en-US" i="1" dirty="0"/>
              <a:t>x</a:t>
            </a:r>
            <a:r>
              <a:rPr lang="en-US" dirty="0"/>
              <a:t> has no children, removing it is trivial. Simply set the reference to it from the parent node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73550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 w="lg" len="lg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latin typeface="Consolas" panose="020B0609020204030204" pitchFamily="49" charset="0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1000</Words>
  <Application>Microsoft Office PowerPoint</Application>
  <PresentationFormat>Widescreen</PresentationFormat>
  <Paragraphs>94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Verdana</vt:lpstr>
      <vt:lpstr>1_Custom Design</vt:lpstr>
      <vt:lpstr>Locating Values</vt:lpstr>
      <vt:lpstr>The Binary Search Tree ADT</vt:lpstr>
      <vt:lpstr>12 7 3 20 9 25 16</vt:lpstr>
      <vt:lpstr>The Binary Search Tree ADT</vt:lpstr>
      <vt:lpstr>The Binary Search Tree ADT</vt:lpstr>
      <vt:lpstr>3 7 9 12 16 20 25</vt:lpstr>
      <vt:lpstr>The Binary Search Tree ADT</vt:lpstr>
      <vt:lpstr>Removing Values From a BST</vt:lpstr>
      <vt:lpstr>Removing Values From a BST</vt:lpstr>
      <vt:lpstr>PowerPoint Presentation</vt:lpstr>
      <vt:lpstr>Removing Values From a BST</vt:lpstr>
      <vt:lpstr>PowerPoint Presentation</vt:lpstr>
      <vt:lpstr>Removing Values From a BST</vt:lpstr>
      <vt:lpstr>PowerPoint Presentation</vt:lpstr>
      <vt:lpstr>Binary Search Tree Insertion</vt:lpstr>
      <vt:lpstr>Binary Search Tree Insertion</vt:lpstr>
      <vt:lpstr>20 10 40 5 15 12</vt:lpstr>
      <vt:lpstr>Recursive BST Insertion</vt:lpstr>
      <vt:lpstr>Recursive BST Deletion</vt:lpstr>
      <vt:lpstr>Recursive BST Deletion</vt:lpstr>
      <vt:lpstr>INSERT 50, 20, 75, 80, 90 REMOVE 75 INSERT 75 REMOVE 20 REMOVE 50 INSERT 83, 81, 85, 82 REMOVE 80 REMOVE 81</vt:lpstr>
    </vt:vector>
  </TitlesOfParts>
  <Company>College of William and Mary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Deverick, James</dc:creator>
  <cp:lastModifiedBy>Jim Deverick</cp:lastModifiedBy>
  <cp:revision>149</cp:revision>
  <dcterms:created xsi:type="dcterms:W3CDTF">2015-09-09T12:15:11Z</dcterms:created>
  <dcterms:modified xsi:type="dcterms:W3CDTF">2016-06-13T13:27:11Z</dcterms:modified>
</cp:coreProperties>
</file>