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7" r:id="rId6"/>
    <p:sldId id="269" r:id="rId7"/>
    <p:sldId id="274" r:id="rId8"/>
    <p:sldId id="275" r:id="rId9"/>
    <p:sldId id="290" r:id="rId10"/>
    <p:sldId id="288" r:id="rId11"/>
    <p:sldId id="287" r:id="rId12"/>
    <p:sldId id="289" r:id="rId13"/>
    <p:sldId id="279" r:id="rId14"/>
    <p:sldId id="277" r:id="rId15"/>
    <p:sldId id="291" r:id="rId16"/>
    <p:sldId id="282" r:id="rId17"/>
    <p:sldId id="283" r:id="rId18"/>
    <p:sldId id="280" r:id="rId19"/>
    <p:sldId id="284" r:id="rId20"/>
    <p:sldId id="286" r:id="rId21"/>
    <p:sldId id="278" r:id="rId22"/>
    <p:sldId id="273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3335"/>
    <a:srgbClr val="FFFFFF"/>
    <a:srgbClr val="663300"/>
    <a:srgbClr val="3366FF"/>
    <a:srgbClr val="3399FF"/>
    <a:srgbClr val="66CCFF"/>
    <a:srgbClr val="A50021"/>
    <a:srgbClr val="C00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5" d="100"/>
          <a:sy n="65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6481E-C71C-4265-901B-26CD8620D9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EF4DA-289F-4B14-8933-24F445478A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0DF4C-D5D4-4BB5-9B71-6CDE535949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AD836-356D-4E0E-A943-711423EE39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F5140-D28C-483B-A935-3898E88424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4CCCE-5675-482E-9DD2-7C780D039C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019AF-7B75-49DE-B8FE-220A74F35C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ADA43-B1B5-4D43-B769-8121D35E84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D7936-3BC5-4B4A-B71A-958AF88924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3B3DF-FBE9-485A-86AC-00E8333FED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58F3C-D6A7-4BFB-8FCA-699FC5BA1C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2D47FED-EE96-4213-AC3D-48C0C45D97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comm.generalichina.com/ebnsp/#/index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Abby.li@generalichina.com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2339752" y="2356687"/>
            <a:ext cx="4968552" cy="1792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3415" tIns="41709" rIns="83415" bIns="41709" anchor="ctr">
            <a:spAutoFit/>
          </a:bodyPr>
          <a:lstStyle/>
          <a:p>
            <a:pPr algn="ctr" defTabSz="835025">
              <a:lnSpc>
                <a:spcPct val="150000"/>
              </a:lnSpc>
              <a:defRPr/>
            </a:pPr>
            <a:r>
              <a:rPr lang="en-US" altLang="zh-CN" sz="37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2018 FIL </a:t>
            </a:r>
            <a:r>
              <a:rPr lang="zh-CN" altLang="en-US" sz="37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员工</a:t>
            </a:r>
            <a:r>
              <a:rPr lang="zh-CN" altLang="en-US" sz="37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及</a:t>
            </a:r>
            <a:r>
              <a:rPr lang="zh-CN" altLang="en-US" sz="37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家属保险计划</a:t>
            </a:r>
            <a:r>
              <a:rPr lang="zh-CN" altLang="en-US" sz="37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网</a:t>
            </a:r>
            <a:r>
              <a:rPr lang="zh-CN" altLang="en-US" sz="37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选平台指引</a:t>
            </a:r>
            <a:endParaRPr lang="zh-CN" altLang="en-US" sz="37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908175" y="2671763"/>
            <a:ext cx="127000" cy="1309687"/>
          </a:xfrm>
          <a:prstGeom prst="rect">
            <a:avLst/>
          </a:prstGeom>
          <a:solidFill>
            <a:srgbClr val="800000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lIns="91434" tIns="45717" rIns="91434" bIns="45717" anchor="ctr">
            <a:spAutoFit/>
          </a:bodyPr>
          <a:lstStyle/>
          <a:p>
            <a:endParaRPr lang="zh-CN" altLang="en-US"/>
          </a:p>
        </p:txBody>
      </p:sp>
      <p:pic>
        <p:nvPicPr>
          <p:cNvPr id="2052" name="Picture 4" descr="计算机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8500" y="3979863"/>
            <a:ext cx="170497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0" y="2051050"/>
            <a:ext cx="4889500" cy="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>
            <a:outerShdw algn="ctr" rotWithShape="0">
              <a:srgbClr val="808080">
                <a:alpha val="50000"/>
              </a:srgbClr>
            </a:outerShdw>
          </a:effectLst>
        </p:spPr>
        <p:txBody>
          <a:bodyPr lIns="91434" tIns="45717" rIns="91434" bIns="45717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508000" y="1981200"/>
            <a:ext cx="1079500" cy="138113"/>
          </a:xfrm>
          <a:prstGeom prst="rect">
            <a:avLst/>
          </a:prstGeom>
          <a:solidFill>
            <a:srgbClr val="800000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lIns="91434" tIns="45717" rIns="91434" bIns="45717" anchor="ctr">
            <a:spAutoFit/>
          </a:bodyPr>
          <a:lstStyle/>
          <a:p>
            <a:endParaRPr lang="zh-CN" altLang="en-US"/>
          </a:p>
        </p:txBody>
      </p:sp>
      <p:pic>
        <p:nvPicPr>
          <p:cNvPr id="2055" name="Picture 7" descr="LOGO(LG1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151063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899592" y="6093296"/>
            <a:ext cx="79208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AA3335"/>
                </a:solidFill>
                <a:latin typeface="微软雅黑" pitchFamily="34" charset="-122"/>
                <a:ea typeface="微软雅黑" pitchFamily="34" charset="-122"/>
              </a:rPr>
              <a:t>请点击进入中意人寿 </a:t>
            </a:r>
            <a:r>
              <a:rPr lang="en-US" altLang="zh-CN" sz="1600" u="sng" dirty="0">
                <a:hlinkClick r:id="rId4"/>
              </a:rPr>
              <a:t>https://ecomm.generalichina.com/ebnsp/#/index</a:t>
            </a:r>
            <a:endParaRPr lang="en-US" altLang="zh-CN" sz="1600" b="1" u="sng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538906"/>
            <a:ext cx="9144000" cy="5472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1763688" y="5157192"/>
            <a:ext cx="3096344" cy="346348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051720" y="3068960"/>
            <a:ext cx="1080120" cy="2062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372200" y="2286604"/>
            <a:ext cx="1080120" cy="2062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408204" y="3429000"/>
            <a:ext cx="2124236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2051720" y="3829910"/>
            <a:ext cx="1080120" cy="2062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372200" y="3829910"/>
            <a:ext cx="1080120" cy="2062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6300192" y="4806884"/>
            <a:ext cx="1080120" cy="2062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979712" y="4293096"/>
            <a:ext cx="1080120" cy="2062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5004048" y="5229198"/>
            <a:ext cx="4077470" cy="1041507"/>
            <a:chOff x="755576" y="5013174"/>
            <a:chExt cx="7128792" cy="503024"/>
          </a:xfrm>
        </p:grpSpPr>
        <p:sp>
          <p:nvSpPr>
            <p:cNvPr id="2" name="圆角矩形 1"/>
            <p:cNvSpPr/>
            <p:nvPr/>
          </p:nvSpPr>
          <p:spPr>
            <a:xfrm>
              <a:off x="755576" y="5013176"/>
              <a:ext cx="7128792" cy="503022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99592" y="5013174"/>
              <a:ext cx="6840760" cy="468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请确认或填写以上基本信息，姓名和证件号码需与证件上一致；</a:t>
              </a:r>
              <a:endPara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如想了解详细的计划明细，请点击计划说明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107504" y="5589240"/>
            <a:ext cx="3096344" cy="346348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0" y="404664"/>
            <a:ext cx="9115420" cy="621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5076056" y="1484784"/>
            <a:ext cx="3888432" cy="446397"/>
            <a:chOff x="755576" y="5013176"/>
            <a:chExt cx="7386384" cy="626008"/>
          </a:xfrm>
        </p:grpSpPr>
        <p:sp>
          <p:nvSpPr>
            <p:cNvPr id="5" name="圆角矩形 4"/>
            <p:cNvSpPr/>
            <p:nvPr/>
          </p:nvSpPr>
          <p:spPr>
            <a:xfrm>
              <a:off x="755576" y="5013176"/>
              <a:ext cx="7128792" cy="62600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5576" y="5047954"/>
              <a:ext cx="7386384" cy="267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如您选择了重大疾病升级计划，请填写如下健康告知。</a:t>
              </a:r>
              <a:endPara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" name="圆角矩形 7"/>
          <p:cNvSpPr/>
          <p:nvPr/>
        </p:nvSpPr>
        <p:spPr>
          <a:xfrm>
            <a:off x="28580" y="1931181"/>
            <a:ext cx="3096344" cy="346348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691680" y="836712"/>
            <a:ext cx="3096344" cy="49036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26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7" y="332656"/>
            <a:ext cx="9123233" cy="6091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4553355" y="3284984"/>
            <a:ext cx="4483141" cy="2125106"/>
            <a:chOff x="4419722" y="4228990"/>
            <a:chExt cx="4483141" cy="2125106"/>
          </a:xfrm>
        </p:grpSpPr>
        <p:sp>
          <p:nvSpPr>
            <p:cNvPr id="4" name="圆角矩形 3"/>
            <p:cNvSpPr/>
            <p:nvPr/>
          </p:nvSpPr>
          <p:spPr>
            <a:xfrm>
              <a:off x="4419722" y="4228990"/>
              <a:ext cx="4483141" cy="212510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02113" y="4322771"/>
              <a:ext cx="440075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请选择是否为配偶投保，如为配偶选择保险计划，请确认或填写配偶信息；如不需要为配偶选择计划，直接选择“否”，自动跳到下一页；</a:t>
              </a:r>
              <a:endPara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如果您和您配偶均在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FIL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工作，则不再需要为对方选择配偶计划；</a:t>
              </a:r>
              <a:endPara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如想了解详细的计划明细，请点击计划说明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；</a:t>
              </a:r>
              <a:endPara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如选择配偶升级计划，请填写健康告知书。</a:t>
              </a:r>
              <a:endPara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1584954" y="2076693"/>
            <a:ext cx="3096344" cy="346348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800978" y="3356992"/>
            <a:ext cx="2482990" cy="346348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72318" y="4653136"/>
            <a:ext cx="3096344" cy="346348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907704" y="2924944"/>
            <a:ext cx="1080120" cy="2062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20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76672"/>
            <a:ext cx="9108504" cy="6188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4499992" y="4077072"/>
            <a:ext cx="4068960" cy="230425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0" y="4077072"/>
            <a:ext cx="4032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请为子女选择保险计划，如不需要为子女选择计划，直接点击“否”，自动跳转下一页；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如需要为两个子女选计划，填写信息完成后，点击“添加子女”；再填写子女信息；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如您和您配偶均为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FIL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员工，您或您配偶一方选择双职工子女计划即可；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想了解详细的计划明细，请点击计划说明</a:t>
            </a:r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如您选择子女升级计划，请填写健康告知书。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584954" y="2276872"/>
            <a:ext cx="3096344" cy="346348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800978" y="3586708"/>
            <a:ext cx="2482990" cy="346348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23528" y="4437112"/>
            <a:ext cx="3096344" cy="346348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907704" y="3150700"/>
            <a:ext cx="1080120" cy="2062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7596336" y="1844824"/>
            <a:ext cx="1389018" cy="346348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2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3068960"/>
            <a:ext cx="9180512" cy="298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圆角矩形 6"/>
          <p:cNvSpPr/>
          <p:nvPr/>
        </p:nvSpPr>
        <p:spPr>
          <a:xfrm>
            <a:off x="-36512" y="5733256"/>
            <a:ext cx="3888432" cy="288032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1619105" y="5014970"/>
            <a:ext cx="0" cy="358246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71600" y="6033294"/>
            <a:ext cx="0" cy="34803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79512" y="4437112"/>
            <a:ext cx="3564396" cy="5760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9512" y="4366845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符合上述</a:t>
            </a:r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既往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症描述，并且在之前选择计划时未填写健康告知书。请下载个人健康告知书填写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23528" y="6330806"/>
            <a:ext cx="1296144" cy="33855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67544" y="6330806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需要勾选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432048"/>
            <a:ext cx="9193315" cy="263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圆角矩形 21"/>
          <p:cNvSpPr/>
          <p:nvPr/>
        </p:nvSpPr>
        <p:spPr>
          <a:xfrm>
            <a:off x="-36512" y="5445224"/>
            <a:ext cx="3888432" cy="288032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15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"/>
          <a:stretch/>
        </p:blipFill>
        <p:spPr bwMode="auto">
          <a:xfrm>
            <a:off x="4836" y="4509626"/>
            <a:ext cx="9139163" cy="1079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6228184" y="2708920"/>
            <a:ext cx="1512168" cy="2160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763688" y="3077344"/>
            <a:ext cx="1512168" cy="2160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39552" y="5373215"/>
            <a:ext cx="5400600" cy="1152129"/>
            <a:chOff x="539552" y="5373215"/>
            <a:chExt cx="7416824" cy="1152129"/>
          </a:xfrm>
        </p:grpSpPr>
        <p:sp>
          <p:nvSpPr>
            <p:cNvPr id="6" name="圆角矩形 5"/>
            <p:cNvSpPr/>
            <p:nvPr/>
          </p:nvSpPr>
          <p:spPr>
            <a:xfrm>
              <a:off x="539552" y="5373215"/>
              <a:ext cx="7416824" cy="115212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463515"/>
              <a:ext cx="72728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请确认您之前填写的信息及计划是否正确，如没有问题，请点击提交；如需要修改，请点击上一页进行修改。</a:t>
              </a:r>
              <a:endPara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右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上角显示的员工承担费用为您自己应承担的总费用。</a:t>
              </a:r>
              <a:endPara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圆角矩形 2"/>
          <p:cNvSpPr/>
          <p:nvPr/>
        </p:nvSpPr>
        <p:spPr>
          <a:xfrm>
            <a:off x="8244408" y="5095344"/>
            <a:ext cx="899592" cy="637912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37"/>
          <a:stretch/>
        </p:blipFill>
        <p:spPr bwMode="auto">
          <a:xfrm>
            <a:off x="4837" y="509937"/>
            <a:ext cx="9139163" cy="2631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5" b="50000"/>
          <a:stretch/>
        </p:blipFill>
        <p:spPr bwMode="auto">
          <a:xfrm>
            <a:off x="-15355" y="3068960"/>
            <a:ext cx="9159355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圆角矩形 11"/>
          <p:cNvSpPr/>
          <p:nvPr/>
        </p:nvSpPr>
        <p:spPr>
          <a:xfrm>
            <a:off x="6372200" y="2420888"/>
            <a:ext cx="1080120" cy="2062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12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0928"/>
            <a:ext cx="9144000" cy="259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7092280" y="19637"/>
            <a:ext cx="648072" cy="385027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39552" y="5373215"/>
            <a:ext cx="5256584" cy="73663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83568" y="5373216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提交后会提示保存成功；同时您预留的手机或邮箱会收到短信或邮件；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保存成功后返回，请点击“点击查看”，确认您选计划成功。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07504" y="4185084"/>
            <a:ext cx="7632848" cy="468052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176791" y="3861047"/>
            <a:ext cx="0" cy="39604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2915816" y="3553271"/>
            <a:ext cx="2376264" cy="30777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87824" y="3553271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需修改，请点击下方修改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826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Cowala\Desktop\3d\商务\Comp_8012319590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 b="-488"/>
          <a:stretch>
            <a:fillRect/>
          </a:stretch>
        </p:blipFill>
        <p:spPr bwMode="auto">
          <a:xfrm>
            <a:off x="5955804" y="3434609"/>
            <a:ext cx="3188196" cy="3423391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</p:pic>
      <p:sp>
        <p:nvSpPr>
          <p:cNvPr id="3" name="圆角矩形 2"/>
          <p:cNvSpPr/>
          <p:nvPr/>
        </p:nvSpPr>
        <p:spPr>
          <a:xfrm>
            <a:off x="611560" y="1412776"/>
            <a:ext cx="5472608" cy="3888432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1556792"/>
            <a:ext cx="4824536" cy="3269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如您在选计划时有任何问题，请随时联系我们！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我们的联系方式如下：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经理：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李秋月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Abby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联系电话：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024-31283143  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邮箱：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  <a:hlinkClick r:id="rId3"/>
              </a:rPr>
              <a:t>Abby.li@generalichina.com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2708920"/>
            <a:ext cx="6480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THANK  YOU !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6885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-36512" y="595"/>
            <a:ext cx="9180512" cy="6858000"/>
          </a:xfrm>
          <a:prstGeom prst="rect">
            <a:avLst/>
          </a:prstGeom>
          <a:solidFill>
            <a:srgbClr val="FFFFFF">
              <a:alpha val="36078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 flipV="1">
            <a:off x="7380312" y="549845"/>
            <a:ext cx="648072" cy="543847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  <a:round/>
            <a:headEnd/>
            <a:tailEnd type="stealth" w="lg" len="lg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378550" y="1093692"/>
            <a:ext cx="1325798" cy="40862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点击注册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847856" y="45789"/>
            <a:ext cx="1296144" cy="504056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12576" y="116632"/>
            <a:ext cx="9144000" cy="6858000"/>
          </a:xfrm>
          <a:prstGeom prst="rect">
            <a:avLst/>
          </a:prstGeom>
          <a:solidFill>
            <a:srgbClr val="FFFFFF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6" t="11861" r="8012" b="1834"/>
          <a:stretch/>
        </p:blipFill>
        <p:spPr bwMode="auto">
          <a:xfrm>
            <a:off x="-12576" y="451114"/>
            <a:ext cx="9156576" cy="5806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Line 4"/>
          <p:cNvSpPr>
            <a:spLocks noChangeShapeType="1"/>
          </p:cNvSpPr>
          <p:nvPr/>
        </p:nvSpPr>
        <p:spPr bwMode="auto">
          <a:xfrm flipH="1" flipV="1">
            <a:off x="3167844" y="980728"/>
            <a:ext cx="2412268" cy="936104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  <a:round/>
            <a:headEnd/>
            <a:tailEnd type="stealth" w="lg" len="lg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085767" y="1916832"/>
            <a:ext cx="2942618" cy="163449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请点击使用</a:t>
            </a:r>
            <a:r>
              <a:rPr lang="zh-CN" altLang="en-US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公司邮箱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注册，选择计划时系统会自动关联您的信息，您的基本信息您确认无误即可。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公司邮箱请使用</a:t>
            </a:r>
            <a:r>
              <a:rPr lang="en-US" altLang="zh-CN" sz="1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A+</a:t>
            </a:r>
            <a:r>
              <a:rPr lang="zh-CN" altLang="en-US" sz="1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员工号</a:t>
            </a:r>
            <a:r>
              <a:rPr lang="en-US" altLang="zh-CN" sz="1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@fil.com</a:t>
            </a:r>
          </a:p>
          <a:p>
            <a:pPr>
              <a:lnSpc>
                <a:spcPct val="150000"/>
              </a:lnSpc>
            </a:pPr>
            <a:r>
              <a:rPr lang="zh-CN" altLang="en-US" sz="1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（例如：</a:t>
            </a:r>
            <a:r>
              <a:rPr lang="en-US" altLang="zh-CN" sz="1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A123456@fil.com</a:t>
            </a:r>
            <a:r>
              <a:rPr lang="zh-CN" altLang="en-US" sz="1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475656" y="451114"/>
            <a:ext cx="1692188" cy="52961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96136" y="3595680"/>
            <a:ext cx="2942618" cy="98544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如果您不方便登录公司邮箱，您可使用自己的邮箱或手机号码注册，进入自选系统后需要您自己填写您的信息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1" b="3860"/>
          <a:stretch/>
        </p:blipFill>
        <p:spPr bwMode="auto">
          <a:xfrm>
            <a:off x="0" y="476672"/>
            <a:ext cx="9144000" cy="5968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直接箭头连接符 17"/>
          <p:cNvCxnSpPr/>
          <p:nvPr/>
        </p:nvCxnSpPr>
        <p:spPr>
          <a:xfrm flipV="1">
            <a:off x="2309395" y="5589240"/>
            <a:ext cx="0" cy="43204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611560" y="4941168"/>
            <a:ext cx="2046227" cy="64807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请填写以上信息，然后点击保存并下一步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95736" y="6021288"/>
            <a:ext cx="2376264" cy="43768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-27384"/>
            <a:ext cx="9144000" cy="4078879"/>
            <a:chOff x="0" y="-27384"/>
            <a:chExt cx="9144000" cy="407887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82"/>
            <a:stretch/>
          </p:blipFill>
          <p:spPr>
            <a:xfrm>
              <a:off x="0" y="-27384"/>
              <a:ext cx="9144000" cy="4078879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3995936" y="1196752"/>
              <a:ext cx="1944216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476112" y="476672"/>
            <a:ext cx="2253684" cy="5760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填写信息后，您注册的邮箱或手机号码会收到一份验证码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347864" y="476672"/>
            <a:ext cx="2664296" cy="43768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729795" y="744521"/>
            <a:ext cx="618069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59" r="3428" b="26409"/>
          <a:stretch/>
        </p:blipFill>
        <p:spPr>
          <a:xfrm>
            <a:off x="0" y="4051495"/>
            <a:ext cx="9144000" cy="2833889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>
            <a:off x="2266844" y="5578807"/>
            <a:ext cx="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755576" y="4498687"/>
            <a:ext cx="2091544" cy="64807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输入验证码，提交认证后，会提示您注册成功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426641" y="4279846"/>
            <a:ext cx="2753430" cy="43768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847120" y="4717527"/>
            <a:ext cx="618069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36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6885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-36512" y="595"/>
            <a:ext cx="9180512" cy="6858000"/>
          </a:xfrm>
          <a:prstGeom prst="rect">
            <a:avLst/>
          </a:prstGeom>
          <a:solidFill>
            <a:srgbClr val="FFFFFF">
              <a:alpha val="36078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 flipV="1">
            <a:off x="7380312" y="549844"/>
            <a:ext cx="0" cy="543847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  <a:round/>
            <a:headEnd/>
            <a:tailEnd type="stealth" w="lg" len="lg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378550" y="1052736"/>
            <a:ext cx="2081882" cy="7150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注册成功后，请使用您注册的邮箱或手机号码登录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660232" y="45789"/>
            <a:ext cx="1296144" cy="504056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0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" r="2581"/>
          <a:stretch/>
        </p:blipFill>
        <p:spPr bwMode="auto">
          <a:xfrm>
            <a:off x="35496" y="-7315"/>
            <a:ext cx="9076960" cy="566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179512" y="2060848"/>
            <a:ext cx="1224136" cy="129614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1310773" y="2088728"/>
            <a:ext cx="576064" cy="0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  <a:round/>
            <a:headEnd/>
            <a:tailEnd type="stealth" w="lg" len="lg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14054" y="1868249"/>
            <a:ext cx="2009874" cy="7150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登录成功后，请点击自选计划进入选计划页面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037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1445"/>
            <a:ext cx="9144000" cy="5592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7380312" y="911710"/>
            <a:ext cx="539552" cy="28803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07504" y="1916832"/>
            <a:ext cx="4608512" cy="432048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03648" y="2753216"/>
            <a:ext cx="2520280" cy="7150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如果您使用公司邮箱注册，请直接点击进入页面选择计划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2627784" y="2365296"/>
            <a:ext cx="0" cy="387920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  <a:round/>
            <a:headEnd/>
            <a:tailEnd type="stealth" w="lg" len="lg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940151" y="1484784"/>
            <a:ext cx="3243813" cy="432048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 flipV="1">
            <a:off x="7596336" y="1941569"/>
            <a:ext cx="0" cy="387920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  <a:round/>
            <a:headEnd/>
            <a:tailEnd type="stealth" w="lg" len="lg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17940" y="2301609"/>
            <a:ext cx="2826060" cy="163449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如果您使用自己邮箱或手机号码登录，请先输入激活码，点击激活，然后再点击下方链接进入页面选择计划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激活码：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UKUIN8TK9RPVD0R2FGXM</a:t>
            </a:r>
            <a:endParaRPr lang="en-US" altLang="zh-CN" sz="12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260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91"/>
          <a:stretch/>
        </p:blipFill>
        <p:spPr>
          <a:xfrm>
            <a:off x="-15625" y="620688"/>
            <a:ext cx="9159625" cy="5744164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1115616" y="4221088"/>
            <a:ext cx="4248472" cy="709047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4860032" y="4941168"/>
            <a:ext cx="0" cy="34803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4139952" y="5301208"/>
            <a:ext cx="2952328" cy="43204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39952" y="5363924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请注意自选系统开放时间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9453" y="4304129"/>
            <a:ext cx="3224734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日零时至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3768" y="4581128"/>
            <a:ext cx="2736304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09/17/20180:00 to 09/25/201824:00</a:t>
            </a:r>
            <a:endParaRPr lang="zh-CN" altLang="en-US" sz="11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06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haredContentType xmlns="Microsoft.SharePoint.Taxonomy.ContentTypeSync" SourceId="6c7eadbd-c3cd-41c6-83a0-d6e8c0f8ec0f" ContentTypeId="0x01010051006854A65949EDB91E9E4731E7102F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s" ma:contentTypeID="0x01010051006854A65949EDB91E9E4731E7102F00D3564435A556FF4AB62EC9D2901B84D1" ma:contentTypeVersion="4" ma:contentTypeDescription="Document content containing information about any subject" ma:contentTypeScope="" ma:versionID="15a4d9ce96bd38a43a4d9bcc75103520">
  <xsd:schema xmlns:xsd="http://www.w3.org/2001/XMLSchema" xmlns:xs="http://www.w3.org/2001/XMLSchema" xmlns:p="http://schemas.microsoft.com/office/2006/metadata/properties" xmlns:ns2="720f9e9d-ba6a-4d56-86f4-23644e783a5f" xmlns:ns3="a6aa9edb-6175-4b0e-b858-686359fe4c64" targetNamespace="http://schemas.microsoft.com/office/2006/metadata/properties" ma:root="true" ma:fieldsID="09149c21ddf5116fe16df2b9a76864a9" ns2:_="" ns3:_="">
    <xsd:import namespace="720f9e9d-ba6a-4d56-86f4-23644e783a5f"/>
    <xsd:import namespace="a6aa9edb-6175-4b0e-b858-686359fe4c64"/>
    <xsd:element name="properties">
      <xsd:complexType>
        <xsd:sequence>
          <xsd:element name="documentManagement">
            <xsd:complexType>
              <xsd:all>
                <xsd:element ref="ns2:RegionsTaxHTField0" minOccurs="0"/>
                <xsd:element ref="ns2:DepartmentsTaxHTField0" minOccurs="0"/>
                <xsd:element ref="ns2:Security"/>
                <xsd:element ref="ns2:LandingPageImportant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0f9e9d-ba6a-4d56-86f4-23644e783a5f" elementFormDefault="qualified">
    <xsd:import namespace="http://schemas.microsoft.com/office/2006/documentManagement/types"/>
    <xsd:import namespace="http://schemas.microsoft.com/office/infopath/2007/PartnerControls"/>
    <xsd:element name="RegionsTaxHTField0" ma:index="9" ma:taxonomy="true" ma:internalName="RegionsTaxHTField0" ma:taxonomyFieldName="Regions" ma:displayName="Region" ma:fieldId="{174e94d2-bf70-4f96-9d77-2788beea341b}" ma:taxonomyMulti="true" ma:sspId="6c7eadbd-c3cd-41c6-83a0-d6e8c0f8ec0f" ma:termSetId="8fd86f92-2987-4cc9-847c-f2bd7c41270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epartmentsTaxHTField0" ma:index="11" nillable="true" ma:taxonomy="true" ma:internalName="DepartmentsTaxHTField0" ma:taxonomyFieldName="Departments" ma:displayName="Department" ma:fieldId="{b4a201ff-557f-42de-bed6-189cc8cc68c4}" ma:taxonomyMulti="true" ma:sspId="6c7eadbd-c3cd-41c6-83a0-d6e8c0f8ec0f" ma:termSetId="43db9608-e4ed-4627-b4c9-95d8881f2ad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curity" ma:index="12" ma:displayName="Security" ma:default="Internal" ma:format="Dropdown" ma:internalName="Security">
      <xsd:simpleType>
        <xsd:restriction base="dms:Choice">
          <xsd:enumeration value="Internal"/>
          <xsd:enumeration value="Confidential"/>
          <xsd:enumeration value="Highly Confidential"/>
        </xsd:restriction>
      </xsd:simpleType>
    </xsd:element>
    <xsd:element name="LandingPageImportant" ma:index="13" nillable="true" ma:displayName="Landing Page Important" ma:default="0" ma:internalName="LandingPageImportant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aa9edb-6175-4b0e-b858-686359fe4c6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description="" ma:hidden="true" ma:list="{eda99466-42a1-43e1-89ae-8212c41b9831}" ma:internalName="TaxCatchAll" ma:showField="CatchAllData" ma:web="a6aa9edb-6175-4b0e-b858-686359fe4c6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6aa9edb-6175-4b0e-b858-686359fe4c64">
      <Value>122</Value>
      <Value>30</Value>
    </TaxCatchAll>
    <Security xmlns="720f9e9d-ba6a-4d56-86f4-23644e783a5f">Internal</Security>
    <DepartmentsTaxHTField0 xmlns="720f9e9d-ba6a-4d56-86f4-23644e783a5f">
      <Terms xmlns="http://schemas.microsoft.com/office/infopath/2007/PartnerControls">
        <TermInfo xmlns="http://schemas.microsoft.com/office/infopath/2007/PartnerControls">
          <TermName xmlns="http://schemas.microsoft.com/office/infopath/2007/PartnerControls">CAO (HR, Corporate Affairs, Corporate Property Services)</TermName>
          <TermId xmlns="http://schemas.microsoft.com/office/infopath/2007/PartnerControls">35b4f3d9-a296-42d0-af03-141dd05efe41</TermId>
        </TermInfo>
      </Terms>
    </DepartmentsTaxHTField0>
    <LandingPageImportant xmlns="720f9e9d-ba6a-4d56-86f4-23644e783a5f">false</LandingPageImportant>
    <RegionsTaxHTField0 xmlns="720f9e9d-ba6a-4d56-86f4-23644e783a5f">
      <Terms xmlns="http://schemas.microsoft.com/office/infopath/2007/PartnerControls">
        <TermInfo xmlns="http://schemas.microsoft.com/office/infopath/2007/PartnerControls">
          <TermName xmlns="http://schemas.microsoft.com/office/infopath/2007/PartnerControls">China</TermName>
          <TermId xmlns="http://schemas.microsoft.com/office/infopath/2007/PartnerControls">b8c8b663-dee6-454a-8a5a-0c132ea7dbe8</TermId>
        </TermInfo>
      </Terms>
    </RegionsTaxHTField0>
  </documentManagement>
</p:properties>
</file>

<file path=customXml/itemProps1.xml><?xml version="1.0" encoding="utf-8"?>
<ds:datastoreItem xmlns:ds="http://schemas.openxmlformats.org/officeDocument/2006/customXml" ds:itemID="{C991EB8D-6911-480B-BB4C-DC27DB2FB8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70DB8E-BE6E-4764-BA24-25801E96D46C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D663ED0B-3D63-4664-9D55-C079151BC0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0f9e9d-ba6a-4d56-86f4-23644e783a5f"/>
    <ds:schemaRef ds:uri="a6aa9edb-6175-4b0e-b858-686359fe4c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CE1CACA2-42C3-49C0-AA69-B42EABF7EB9A}">
  <ds:schemaRefs>
    <ds:schemaRef ds:uri="http://purl.org/dc/dcmitype/"/>
    <ds:schemaRef ds:uri="http://purl.org/dc/elements/1.1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a6aa9edb-6175-4b0e-b858-686359fe4c64"/>
    <ds:schemaRef ds:uri="http://schemas.microsoft.com/office/infopath/2007/PartnerControls"/>
    <ds:schemaRef ds:uri="720f9e9d-ba6a-4d56-86f4-23644e783a5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2365</TotalTime>
  <Words>624</Words>
  <Application>Microsoft Office PowerPoint</Application>
  <PresentationFormat>On-screen Show (4:3)</PresentationFormat>
  <Paragraphs>44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默认设计模板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yagy019</dc:creator>
  <cp:lastModifiedBy>Tom Li</cp:lastModifiedBy>
  <cp:revision>155</cp:revision>
  <dcterms:created xsi:type="dcterms:W3CDTF">2011-01-06T09:53:22Z</dcterms:created>
  <dcterms:modified xsi:type="dcterms:W3CDTF">2018-09-20T09:10:31Z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0x01010051006854A65949EDB91E9E4731E7102F00D3564435A556FF4AB62EC9D2901B84D1</vt:lpwstr>
  </property>
  <property fmtid="{D5CDD505-2E9C-101B-9397-08002B2CF9AE}" pid="3" name="Regions">
    <vt:lpwstr>30;#China|b8c8b663-dee6-454a-8a5a-0c132ea7dbe8</vt:lpwstr>
  </property>
  <property fmtid="{D5CDD505-2E9C-101B-9397-08002B2CF9AE}" pid="4" name="Departments">
    <vt:lpwstr>122;#CAO (HR, Corporate Affairs, Corporate Property Services)|35b4f3d9-a296-42d0-af03-141dd05efe41</vt:lpwstr>
  </property>
</Properties>
</file>