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모바일시스템공학과 박용관…"/>
          <p:cNvSpPr txBox="1"/>
          <p:nvPr>
            <p:ph type="body" idx="21"/>
          </p:nvPr>
        </p:nvSpPr>
        <p:spPr>
          <a:xfrm>
            <a:off x="16177713" y="7226717"/>
            <a:ext cx="7426355" cy="23956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08990">
              <a:lnSpc>
                <a:spcPct val="150000"/>
              </a:lnSpc>
              <a:defRPr sz="3528"/>
            </a:pPr>
            <a:r>
              <a:t>모바일시스템공학과 박용관</a:t>
            </a:r>
          </a:p>
          <a:p>
            <a:pPr defTabSz="808990">
              <a:lnSpc>
                <a:spcPct val="150000"/>
              </a:lnSpc>
              <a:defRPr sz="3528"/>
            </a:pPr>
            <a:r>
              <a:t>모바일시스템공학과 서지현</a:t>
            </a:r>
          </a:p>
        </p:txBody>
      </p:sp>
      <p:sp>
        <p:nvSpPr>
          <p:cNvPr id="152" name="CLI Chatgpt 통신 서버 구축"/>
          <p:cNvSpPr txBox="1"/>
          <p:nvPr>
            <p:ph type="ctrTitle"/>
          </p:nvPr>
        </p:nvSpPr>
        <p:spPr>
          <a:xfrm>
            <a:off x="1490859" y="2593059"/>
            <a:ext cx="21971005" cy="1905001"/>
          </a:xfrm>
          <a:prstGeom prst="rect">
            <a:avLst/>
          </a:prstGeom>
        </p:spPr>
        <p:txBody>
          <a:bodyPr/>
          <a:lstStyle>
            <a:lvl1pPr defTabSz="2316421">
              <a:defRPr spc="-220" sz="11020"/>
            </a:lvl1pPr>
          </a:lstStyle>
          <a:p>
            <a:pPr/>
            <a:r>
              <a:t>CLI Chatgpt 통신 서버 구축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추진 전략 1 - 계획"/>
          <p:cNvSpPr txBox="1"/>
          <p:nvPr>
            <p:ph type="title" idx="4294967295"/>
          </p:nvPr>
        </p:nvSpPr>
        <p:spPr>
          <a:xfrm>
            <a:off x="1206498" y="1005374"/>
            <a:ext cx="21971004" cy="1905001"/>
          </a:xfrm>
          <a:prstGeom prst="rect">
            <a:avLst/>
          </a:prstGeom>
        </p:spPr>
        <p:txBody>
          <a:bodyPr anchor="b"/>
          <a:lstStyle>
            <a:lvl1pPr>
              <a:defRPr spc="-159" sz="8000"/>
            </a:lvl1pPr>
          </a:lstStyle>
          <a:p>
            <a:pPr/>
            <a:r>
              <a:t>추진 전략 1 - 계획</a:t>
            </a:r>
          </a:p>
        </p:txBody>
      </p:sp>
      <p:pic>
        <p:nvPicPr>
          <p:cNvPr id="187" name="스크린샷 2023-04-12 오후 1.19.09.png" descr="스크린샷 2023-04-12 오후 1.19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4158" y="3609428"/>
            <a:ext cx="16760234" cy="8717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ihub…"/>
          <p:cNvSpPr txBox="1"/>
          <p:nvPr>
            <p:ph type="body" sz="quarter" idx="1"/>
          </p:nvPr>
        </p:nvSpPr>
        <p:spPr>
          <a:xfrm>
            <a:off x="1503555" y="4073893"/>
            <a:ext cx="8296970" cy="7869664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50000"/>
              </a:lnSpc>
              <a:spcBef>
                <a:spcPts val="1600"/>
              </a:spcBef>
              <a:defRPr sz="3000"/>
            </a:pPr>
            <a:r>
              <a:t>gihub</a:t>
            </a:r>
          </a:p>
          <a:p>
            <a:pPr defTabSz="457200">
              <a:lnSpc>
                <a:spcPct val="150000"/>
              </a:lnSpc>
              <a:spcBef>
                <a:spcPts val="1600"/>
              </a:spcBef>
              <a:defRPr sz="3000"/>
            </a:pPr>
            <a:r>
              <a:t>- repository을 통한 팀 단위 협업 작업 진행</a:t>
            </a:r>
          </a:p>
          <a:p>
            <a:pPr defTabSz="457200">
              <a:lnSpc>
                <a:spcPct val="150000"/>
              </a:lnSpc>
              <a:spcBef>
                <a:spcPts val="1600"/>
              </a:spcBef>
              <a:defRPr sz="3000"/>
            </a:pPr>
            <a:r>
              <a:t>- git을 통한 버전 관리</a:t>
            </a:r>
          </a:p>
          <a:p>
            <a:pPr defTabSz="457200">
              <a:lnSpc>
                <a:spcPct val="150000"/>
              </a:lnSpc>
              <a:spcBef>
                <a:spcPts val="1600"/>
              </a:spcBef>
              <a:defRPr sz="3000"/>
            </a:pPr>
            <a:r>
              <a:t>- 전반적인 과정</a:t>
            </a:r>
          </a:p>
          <a:p>
            <a:pPr lvl="1" defTabSz="457200">
              <a:lnSpc>
                <a:spcPct val="150000"/>
              </a:lnSpc>
              <a:spcBef>
                <a:spcPts val="1600"/>
              </a:spcBef>
              <a:defRPr sz="3000"/>
            </a:pPr>
            <a:r>
              <a:t>- 기능 별로 branch 단에서 작업</a:t>
            </a:r>
          </a:p>
          <a:p>
            <a:pPr lvl="1" defTabSz="457200">
              <a:lnSpc>
                <a:spcPct val="150000"/>
              </a:lnSpc>
              <a:spcBef>
                <a:spcPts val="1600"/>
              </a:spcBef>
              <a:defRPr sz="3000"/>
            </a:pPr>
            <a:r>
              <a:t>- 해당 branch관련 코드가 끝나면 PR</a:t>
            </a:r>
          </a:p>
          <a:p>
            <a:pPr lvl="1" defTabSz="457200">
              <a:lnSpc>
                <a:spcPct val="150000"/>
              </a:lnSpc>
              <a:spcBef>
                <a:spcPts val="1600"/>
              </a:spcBef>
              <a:defRPr sz="3000"/>
            </a:pPr>
            <a:r>
              <a:t>- 코드 리뷰 후 문제가 없으면 Merge</a:t>
            </a:r>
          </a:p>
        </p:txBody>
      </p:sp>
      <p:sp>
        <p:nvSpPr>
          <p:cNvPr id="190" name="직사각형"/>
          <p:cNvSpPr/>
          <p:nvPr/>
        </p:nvSpPr>
        <p:spPr>
          <a:xfrm>
            <a:off x="10964465" y="2823567"/>
            <a:ext cx="11682215" cy="760567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9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20689" y="4512919"/>
            <a:ext cx="3769768" cy="376976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추진 전략 2 - 협업 환경"/>
          <p:cNvSpPr txBox="1"/>
          <p:nvPr/>
        </p:nvSpPr>
        <p:spPr>
          <a:xfrm>
            <a:off x="1206498" y="1005374"/>
            <a:ext cx="21971004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159" sz="8000">
                <a:solidFill>
                  <a:srgbClr val="000000"/>
                </a:solidFill>
              </a:defRPr>
            </a:lvl1pPr>
          </a:lstStyle>
          <a:p>
            <a:pPr/>
            <a:r>
              <a:t>추진 전략 2 - 협업 환경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추진 전략 3 - Git flow"/>
          <p:cNvSpPr txBox="1"/>
          <p:nvPr/>
        </p:nvSpPr>
        <p:spPr>
          <a:xfrm>
            <a:off x="1206498" y="1005374"/>
            <a:ext cx="21971004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159" sz="8000">
                <a:solidFill>
                  <a:srgbClr val="000000"/>
                </a:solidFill>
              </a:defRPr>
            </a:lvl1pPr>
          </a:lstStyle>
          <a:p>
            <a:pPr/>
            <a:r>
              <a:t>추진 전략 3 - Git flow</a:t>
            </a:r>
          </a:p>
        </p:txBody>
      </p:sp>
      <p:pic>
        <p:nvPicPr>
          <p:cNvPr id="195" name="스크린샷 2023-04-12 오후 1.21.35.png" descr="스크린샷 2023-04-12 오후 1.21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512" y="4178408"/>
            <a:ext cx="10401619" cy="7365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스크린샷 2023-04-12 오후 1.21.55.png" descr="스크린샷 2023-04-12 오후 1.21.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87211" y="5245794"/>
            <a:ext cx="11377355" cy="5230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감사합니다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감사합니다.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저번 발표 피드백 반영 내용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저번 발표 피드백 반영 내용</a:t>
            </a:r>
          </a:p>
          <a:p>
            <a:pPr/>
            <a:r>
              <a:t>전체적인 시스템 구조</a:t>
            </a:r>
          </a:p>
          <a:p>
            <a:pPr/>
            <a:r>
              <a:t>제공되는 리눅스 명령어</a:t>
            </a:r>
          </a:p>
          <a:p>
            <a:pPr/>
            <a:r>
              <a:t>사용 기술</a:t>
            </a:r>
          </a:p>
          <a:p>
            <a:pPr/>
            <a:r>
              <a:t>추진 전략</a:t>
            </a:r>
          </a:p>
        </p:txBody>
      </p:sp>
      <p:sp>
        <p:nvSpPr>
          <p:cNvPr id="155" name="목차"/>
          <p:cNvSpPr txBox="1"/>
          <p:nvPr>
            <p:ph type="title" idx="4294967295"/>
          </p:nvPr>
        </p:nvSpPr>
        <p:spPr>
          <a:xfrm>
            <a:off x="1206498" y="1597794"/>
            <a:ext cx="21971004" cy="19050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목차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피드백 반영 내용 - 부족했던 점"/>
          <p:cNvSpPr txBox="1"/>
          <p:nvPr>
            <p:ph type="title" idx="4294967295"/>
          </p:nvPr>
        </p:nvSpPr>
        <p:spPr>
          <a:xfrm>
            <a:off x="1206498" y="1621491"/>
            <a:ext cx="21971004" cy="1905001"/>
          </a:xfrm>
          <a:prstGeom prst="rect">
            <a:avLst/>
          </a:prstGeom>
        </p:spPr>
        <p:txBody>
          <a:bodyPr anchor="b"/>
          <a:lstStyle>
            <a:lvl1pPr>
              <a:defRPr spc="-159" sz="8000"/>
            </a:lvl1pPr>
          </a:lstStyle>
          <a:p>
            <a:pPr/>
            <a:r>
              <a:t>피드백 반영 내용 - 부족했던 점</a:t>
            </a:r>
          </a:p>
        </p:txBody>
      </p:sp>
      <p:sp>
        <p:nvSpPr>
          <p:cNvPr id="158" name="Cli환경을 사용하는 근거가 부족하다.…"/>
          <p:cNvSpPr txBox="1"/>
          <p:nvPr/>
        </p:nvSpPr>
        <p:spPr>
          <a:xfrm>
            <a:off x="1291475" y="4044824"/>
            <a:ext cx="18223851" cy="4631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Cli환경을 사용하는 근거가 부족하다.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사용자의 편의성을 개선할 수 있는 방향이 부족하다.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구현해야할 명령어의 선택이 cli환경과 맞지 않다.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피드백 반영 내용 - 해결 방안"/>
          <p:cNvSpPr txBox="1"/>
          <p:nvPr>
            <p:ph type="title" idx="4294967295"/>
          </p:nvPr>
        </p:nvSpPr>
        <p:spPr>
          <a:xfrm>
            <a:off x="1206498" y="531438"/>
            <a:ext cx="22540189" cy="2472614"/>
          </a:xfrm>
          <a:prstGeom prst="rect">
            <a:avLst/>
          </a:prstGeom>
        </p:spPr>
        <p:txBody>
          <a:bodyPr anchor="b"/>
          <a:lstStyle>
            <a:lvl1pPr>
              <a:defRPr spc="-159" sz="8000"/>
            </a:lvl1pPr>
          </a:lstStyle>
          <a:p>
            <a:pPr/>
            <a:r>
              <a:t>피드백 반영 내용 - 해결 방안</a:t>
            </a:r>
          </a:p>
        </p:txBody>
      </p:sp>
      <p:sp>
        <p:nvSpPr>
          <p:cNvPr id="161" name="프로젝트 주제를 확실하게 잡기…"/>
          <p:cNvSpPr txBox="1"/>
          <p:nvPr/>
        </p:nvSpPr>
        <p:spPr>
          <a:xfrm>
            <a:off x="1338868" y="4259333"/>
            <a:ext cx="15884905" cy="657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3000">
                <a:solidFill>
                  <a:srgbClr val="000000"/>
                </a:solidFill>
              </a:defRPr>
            </a:pPr>
          </a:p>
          <a:p>
            <a:pPr marL="555625" indent="-555625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3000">
                <a:solidFill>
                  <a:srgbClr val="000000"/>
                </a:solidFill>
              </a:defRPr>
            </a:pPr>
            <a:r>
              <a:t>프로젝트 주제를 확실하게 잡기</a:t>
            </a:r>
          </a:p>
          <a:p>
            <a:pPr marL="555625" indent="-555625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3000">
                <a:solidFill>
                  <a:srgbClr val="000000"/>
                </a:solidFill>
              </a:defRPr>
            </a:pPr>
            <a:r>
              <a:t>명령어 종류 변경</a:t>
            </a:r>
          </a:p>
          <a:p>
            <a:pPr marL="555625" indent="-555625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3000">
                <a:solidFill>
                  <a:srgbClr val="000000"/>
                </a:solidFill>
              </a:defRPr>
            </a:pPr>
            <a:r>
              <a:t>서버의 사용 이유 구체화</a:t>
            </a:r>
          </a:p>
          <a:p>
            <a:pPr marL="555625" indent="-555625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3000">
                <a:solidFill>
                  <a:srgbClr val="000000"/>
                </a:solidFill>
              </a:defRPr>
            </a:pPr>
            <a:r>
              <a:t>우리 서비스의 차별점 / 기대효과를 확실하게 제시 - 사용자 편의성을 개선할 수 있는 방향으로</a:t>
            </a:r>
          </a:p>
          <a:p>
            <a:pPr marL="555625" indent="-555625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30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프로젝트 주제"/>
          <p:cNvSpPr txBox="1"/>
          <p:nvPr>
            <p:ph type="title" idx="4294967295"/>
          </p:nvPr>
        </p:nvSpPr>
        <p:spPr>
          <a:xfrm>
            <a:off x="1206498" y="507742"/>
            <a:ext cx="21971004" cy="1905001"/>
          </a:xfrm>
          <a:prstGeom prst="rect">
            <a:avLst/>
          </a:prstGeom>
        </p:spPr>
        <p:txBody>
          <a:bodyPr anchor="b"/>
          <a:lstStyle>
            <a:lvl1pPr>
              <a:defRPr spc="-159" sz="8000"/>
            </a:lvl1pPr>
          </a:lstStyle>
          <a:p>
            <a:pPr/>
            <a:r>
              <a:t>프로젝트 주제</a:t>
            </a:r>
          </a:p>
        </p:txBody>
      </p:sp>
      <p:sp>
        <p:nvSpPr>
          <p:cNvPr id="164" name="저희의 프로젝트 주제는 “Unix환경에 기여할 수 있는 해당 환경의 제한된 상태에 맞게 편리하게 chatgpt를 사용할 수 있는 방법을 개발한다.” 입니다."/>
          <p:cNvSpPr txBox="1"/>
          <p:nvPr/>
        </p:nvSpPr>
        <p:spPr>
          <a:xfrm>
            <a:off x="1939050" y="11042053"/>
            <a:ext cx="19931530" cy="1394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>
                <a:solidFill>
                  <a:srgbClr val="000000"/>
                </a:solidFill>
              </a:defRPr>
            </a:pPr>
            <a:r>
              <a:t>저희의 프로젝트 주제는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“Unix환경에 기여할 수 있는 해당 환경의 제한된 상태에 맞게 편리하게 chatgpt를 사용할 수 있는 방법을 개발한다.”</a:t>
            </a:r>
            <a:r>
              <a:t> 입니다.</a:t>
            </a:r>
          </a:p>
        </p:txBody>
      </p:sp>
      <p:sp>
        <p:nvSpPr>
          <p:cNvPr id="165" name="cli 환경에서 chatgpt와 통신하는 방법"/>
          <p:cNvSpPr txBox="1"/>
          <p:nvPr/>
        </p:nvSpPr>
        <p:spPr>
          <a:xfrm>
            <a:off x="14613117" y="2608481"/>
            <a:ext cx="6049125" cy="58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3000">
                <a:solidFill>
                  <a:srgbClr val="000000"/>
                </a:solidFill>
              </a:defRPr>
            </a:lvl1pPr>
          </a:lstStyle>
          <a:p>
            <a:pPr/>
            <a:r>
              <a:t>cli 환경에서 chatgpt와 통신하는 방법</a:t>
            </a:r>
          </a:p>
        </p:txBody>
      </p:sp>
      <p:pic>
        <p:nvPicPr>
          <p:cNvPr id="166" name="스크린샷 2023-04-12 오후 12.43.51.png" descr="스크린샷 2023-04-12 오후 12.43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081" y="3408453"/>
            <a:ext cx="11350574" cy="6328805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선"/>
          <p:cNvSpPr/>
          <p:nvPr/>
        </p:nvSpPr>
        <p:spPr>
          <a:xfrm>
            <a:off x="17637679" y="3632821"/>
            <a:ext cx="1" cy="166956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단순 질문을 하는 것인대도 불구하고 너무 복잡함"/>
          <p:cNvSpPr txBox="1"/>
          <p:nvPr/>
        </p:nvSpPr>
        <p:spPr>
          <a:xfrm>
            <a:off x="13967126" y="5745449"/>
            <a:ext cx="7341109" cy="58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  <a:r>
              <a:t>단순 질문을 하는 것인대도 불구하고 너무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복잡함</a:t>
            </a:r>
          </a:p>
        </p:txBody>
      </p:sp>
      <p:sp>
        <p:nvSpPr>
          <p:cNvPr id="169" name="선"/>
          <p:cNvSpPr/>
          <p:nvPr/>
        </p:nvSpPr>
        <p:spPr>
          <a:xfrm>
            <a:off x="17637679" y="6769789"/>
            <a:ext cx="1" cy="166956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이것을 간편하게 하는 것이 어떨까??"/>
          <p:cNvSpPr txBox="1"/>
          <p:nvPr/>
        </p:nvSpPr>
        <p:spPr>
          <a:xfrm>
            <a:off x="14849902" y="9190000"/>
            <a:ext cx="5575555" cy="58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/>
            <a:r>
              <a:t>이것을 간편하게 하는 것이 어떨까??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명령어 종류"/>
          <p:cNvSpPr txBox="1"/>
          <p:nvPr>
            <p:ph type="title" idx="4294967295"/>
          </p:nvPr>
        </p:nvSpPr>
        <p:spPr>
          <a:xfrm>
            <a:off x="1206498" y="1005374"/>
            <a:ext cx="21971004" cy="1905001"/>
          </a:xfrm>
          <a:prstGeom prst="rect">
            <a:avLst/>
          </a:prstGeom>
        </p:spPr>
        <p:txBody>
          <a:bodyPr anchor="b"/>
          <a:lstStyle>
            <a:lvl1pPr>
              <a:defRPr spc="-159" sz="8000"/>
            </a:lvl1pPr>
          </a:lstStyle>
          <a:p>
            <a:pPr/>
            <a:r>
              <a:t>명령어 종류</a:t>
            </a:r>
          </a:p>
        </p:txBody>
      </p:sp>
      <p:sp>
        <p:nvSpPr>
          <p:cNvPr id="173" name="기본적인 cli환경으로 인해 결과값을 text값으로 반환하는 open api 중 선정…"/>
          <p:cNvSpPr txBox="1"/>
          <p:nvPr/>
        </p:nvSpPr>
        <p:spPr>
          <a:xfrm>
            <a:off x="11022682" y="3611270"/>
            <a:ext cx="12820948" cy="2749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기본적인 cli환경으로 인해 결과값을 text값으로 반환하는 open api 중 선정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해당 부분을 curl명령어가 아닌, 저희가 개발한 명령어로 수행할 수 있게끔 구현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복잡한 요청, 응답 형식이 아닌 사용자 편의성을 고려해 간편하게 구현할 수 있게 끔 설정</a:t>
            </a:r>
          </a:p>
        </p:txBody>
      </p:sp>
      <p:pic>
        <p:nvPicPr>
          <p:cNvPr id="174" name="스크린샷 2023-04-12 오후 1.12.01.png" descr="스크린샷 2023-04-12 오후 1.12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9394" y="3316230"/>
            <a:ext cx="9397645" cy="9416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스크린샷 2023-04-12 오후 1.15.45.png" descr="스크린샷 2023-04-12 오후 1.15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5577" y="7061531"/>
            <a:ext cx="12583403" cy="5750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서버 사용 이유"/>
          <p:cNvSpPr txBox="1"/>
          <p:nvPr>
            <p:ph type="title" idx="4294967295"/>
          </p:nvPr>
        </p:nvSpPr>
        <p:spPr>
          <a:xfrm>
            <a:off x="1206498" y="531438"/>
            <a:ext cx="22540189" cy="2472614"/>
          </a:xfrm>
          <a:prstGeom prst="rect">
            <a:avLst/>
          </a:prstGeom>
        </p:spPr>
        <p:txBody>
          <a:bodyPr anchor="b"/>
          <a:lstStyle>
            <a:lvl1pPr>
              <a:defRPr spc="-159" sz="8000"/>
            </a:lvl1pPr>
          </a:lstStyle>
          <a:p>
            <a:pPr/>
            <a:r>
              <a:t>서버 사용 이유</a:t>
            </a:r>
          </a:p>
        </p:txBody>
      </p:sp>
      <p:sp>
        <p:nvSpPr>
          <p:cNvPr id="178" name="서버 DB를 통해 질문 응답 시간 단축…"/>
          <p:cNvSpPr txBox="1"/>
          <p:nvPr/>
        </p:nvSpPr>
        <p:spPr>
          <a:xfrm>
            <a:off x="2665889" y="4396432"/>
            <a:ext cx="16469549" cy="454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3000">
                <a:solidFill>
                  <a:srgbClr val="000000"/>
                </a:solidFill>
              </a:defRPr>
            </a:pPr>
          </a:p>
          <a:p>
            <a:pPr marL="555625" indent="-555625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3000">
                <a:solidFill>
                  <a:srgbClr val="000000"/>
                </a:solidFill>
              </a:defRPr>
            </a:pPr>
            <a:r>
              <a:t>서버 DB를 통해 질문 응답 시간 단축</a:t>
            </a:r>
          </a:p>
          <a:p>
            <a:pPr marL="555625" indent="-555625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3000">
                <a:solidFill>
                  <a:srgbClr val="000000"/>
                </a:solidFill>
              </a:defRPr>
            </a:pPr>
            <a:r>
              <a:t>사용자들의 질문 유형 저장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30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전체적인 시스템 구조"/>
          <p:cNvSpPr txBox="1"/>
          <p:nvPr>
            <p:ph type="title" idx="4294967295"/>
          </p:nvPr>
        </p:nvSpPr>
        <p:spPr>
          <a:xfrm>
            <a:off x="1206498" y="1005374"/>
            <a:ext cx="21971004" cy="1905001"/>
          </a:xfrm>
          <a:prstGeom prst="rect">
            <a:avLst/>
          </a:prstGeom>
        </p:spPr>
        <p:txBody>
          <a:bodyPr anchor="b"/>
          <a:lstStyle>
            <a:lvl1pPr>
              <a:defRPr spc="-159" sz="8000"/>
            </a:lvl1pPr>
          </a:lstStyle>
          <a:p>
            <a:pPr/>
            <a:r>
              <a:t>전체적인 시스템 구조</a:t>
            </a:r>
          </a:p>
        </p:txBody>
      </p:sp>
      <p:pic>
        <p:nvPicPr>
          <p:cNvPr id="181" name="스크린샷 2023-04-12 오후 1.18.12.png" descr="스크린샷 2023-04-12 오후 1.18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6881" y="4281540"/>
            <a:ext cx="21491196" cy="618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사용 기술"/>
          <p:cNvSpPr txBox="1"/>
          <p:nvPr>
            <p:ph type="title" idx="4294967295"/>
          </p:nvPr>
        </p:nvSpPr>
        <p:spPr>
          <a:xfrm>
            <a:off x="1206498" y="1005374"/>
            <a:ext cx="21971004" cy="1905001"/>
          </a:xfrm>
          <a:prstGeom prst="rect">
            <a:avLst/>
          </a:prstGeom>
        </p:spPr>
        <p:txBody>
          <a:bodyPr anchor="b"/>
          <a:lstStyle>
            <a:lvl1pPr>
              <a:defRPr spc="-159" sz="8000"/>
            </a:lvl1pPr>
          </a:lstStyle>
          <a:p>
            <a:pPr/>
            <a:r>
              <a:t>사용 기술</a:t>
            </a:r>
          </a:p>
        </p:txBody>
      </p:sp>
      <p:pic>
        <p:nvPicPr>
          <p:cNvPr id="184" name="스크린샷 2023-04-12 오후 1.18.41.png" descr="스크린샷 2023-04-12 오후 1.18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8851" y="3434794"/>
            <a:ext cx="20575196" cy="9030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