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rLV1zWYkxa7VAqGjiwAIHrZaJ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B9F80-3A22-470F-8220-8FC1D3137390}">
  <a:tblStyle styleId="{A2BB9F80-3A22-470F-8220-8FC1D31373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C786ED4-DC7F-433F-8DD4-2475E74312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a8f54c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09a8f54cd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9a8f54c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09a8f54cd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9aa31351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09aa31351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aa313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109aa3135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991fcd7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0991fcd7f5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9a8f54c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09a8f54cd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91fcd7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10991fcd7f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a8f54c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109a8f54cda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991fcd7f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g10991fcd7f5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9a8f54c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109a8f54cd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82b6cbc8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1082b6cbc8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991fcd7f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10991fcd7f5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9a8f54c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g109a8f54cd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a8f54c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09a8f54cda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0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7IbUitmk3s00gLI4eUYIVn86jRiC-u6n/view" TargetMode="External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Relationship Id="rId4" Type="http://schemas.openxmlformats.org/officeDocument/2006/relationships/image" Target="../media/image3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52"/>
            </a:gs>
            <a:gs pos="23000">
              <a:srgbClr val="FFC452"/>
            </a:gs>
            <a:gs pos="69000">
              <a:srgbClr val="FFB31D"/>
            </a:gs>
            <a:gs pos="97000">
              <a:srgbClr val="FFAC0A"/>
            </a:gs>
            <a:gs pos="100000">
              <a:srgbClr val="FFAC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-94525" y="-6328"/>
            <a:ext cx="12230700" cy="686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039110" y="4219575"/>
            <a:ext cx="611441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684106"/>
                </a:solidFill>
                <a:latin typeface="Arial"/>
                <a:ea typeface="Arial"/>
                <a:cs typeface="Arial"/>
                <a:sym typeface="Arial"/>
              </a:rPr>
              <a:t>멀캠세끼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288790" y="4927600"/>
            <a:ext cx="4642485" cy="539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2조 양현호, 노종현, 김민경, 신수현, 성 강 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4D1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68910" y="279400"/>
            <a:ext cx="286956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K-Digital Training X Multicampus</a:t>
            </a:r>
            <a:endParaRPr b="0" i="0" sz="14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AI 활용 지능형 서비스 개발 L반</a:t>
            </a:r>
            <a:endParaRPr b="0" i="0" sz="14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b="0" i="0" sz="14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240030" y="789940"/>
            <a:ext cx="1858010" cy="0"/>
          </a:xfrm>
          <a:prstGeom prst="straightConnector1">
            <a:avLst/>
          </a:prstGeom>
          <a:noFill/>
          <a:ln cap="flat" cmpd="sng" w="9525">
            <a:solidFill>
              <a:srgbClr val="676464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399" y="1455675"/>
            <a:ext cx="2665200" cy="2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0" y="321310"/>
            <a:ext cx="105410" cy="79121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93675" y="347345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3C3C3C"/>
                </a:solidFill>
              </a:rPr>
              <a:t>03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93675" y="778280"/>
            <a:ext cx="24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C3C3C"/>
                </a:solidFill>
              </a:rPr>
              <a:t>개발 도구</a:t>
            </a:r>
            <a:endParaRPr b="1" i="0" sz="1600" u="none" cap="none" strike="noStrike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150" name="Google Shape;150;p9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51" name="Google Shape;151;p9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9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4" name="Google Shape;154;p9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55" name="Google Shape;155;p9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56" name="Google Shape;156;p9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" name="Google Shape;157;p9"/>
          <p:cNvGrpSpPr/>
          <p:nvPr/>
        </p:nvGrpSpPr>
        <p:grpSpPr>
          <a:xfrm>
            <a:off x="2280765" y="2773255"/>
            <a:ext cx="2032000" cy="1979930"/>
            <a:chOff x="3374390" y="2827655"/>
            <a:chExt cx="2032000" cy="1979930"/>
          </a:xfrm>
        </p:grpSpPr>
        <p:sp>
          <p:nvSpPr>
            <p:cNvPr id="158" name="Google Shape;158;p9"/>
            <p:cNvSpPr/>
            <p:nvPr/>
          </p:nvSpPr>
          <p:spPr>
            <a:xfrm>
              <a:off x="3374390" y="2827655"/>
              <a:ext cx="2032000" cy="197993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9"/>
            <p:cNvPicPr preferRelativeResize="0"/>
            <p:nvPr/>
          </p:nvPicPr>
          <p:blipFill rotWithShape="1">
            <a:blip r:embed="rId5">
              <a:alphaModFix/>
            </a:blip>
            <a:srcRect b="7055" l="32977" r="30919" t="11564"/>
            <a:stretch/>
          </p:blipFill>
          <p:spPr>
            <a:xfrm>
              <a:off x="3728225" y="3096899"/>
              <a:ext cx="1324351" cy="136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9"/>
          <p:cNvGrpSpPr/>
          <p:nvPr/>
        </p:nvGrpSpPr>
        <p:grpSpPr>
          <a:xfrm>
            <a:off x="3719855" y="873968"/>
            <a:ext cx="2032000" cy="1979930"/>
            <a:chOff x="1465580" y="4402455"/>
            <a:chExt cx="2032000" cy="1979930"/>
          </a:xfrm>
        </p:grpSpPr>
        <p:sp>
          <p:nvSpPr>
            <p:cNvPr id="161" name="Google Shape;161;p9"/>
            <p:cNvSpPr/>
            <p:nvPr/>
          </p:nvSpPr>
          <p:spPr>
            <a:xfrm>
              <a:off x="1465580" y="4402455"/>
              <a:ext cx="2032000" cy="197993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32563" y="4894198"/>
              <a:ext cx="1898025" cy="996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9"/>
          <p:cNvGrpSpPr/>
          <p:nvPr/>
        </p:nvGrpSpPr>
        <p:grpSpPr>
          <a:xfrm>
            <a:off x="824335" y="4588132"/>
            <a:ext cx="2032000" cy="1979930"/>
            <a:chOff x="7201535" y="2817495"/>
            <a:chExt cx="2032000" cy="1979930"/>
          </a:xfrm>
        </p:grpSpPr>
        <p:sp>
          <p:nvSpPr>
            <p:cNvPr id="164" name="Google Shape;164;p9"/>
            <p:cNvSpPr/>
            <p:nvPr/>
          </p:nvSpPr>
          <p:spPr>
            <a:xfrm>
              <a:off x="7201535" y="2817495"/>
              <a:ext cx="2032000" cy="197993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" name="Google Shape;165;p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69875" y="3427425"/>
              <a:ext cx="1895276" cy="696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9"/>
          <p:cNvGrpSpPr/>
          <p:nvPr/>
        </p:nvGrpSpPr>
        <p:grpSpPr>
          <a:xfrm>
            <a:off x="5368490" y="2773243"/>
            <a:ext cx="2031900" cy="1980000"/>
            <a:chOff x="5208915" y="1116943"/>
            <a:chExt cx="2031900" cy="1980000"/>
          </a:xfrm>
        </p:grpSpPr>
        <p:sp>
          <p:nvSpPr>
            <p:cNvPr id="167" name="Google Shape;167;p9"/>
            <p:cNvSpPr/>
            <p:nvPr/>
          </p:nvSpPr>
          <p:spPr>
            <a:xfrm>
              <a:off x="5208915" y="1116943"/>
              <a:ext cx="2031900" cy="1980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93522" y="1475000"/>
              <a:ext cx="1506604" cy="12281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9"/>
          <p:cNvGrpSpPr/>
          <p:nvPr/>
        </p:nvGrpSpPr>
        <p:grpSpPr>
          <a:xfrm>
            <a:off x="9563765" y="4588093"/>
            <a:ext cx="2031900" cy="1980000"/>
            <a:chOff x="9287965" y="4402430"/>
            <a:chExt cx="2031900" cy="1980000"/>
          </a:xfrm>
        </p:grpSpPr>
        <p:sp>
          <p:nvSpPr>
            <p:cNvPr id="170" name="Google Shape;170;p9"/>
            <p:cNvSpPr/>
            <p:nvPr/>
          </p:nvSpPr>
          <p:spPr>
            <a:xfrm>
              <a:off x="9287965" y="4402430"/>
              <a:ext cx="2031900" cy="1980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9"/>
            <p:cNvPicPr preferRelativeResize="0"/>
            <p:nvPr/>
          </p:nvPicPr>
          <p:blipFill rotWithShape="1">
            <a:blip r:embed="rId9">
              <a:alphaModFix/>
            </a:blip>
            <a:srcRect b="10053" l="3814" r="3823" t="10656"/>
            <a:stretch/>
          </p:blipFill>
          <p:spPr>
            <a:xfrm>
              <a:off x="9598538" y="4932937"/>
              <a:ext cx="1566076" cy="918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9"/>
          <p:cNvGrpSpPr/>
          <p:nvPr/>
        </p:nvGrpSpPr>
        <p:grpSpPr>
          <a:xfrm>
            <a:off x="6827652" y="4588093"/>
            <a:ext cx="2031900" cy="1980000"/>
            <a:chOff x="9288015" y="1116943"/>
            <a:chExt cx="2031900" cy="1980000"/>
          </a:xfrm>
        </p:grpSpPr>
        <p:pic>
          <p:nvPicPr>
            <p:cNvPr id="173" name="Google Shape;173;p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554761" y="1357738"/>
              <a:ext cx="1498426" cy="149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/>
            <p:nvPr/>
          </p:nvSpPr>
          <p:spPr>
            <a:xfrm>
              <a:off x="9288015" y="1116943"/>
              <a:ext cx="2031900" cy="19800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6827652" y="873918"/>
            <a:ext cx="2031900" cy="1980000"/>
            <a:chOff x="1342490" y="1116943"/>
            <a:chExt cx="2031900" cy="1980000"/>
          </a:xfrm>
        </p:grpSpPr>
        <p:pic>
          <p:nvPicPr>
            <p:cNvPr id="176" name="Google Shape;176;p9"/>
            <p:cNvPicPr preferRelativeResize="0"/>
            <p:nvPr/>
          </p:nvPicPr>
          <p:blipFill rotWithShape="1">
            <a:blip r:embed="rId11">
              <a:alphaModFix/>
            </a:blip>
            <a:srcRect b="0" l="7465" r="6727" t="6681"/>
            <a:stretch/>
          </p:blipFill>
          <p:spPr>
            <a:xfrm>
              <a:off x="1465575" y="1553125"/>
              <a:ext cx="1790850" cy="105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9"/>
            <p:cNvSpPr/>
            <p:nvPr/>
          </p:nvSpPr>
          <p:spPr>
            <a:xfrm>
              <a:off x="1342490" y="1116943"/>
              <a:ext cx="2031900" cy="19800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9"/>
          <p:cNvGrpSpPr/>
          <p:nvPr/>
        </p:nvGrpSpPr>
        <p:grpSpPr>
          <a:xfrm>
            <a:off x="8291015" y="2773230"/>
            <a:ext cx="2031900" cy="1980000"/>
            <a:chOff x="6699190" y="4588118"/>
            <a:chExt cx="2031900" cy="1980000"/>
          </a:xfrm>
        </p:grpSpPr>
        <p:pic>
          <p:nvPicPr>
            <p:cNvPr id="179" name="Google Shape;179;p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918114" y="4687724"/>
              <a:ext cx="1594070" cy="178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9"/>
            <p:cNvSpPr/>
            <p:nvPr/>
          </p:nvSpPr>
          <p:spPr>
            <a:xfrm>
              <a:off x="6699190" y="4588118"/>
              <a:ext cx="2031900" cy="19800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9"/>
          <p:cNvGrpSpPr/>
          <p:nvPr/>
        </p:nvGrpSpPr>
        <p:grpSpPr>
          <a:xfrm>
            <a:off x="3779565" y="4588093"/>
            <a:ext cx="2031900" cy="1980000"/>
            <a:chOff x="5361315" y="4402418"/>
            <a:chExt cx="2031900" cy="1980000"/>
          </a:xfrm>
        </p:grpSpPr>
        <p:sp>
          <p:nvSpPr>
            <p:cNvPr id="182" name="Google Shape;182;p9"/>
            <p:cNvSpPr/>
            <p:nvPr/>
          </p:nvSpPr>
          <p:spPr>
            <a:xfrm>
              <a:off x="5361315" y="4402418"/>
              <a:ext cx="2031900" cy="1980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463450" y="5044288"/>
              <a:ext cx="1827651" cy="696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9a8f54cda_0_76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g109a8f54cda_0_76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190" name="Google Shape;190;g109a8f54cda_0_76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91" name="Google Shape;191;g109a8f54cda_0_76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" name="Google Shape;192;g109a8f54cda_0_76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g109a8f54cda_0_76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4" name="Google Shape;194;g109a8f54cda_0_76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95" name="Google Shape;195;g109a8f54cda_0_76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96" name="Google Shape;196;g109a8f54cda_0_76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7" name="Google Shape;197;g109a8f54cda_0_76"/>
          <p:cNvSpPr txBox="1"/>
          <p:nvPr/>
        </p:nvSpPr>
        <p:spPr>
          <a:xfrm>
            <a:off x="193475" y="804175"/>
            <a:ext cx="42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Tier &amp; Layer Diagram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109a8f54cda_0_76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9a8f54cda_0_76"/>
          <p:cNvSpPr/>
          <p:nvPr/>
        </p:nvSpPr>
        <p:spPr>
          <a:xfrm>
            <a:off x="8538900" y="1441350"/>
            <a:ext cx="2483400" cy="497400"/>
          </a:xfrm>
          <a:prstGeom prst="roundRect">
            <a:avLst>
              <a:gd fmla="val 383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Data Access</a:t>
            </a:r>
            <a:r>
              <a:rPr b="1" lang="en-US" sz="1600"/>
              <a:t> Layer</a:t>
            </a:r>
            <a:endParaRPr b="1" sz="1600"/>
          </a:p>
        </p:txBody>
      </p:sp>
      <p:pic>
        <p:nvPicPr>
          <p:cNvPr id="200" name="Google Shape;200;g109a8f54cda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815" y="3154185"/>
            <a:ext cx="2806476" cy="22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09a8f54cda_0_76"/>
          <p:cNvSpPr/>
          <p:nvPr/>
        </p:nvSpPr>
        <p:spPr>
          <a:xfrm>
            <a:off x="4854288" y="1441350"/>
            <a:ext cx="2483400" cy="497400"/>
          </a:xfrm>
          <a:prstGeom prst="roundRect">
            <a:avLst>
              <a:gd fmla="val 383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Business Logic</a:t>
            </a:r>
            <a:r>
              <a:rPr b="1" lang="en-US" sz="1600"/>
              <a:t> Layer</a:t>
            </a:r>
            <a:endParaRPr b="1" sz="1600"/>
          </a:p>
        </p:txBody>
      </p:sp>
      <p:sp>
        <p:nvSpPr>
          <p:cNvPr id="202" name="Google Shape;202;g109a8f54cda_0_76"/>
          <p:cNvSpPr/>
          <p:nvPr/>
        </p:nvSpPr>
        <p:spPr>
          <a:xfrm>
            <a:off x="1169688" y="1441350"/>
            <a:ext cx="2483400" cy="497400"/>
          </a:xfrm>
          <a:prstGeom prst="roundRect">
            <a:avLst>
              <a:gd fmla="val 383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Presentation</a:t>
            </a:r>
            <a:r>
              <a:rPr b="1" lang="en-US" sz="1600"/>
              <a:t> Layer</a:t>
            </a:r>
            <a:endParaRPr b="1" sz="1600"/>
          </a:p>
        </p:txBody>
      </p:sp>
      <p:pic>
        <p:nvPicPr>
          <p:cNvPr id="203" name="Google Shape;203;g109a8f54cda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00" y="4507338"/>
            <a:ext cx="3690400" cy="14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09a8f54cda_0_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2763" y="2619988"/>
            <a:ext cx="2806474" cy="14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09a8f54cda_0_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5700" y="4463625"/>
            <a:ext cx="2780584" cy="1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09a8f54cda_0_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075" y="2435096"/>
            <a:ext cx="3468650" cy="1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a8f54cda_0_58"/>
          <p:cNvSpPr/>
          <p:nvPr/>
        </p:nvSpPr>
        <p:spPr>
          <a:xfrm>
            <a:off x="0" y="927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g109a8f54cda_0_58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213" name="Google Shape;213;g109a8f54cda_0_58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14" name="Google Shape;214;g109a8f54cda_0_58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" name="Google Shape;215;g109a8f54cda_0_58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g109a8f54cda_0_58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7" name="Google Shape;217;g109a8f54cda_0_58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18" name="Google Shape;218;g109a8f54cda_0_58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19" name="Google Shape;219;g109a8f54cda_0_58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0" name="Google Shape;220;g109a8f54cda_0_58"/>
          <p:cNvSpPr txBox="1"/>
          <p:nvPr/>
        </p:nvSpPr>
        <p:spPr>
          <a:xfrm>
            <a:off x="193475" y="575575"/>
            <a:ext cx="54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핵심 기능 구조도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109a8f54cda_0_58"/>
          <p:cNvSpPr txBox="1"/>
          <p:nvPr/>
        </p:nvSpPr>
        <p:spPr>
          <a:xfrm>
            <a:off x="193480" y="1187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09a8f54cda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649" y="344012"/>
            <a:ext cx="5242690" cy="61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aa313510_0_31"/>
          <p:cNvSpPr/>
          <p:nvPr/>
        </p:nvSpPr>
        <p:spPr>
          <a:xfrm>
            <a:off x="0" y="927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g109aa313510_0_31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229" name="Google Shape;229;g109aa313510_0_31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30" name="Google Shape;230;g109aa313510_0_31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" name="Google Shape;231;g109aa313510_0_31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g109aa313510_0_31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3" name="Google Shape;233;g109aa313510_0_31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34" name="Google Shape;234;g109aa313510_0_31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5" name="Google Shape;235;g109aa313510_0_31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6" name="Google Shape;236;g109aa313510_0_31"/>
          <p:cNvSpPr txBox="1"/>
          <p:nvPr/>
        </p:nvSpPr>
        <p:spPr>
          <a:xfrm>
            <a:off x="193475" y="575575"/>
            <a:ext cx="54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핵심 기능 구조도 - 레시피 추천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109aa313510_0_31"/>
          <p:cNvSpPr txBox="1"/>
          <p:nvPr/>
        </p:nvSpPr>
        <p:spPr>
          <a:xfrm>
            <a:off x="193480" y="1187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g109aa313510_0_31"/>
          <p:cNvGrpSpPr/>
          <p:nvPr/>
        </p:nvGrpSpPr>
        <p:grpSpPr>
          <a:xfrm>
            <a:off x="2406402" y="579727"/>
            <a:ext cx="7379211" cy="5695403"/>
            <a:chOff x="2857238" y="797491"/>
            <a:chExt cx="6477537" cy="5314859"/>
          </a:xfrm>
        </p:grpSpPr>
        <p:pic>
          <p:nvPicPr>
            <p:cNvPr id="239" name="Google Shape;239;g109aa313510_0_31"/>
            <p:cNvPicPr preferRelativeResize="0"/>
            <p:nvPr/>
          </p:nvPicPr>
          <p:blipFill rotWithShape="1">
            <a:blip r:embed="rId5">
              <a:alphaModFix/>
            </a:blip>
            <a:srcRect b="31001" l="0" r="0" t="0"/>
            <a:stretch/>
          </p:blipFill>
          <p:spPr>
            <a:xfrm>
              <a:off x="2857238" y="797491"/>
              <a:ext cx="6477537" cy="5259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g109aa313510_0_31"/>
            <p:cNvSpPr/>
            <p:nvPr/>
          </p:nvSpPr>
          <p:spPr>
            <a:xfrm>
              <a:off x="6802775" y="4188450"/>
              <a:ext cx="2200200" cy="19239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109aa313510_0_31"/>
            <p:cNvSpPr/>
            <p:nvPr/>
          </p:nvSpPr>
          <p:spPr>
            <a:xfrm>
              <a:off x="6577775" y="3841600"/>
              <a:ext cx="1320300" cy="2181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9aa313510_0_0"/>
          <p:cNvSpPr/>
          <p:nvPr/>
        </p:nvSpPr>
        <p:spPr>
          <a:xfrm>
            <a:off x="0" y="927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g109aa313510_0_0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248" name="Google Shape;248;g109aa313510_0_0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49" name="Google Shape;249;g109aa313510_0_0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0" name="Google Shape;250;g109aa313510_0_0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g109aa313510_0_0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52" name="Google Shape;252;g109aa313510_0_0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53" name="Google Shape;253;g109aa313510_0_0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54" name="Google Shape;254;g109aa313510_0_0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5" name="Google Shape;255;g109aa313510_0_0"/>
          <p:cNvSpPr txBox="1"/>
          <p:nvPr/>
        </p:nvSpPr>
        <p:spPr>
          <a:xfrm>
            <a:off x="193475" y="575575"/>
            <a:ext cx="54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핵심 기능 구조도 - 챗봇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109aa313510_0_0"/>
          <p:cNvSpPr txBox="1"/>
          <p:nvPr/>
        </p:nvSpPr>
        <p:spPr>
          <a:xfrm>
            <a:off x="193480" y="1187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g109aa313510_0_0"/>
          <p:cNvGrpSpPr/>
          <p:nvPr/>
        </p:nvGrpSpPr>
        <p:grpSpPr>
          <a:xfrm>
            <a:off x="2705089" y="668754"/>
            <a:ext cx="6781666" cy="5796641"/>
            <a:chOff x="3123153" y="711400"/>
            <a:chExt cx="5945700" cy="5435200"/>
          </a:xfrm>
        </p:grpSpPr>
        <p:pic>
          <p:nvPicPr>
            <p:cNvPr id="258" name="Google Shape;258;g109aa313510_0_0"/>
            <p:cNvPicPr preferRelativeResize="0"/>
            <p:nvPr/>
          </p:nvPicPr>
          <p:blipFill rotWithShape="1">
            <a:blip r:embed="rId5">
              <a:alphaModFix/>
            </a:blip>
            <a:srcRect b="0" l="0" r="6898" t="27682"/>
            <a:stretch/>
          </p:blipFill>
          <p:spPr>
            <a:xfrm>
              <a:off x="3123153" y="711400"/>
              <a:ext cx="5945700" cy="54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g109aa313510_0_0"/>
            <p:cNvSpPr/>
            <p:nvPr/>
          </p:nvSpPr>
          <p:spPr>
            <a:xfrm>
              <a:off x="3995125" y="711400"/>
              <a:ext cx="2577600" cy="31086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109aa313510_0_0"/>
            <p:cNvSpPr/>
            <p:nvPr/>
          </p:nvSpPr>
          <p:spPr>
            <a:xfrm>
              <a:off x="8258541" y="791682"/>
              <a:ext cx="810300" cy="11649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109aa313510_0_0"/>
            <p:cNvSpPr/>
            <p:nvPr/>
          </p:nvSpPr>
          <p:spPr>
            <a:xfrm>
              <a:off x="7140325" y="1002300"/>
              <a:ext cx="463200" cy="1116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109aa313510_0_0"/>
            <p:cNvSpPr/>
            <p:nvPr/>
          </p:nvSpPr>
          <p:spPr>
            <a:xfrm>
              <a:off x="6796650" y="1409475"/>
              <a:ext cx="1278600" cy="2802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109aa313510_0_0"/>
            <p:cNvSpPr/>
            <p:nvPr/>
          </p:nvSpPr>
          <p:spPr>
            <a:xfrm>
              <a:off x="6243350" y="2118275"/>
              <a:ext cx="656700" cy="169800"/>
            </a:xfrm>
            <a:prstGeom prst="rect">
              <a:avLst/>
            </a:pr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8"/>
          <p:cNvGrpSpPr/>
          <p:nvPr/>
        </p:nvGrpSpPr>
        <p:grpSpPr>
          <a:xfrm flipH="1">
            <a:off x="11374436" y="0"/>
            <a:ext cx="579130" cy="1228136"/>
            <a:chOff x="1066149" y="-1"/>
            <a:chExt cx="2336145" cy="4954158"/>
          </a:xfrm>
        </p:grpSpPr>
        <p:grpSp>
          <p:nvGrpSpPr>
            <p:cNvPr id="270" name="Google Shape;270;p18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71" name="Google Shape;271;p18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" name="Google Shape;272;p18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8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4" name="Google Shape;274;p18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75" name="Google Shape;275;p18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3" r="14153" t="7719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6" name="Google Shape;276;p18"/>
              <p:cNvPicPr preferRelativeResize="0"/>
              <p:nvPr/>
            </p:nvPicPr>
            <p:blipFill rotWithShape="1">
              <a:blip r:embed="rId4">
                <a:alphaModFix/>
              </a:blip>
              <a:srcRect b="-2881" l="-3186" r="14155" t="85300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7" name="Google Shape;277;p18"/>
          <p:cNvSpPr txBox="1"/>
          <p:nvPr/>
        </p:nvSpPr>
        <p:spPr>
          <a:xfrm>
            <a:off x="193475" y="804175"/>
            <a:ext cx="54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Sequence Diagram -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레시피 자동검색 기능 : 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양현호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00" y="1230400"/>
            <a:ext cx="11815099" cy="52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91fcd7f5_0_10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10991fcd7f5_0_109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286" name="Google Shape;286;g10991fcd7f5_0_109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87" name="Google Shape;287;g10991fcd7f5_0_109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8" name="Google Shape;288;g10991fcd7f5_0_109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g10991fcd7f5_0_109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0" name="Google Shape;290;g10991fcd7f5_0_109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291" name="Google Shape;291;g10991fcd7f5_0_109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2" name="Google Shape;292;g10991fcd7f5_0_109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3" name="Google Shape;293;g10991fcd7f5_0_109"/>
          <p:cNvSpPr txBox="1"/>
          <p:nvPr/>
        </p:nvSpPr>
        <p:spPr>
          <a:xfrm>
            <a:off x="193475" y="804175"/>
            <a:ext cx="42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Sequence Diagram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챗봇 : 성강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10991fcd7f5_0_109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10991fcd7f5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7501" y="1626125"/>
            <a:ext cx="8996999" cy="42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9a8f54cda_0_2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g109a8f54cda_0_27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302" name="Google Shape;302;g109a8f54cda_0_27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03" name="Google Shape;303;g109a8f54cda_0_27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4" name="Google Shape;304;g109a8f54cda_0_27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g109a8f54cda_0_27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06" name="Google Shape;306;g109a8f54cda_0_27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07" name="Google Shape;307;g109a8f54cda_0_27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8" name="Google Shape;308;g109a8f54cda_0_27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9" name="Google Shape;309;g109a8f54cda_0_27"/>
          <p:cNvSpPr txBox="1"/>
          <p:nvPr/>
        </p:nvSpPr>
        <p:spPr>
          <a:xfrm>
            <a:off x="193475" y="804175"/>
            <a:ext cx="42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Sequence Diagram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식단 저장 : 김민경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09a8f54cda_0_27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109a8f54cda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50" y="1381200"/>
            <a:ext cx="10886100" cy="47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991fcd7f5_0_7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g10991fcd7f5_0_7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318" name="Google Shape;318;g10991fcd7f5_0_7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19" name="Google Shape;319;g10991fcd7f5_0_7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0" name="Google Shape;320;g10991fcd7f5_0_7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g10991fcd7f5_0_7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22" name="Google Shape;322;g10991fcd7f5_0_7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23" name="Google Shape;323;g10991fcd7f5_0_7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4" name="Google Shape;324;g10991fcd7f5_0_7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5" name="Google Shape;325;g10991fcd7f5_0_7"/>
          <p:cNvSpPr txBox="1"/>
          <p:nvPr/>
        </p:nvSpPr>
        <p:spPr>
          <a:xfrm>
            <a:off x="193475" y="804175"/>
            <a:ext cx="60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Sequence Diagram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세끼 섭취 영양소 분석 기능 : 노종현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10991fcd7f5_0_7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0991fcd7f5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63" y="1816150"/>
            <a:ext cx="10992475" cy="46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9a8f54cda_0_154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g109a8f54cda_0_154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334" name="Google Shape;334;g109a8f54cda_0_154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35" name="Google Shape;335;g109a8f54cda_0_154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6" name="Google Shape;336;g109a8f54cda_0_154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g109a8f54cda_0_154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8" name="Google Shape;338;g109a8f54cda_0_154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39" name="Google Shape;339;g109a8f54cda_0_154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0" name="Google Shape;340;g109a8f54cda_0_154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1" name="Google Shape;341;g109a8f54cda_0_154"/>
          <p:cNvSpPr txBox="1"/>
          <p:nvPr/>
        </p:nvSpPr>
        <p:spPr>
          <a:xfrm>
            <a:off x="193475" y="804175"/>
            <a:ext cx="600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95347"/>
                </a:solidFill>
              </a:rPr>
              <a:t>Sequence Diagram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게시판 : 노종현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109a8f54cda_0_154"/>
          <p:cNvSpPr txBox="1"/>
          <p:nvPr/>
        </p:nvSpPr>
        <p:spPr>
          <a:xfrm>
            <a:off x="193480" y="347350"/>
            <a:ext cx="1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109a8f54cda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013" y="1701500"/>
            <a:ext cx="10471975" cy="457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0" y="0"/>
            <a:ext cx="12192000" cy="708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817880" y="1228090"/>
            <a:ext cx="19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2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"/>
          <p:cNvCxnSpPr/>
          <p:nvPr/>
        </p:nvCxnSpPr>
        <p:spPr>
          <a:xfrm>
            <a:off x="803910" y="1102995"/>
            <a:ext cx="185801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6" name="Google Shape;26;p2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28" name="Google Shape;28;p2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" name="Google Shape;31;p2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Google Shape;33;p2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" name="Google Shape;34;p2"/>
          <p:cNvSpPr txBox="1"/>
          <p:nvPr/>
        </p:nvSpPr>
        <p:spPr>
          <a:xfrm>
            <a:off x="3842325" y="1672725"/>
            <a:ext cx="6122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DFC"/>
                </a:solidFill>
              </a:rPr>
              <a:t>01.	프로젝트 개요</a:t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DFC"/>
                </a:solidFill>
              </a:rPr>
              <a:t>02.	개발 일정</a:t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DFC"/>
                </a:solidFill>
              </a:rPr>
              <a:t>03.	개발 도구 &amp; 핵심 기능</a:t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DFC"/>
                </a:solidFill>
              </a:rPr>
              <a:t>04.	프로젝트 시연</a:t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EFD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EFDFC"/>
                </a:solidFill>
              </a:rPr>
              <a:t>05.	프로젝트 후기</a:t>
            </a:r>
            <a:endParaRPr sz="2700">
              <a:solidFill>
                <a:srgbClr val="FEFDF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/AppData/Roaming/PolarisOffice/ETemp/43912_16488112/image25.jpg" id="348" name="Google Shape;348;p13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3"/>
          <p:cNvGrpSpPr/>
          <p:nvPr/>
        </p:nvGrpSpPr>
        <p:grpSpPr>
          <a:xfrm>
            <a:off x="1066582" y="317"/>
            <a:ext cx="2358033" cy="6029400"/>
            <a:chOff x="1066582" y="318"/>
            <a:chExt cx="2358033" cy="6029400"/>
          </a:xfrm>
        </p:grpSpPr>
        <p:sp>
          <p:nvSpPr>
            <p:cNvPr id="350" name="Google Shape;350;p13"/>
            <p:cNvSpPr/>
            <p:nvPr/>
          </p:nvSpPr>
          <p:spPr>
            <a:xfrm rot="5400000">
              <a:off x="-779768" y="1846667"/>
              <a:ext cx="6029400" cy="2336700"/>
            </a:xfrm>
            <a:prstGeom prst="homePlate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 txBox="1"/>
            <p:nvPr/>
          </p:nvSpPr>
          <p:spPr>
            <a:xfrm>
              <a:off x="1242060" y="2646550"/>
              <a:ext cx="828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200">
                  <a:solidFill>
                    <a:schemeClr val="lt1"/>
                  </a:solidFill>
                </a:rPr>
                <a:t>4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 txBox="1"/>
            <p:nvPr/>
          </p:nvSpPr>
          <p:spPr>
            <a:xfrm>
              <a:off x="1216015" y="3134785"/>
              <a:ext cx="22086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프로젝트시연</a:t>
              </a:r>
              <a:endParaRPr sz="3200">
                <a:solidFill>
                  <a:schemeClr val="lt1"/>
                </a:solidFill>
              </a:endParaRPr>
            </a:p>
          </p:txBody>
        </p:sp>
        <p:grpSp>
          <p:nvGrpSpPr>
            <p:cNvPr id="353" name="Google Shape;353;p13"/>
            <p:cNvGrpSpPr/>
            <p:nvPr/>
          </p:nvGrpSpPr>
          <p:grpSpPr>
            <a:xfrm>
              <a:off x="1216025" y="922655"/>
              <a:ext cx="880110" cy="1172210"/>
              <a:chOff x="1216025" y="922655"/>
              <a:chExt cx="880110" cy="1172210"/>
            </a:xfrm>
          </p:grpSpPr>
          <p:pic>
            <p:nvPicPr>
              <p:cNvPr descr="C:/Users/admin/AppData/Roaming/PolarisOffice/ETemp/43912_16488112/image1.png" id="354" name="Google Shape;354;p13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1216025" y="922655"/>
                <a:ext cx="880110" cy="1039495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descr="C:/Users/admin/AppData/Roaming/PolarisOffice/ETemp/43912_16488112/image9.png" id="355" name="Google Shape;355;p13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1344295" y="1960880"/>
                <a:ext cx="598805" cy="133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991fcd7f5_0_149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0991fcd7f5_0_149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4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991fcd7f5_0_149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결과 - 시연 영상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3" name="Google Shape;363;g10991fcd7f5_0_149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364" name="Google Shape;364;g10991fcd7f5_0_149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65" name="Google Shape;365;g10991fcd7f5_0_149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6" name="Google Shape;366;g10991fcd7f5_0_149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g10991fcd7f5_0_149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68" name="Google Shape;368;g10991fcd7f5_0_149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69" name="Google Shape;369;g10991fcd7f5_0_149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70" name="Google Shape;370;g10991fcd7f5_0_149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1" name="Google Shape;371;g10991fcd7f5_0_149"/>
          <p:cNvSpPr/>
          <p:nvPr/>
        </p:nvSpPr>
        <p:spPr>
          <a:xfrm>
            <a:off x="2492175" y="1441525"/>
            <a:ext cx="7378800" cy="44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시연 영상 넣을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자리</a:t>
            </a:r>
            <a:endParaRPr sz="3000"/>
          </a:p>
        </p:txBody>
      </p:sp>
      <p:pic>
        <p:nvPicPr>
          <p:cNvPr id="372" name="Google Shape;372;g10991fcd7f5_0_149" title="멀캠새끼 시연영상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2175" y="1441525"/>
            <a:ext cx="7378800" cy="43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/AppData/Roaming/PolarisOffice/ETemp/43912_16488112/image14.jpg" id="377" name="Google Shape;377;g109a8f54cda_0_1"/>
          <p:cNvPicPr preferRelativeResize="0"/>
          <p:nvPr/>
        </p:nvPicPr>
        <p:blipFill rotWithShape="1">
          <a:blip r:embed="rId3">
            <a:alphaModFix/>
          </a:blip>
          <a:srcRect b="8333" l="0" r="0" t="8333"/>
          <a:stretch/>
        </p:blipFill>
        <p:spPr>
          <a:xfrm>
            <a:off x="0" y="-635"/>
            <a:ext cx="12192634" cy="6858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g109a8f54cda_0_1"/>
          <p:cNvGrpSpPr/>
          <p:nvPr/>
        </p:nvGrpSpPr>
        <p:grpSpPr>
          <a:xfrm>
            <a:off x="1066582" y="317"/>
            <a:ext cx="2358033" cy="6029400"/>
            <a:chOff x="1066582" y="318"/>
            <a:chExt cx="2358033" cy="6029400"/>
          </a:xfrm>
        </p:grpSpPr>
        <p:sp>
          <p:nvSpPr>
            <p:cNvPr id="379" name="Google Shape;379;g109a8f54cda_0_1"/>
            <p:cNvSpPr/>
            <p:nvPr/>
          </p:nvSpPr>
          <p:spPr>
            <a:xfrm rot="5400000">
              <a:off x="-779768" y="1846667"/>
              <a:ext cx="6029400" cy="2336700"/>
            </a:xfrm>
            <a:prstGeom prst="homePlate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109a8f54cda_0_1"/>
            <p:cNvSpPr txBox="1"/>
            <p:nvPr/>
          </p:nvSpPr>
          <p:spPr>
            <a:xfrm>
              <a:off x="1242060" y="2644663"/>
              <a:ext cx="828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200">
                  <a:solidFill>
                    <a:schemeClr val="lt1"/>
                  </a:solidFill>
                </a:rPr>
                <a:t>5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109a8f54cda_0_1"/>
            <p:cNvSpPr txBox="1"/>
            <p:nvPr/>
          </p:nvSpPr>
          <p:spPr>
            <a:xfrm>
              <a:off x="1216015" y="3132897"/>
              <a:ext cx="22086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프로젝트</a:t>
              </a:r>
              <a:endParaRPr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후기</a:t>
              </a:r>
              <a:endParaRPr sz="3200">
                <a:solidFill>
                  <a:schemeClr val="lt1"/>
                </a:solidFill>
              </a:endParaRPr>
            </a:p>
          </p:txBody>
        </p:sp>
        <p:grpSp>
          <p:nvGrpSpPr>
            <p:cNvPr id="382" name="Google Shape;382;g109a8f54cda_0_1"/>
            <p:cNvGrpSpPr/>
            <p:nvPr/>
          </p:nvGrpSpPr>
          <p:grpSpPr>
            <a:xfrm>
              <a:off x="1216025" y="922655"/>
              <a:ext cx="880110" cy="1172210"/>
              <a:chOff x="1216025" y="922655"/>
              <a:chExt cx="880110" cy="1172210"/>
            </a:xfrm>
          </p:grpSpPr>
          <p:pic>
            <p:nvPicPr>
              <p:cNvPr descr="C:/Users/admin/AppData/Roaming/PolarisOffice/ETemp/43912_16488112/image1.png" id="383" name="Google Shape;383;g109a8f54cda_0_1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1216025" y="922655"/>
                <a:ext cx="880110" cy="1039495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descr="C:/Users/admin/AppData/Roaming/PolarisOffice/ETemp/43912_16488112/image9.png" id="384" name="Google Shape;384;g109a8f54cda_0_1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1344295" y="1960880"/>
                <a:ext cx="598805" cy="133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82b6cbc86_2_5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82b6cbc86_2_5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5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082b6cbc86_2_5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확장 기능 및 기술</a:t>
            </a:r>
            <a:endParaRPr b="1" sz="1600">
              <a:solidFill>
                <a:srgbClr val="3C3C3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2" name="Google Shape;392;g1082b6cbc86_2_5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393" name="Google Shape;393;g1082b6cbc86_2_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394" name="Google Shape;394;g1082b6cbc86_2_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5" name="Google Shape;395;g1082b6cbc86_2_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g1082b6cbc86_2_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7" name="Google Shape;397;g1082b6cbc86_2_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398" name="Google Shape;398;g1082b6cbc86_2_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99" name="Google Shape;399;g1082b6cbc86_2_5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0" name="Google Shape;400;g1082b6cbc86_2_5"/>
          <p:cNvSpPr txBox="1"/>
          <p:nvPr/>
        </p:nvSpPr>
        <p:spPr>
          <a:xfrm>
            <a:off x="1720450" y="670200"/>
            <a:ext cx="85929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&lt;기능적 요소&gt;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-US" sz="2000"/>
              <a:t>배달 음식 어플과 연동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먹었던 음식을 공유받아 자동으로 나의 식단에 저장</a:t>
            </a:r>
            <a:endParaRPr b="1" sz="2000"/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어플과 연동하여 다음 식단 추천 기능</a:t>
            </a:r>
            <a:endParaRPr b="1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-US" sz="2000"/>
              <a:t>운동 어플과 연동</a:t>
            </a:r>
            <a:endParaRPr b="1"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먹었던 영양소를 바탕으로 건강 체크 및 알맞는 운동 추천 기능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ChatBot의 기능 추가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한정적인 레시피 추천뿐만 아니라 추가적인 API와 연동을 하여 많은 레시피를 추천할 수 있도록 개발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-US" sz="2000">
                <a:solidFill>
                  <a:schemeClr val="dk1"/>
                </a:solidFill>
              </a:rPr>
              <a:t>Picture To Text 기능 추가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모바일 카메라를 통해 식재료를 Object Detection 하여 식단 추천이 되는 기능 추가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991fcd7f5_0_190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0991fcd7f5_0_190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5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0991fcd7f5_0_190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확장 기능 및 기술</a:t>
            </a:r>
            <a:endParaRPr b="1" sz="1600">
              <a:solidFill>
                <a:srgbClr val="3C3C3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8" name="Google Shape;408;g10991fcd7f5_0_190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409" name="Google Shape;409;g10991fcd7f5_0_190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410" name="Google Shape;410;g10991fcd7f5_0_190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1" name="Google Shape;411;g10991fcd7f5_0_190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g10991fcd7f5_0_190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13" name="Google Shape;413;g10991fcd7f5_0_190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414" name="Google Shape;414;g10991fcd7f5_0_190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15" name="Google Shape;415;g10991fcd7f5_0_190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6" name="Google Shape;416;g10991fcd7f5_0_190"/>
          <p:cNvSpPr txBox="1"/>
          <p:nvPr/>
        </p:nvSpPr>
        <p:spPr>
          <a:xfrm>
            <a:off x="830550" y="1111900"/>
            <a:ext cx="1053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&lt;기술적 요소&gt;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-US" sz="2000"/>
              <a:t>영양소를 기반으로 하여 식단 추천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구현되어있는 영양소 분석 API를 통해 부족한 영양소를 판단하고, 부족한 영양소를 보충할 수 있는 식단을 추천</a:t>
            </a:r>
            <a:r>
              <a:rPr b="1" lang="en-US" sz="2000"/>
              <a:t>하는 AI와 연동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-US" sz="2000"/>
              <a:t>자체 음식 DataBase를 확보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식단 추천 API와 Recipe Search API가 외국에서 무료 배포되고 있는 API를 사용하고 있기 때문에, 자체적으로 DataBase를 확보하여 API를 만들어 한국 사람들에게 맞는 어플로 업그레이드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-US" sz="2000"/>
              <a:t>독자적인 DeepLearning AI 개발</a:t>
            </a:r>
            <a:endParaRPr b="1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앞에 카메라를 통한 Object Detection 기능을 추가 할 때, 음식을 위주로 Object Detection 하는 AI를 독자적으로 개발</a:t>
            </a:r>
            <a:endParaRPr b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9a8f54cda_0_1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09a8f54cda_0_12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5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09a8f54cda_0_12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소감 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g109a8f54cda_0_12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425" name="Google Shape;425;g109a8f54cda_0_12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426" name="Google Shape;426;g109a8f54cda_0_12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7" name="Google Shape;427;g109a8f54cda_0_12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g109a8f54cda_0_12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29" name="Google Shape;429;g109a8f54cda_0_12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430" name="Google Shape;430;g109a8f54cda_0_12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1" name="Google Shape;431;g109a8f54cda_0_12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32" name="Google Shape;432;g109a8f54cda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6417" y="986618"/>
            <a:ext cx="6178674" cy="5133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52"/>
            </a:gs>
            <a:gs pos="23000">
              <a:srgbClr val="FFC452"/>
            </a:gs>
            <a:gs pos="69000">
              <a:srgbClr val="FFB31D"/>
            </a:gs>
            <a:gs pos="97000">
              <a:srgbClr val="FFAC0A"/>
            </a:gs>
            <a:gs pos="100000">
              <a:srgbClr val="FFAC0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/>
          <p:nvPr/>
        </p:nvSpPr>
        <p:spPr>
          <a:xfrm>
            <a:off x="-47625" y="-19050"/>
            <a:ext cx="12249784" cy="688721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2490470" y="4545965"/>
            <a:ext cx="7367905" cy="1078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A54D18"/>
                </a:solidFill>
                <a:latin typeface="Arial"/>
                <a:ea typeface="Arial"/>
                <a:cs typeface="Arial"/>
                <a:sym typeface="Arial"/>
              </a:rPr>
              <a:t>이상으로 2조 발표를 마치겠습니다.</a:t>
            </a:r>
            <a:endParaRPr b="1" i="0" sz="3200" u="none" cap="none" strike="noStrike">
              <a:solidFill>
                <a:srgbClr val="A54D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A54D18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3200" u="none" cap="none" strike="noStrike">
              <a:solidFill>
                <a:srgbClr val="A54D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0"/>
          <p:cNvPicPr preferRelativeResize="0"/>
          <p:nvPr/>
        </p:nvPicPr>
        <p:blipFill rotWithShape="1">
          <a:blip r:embed="rId3">
            <a:alphaModFix/>
          </a:blip>
          <a:srcRect b="19442" l="16153" r="14156" t="7721"/>
          <a:stretch/>
        </p:blipFill>
        <p:spPr>
          <a:xfrm>
            <a:off x="5264785" y="1946910"/>
            <a:ext cx="1661795" cy="1962785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5400">
              <a:srgbClr val="000000">
                <a:alpha val="40000"/>
              </a:srgbClr>
            </a:outerShdw>
          </a:effectLst>
        </p:spPr>
      </p:pic>
      <p:pic>
        <p:nvPicPr>
          <p:cNvPr id="440" name="Google Shape;440;p20"/>
          <p:cNvPicPr preferRelativeResize="0"/>
          <p:nvPr/>
        </p:nvPicPr>
        <p:blipFill rotWithShape="1">
          <a:blip r:embed="rId3">
            <a:alphaModFix/>
          </a:blip>
          <a:srcRect b="-2883" l="-3186" r="14157" t="85302"/>
          <a:stretch/>
        </p:blipFill>
        <p:spPr>
          <a:xfrm>
            <a:off x="5506720" y="3909695"/>
            <a:ext cx="1130300" cy="252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57200"/>
            <a:ext cx="12192000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 rotWithShape="1">
          <a:blip r:embed="rId4">
            <a:alphaModFix/>
          </a:blip>
          <a:srcRect b="-2883" l="-3186" r="14157" t="85302"/>
          <a:stretch/>
        </p:blipFill>
        <p:spPr>
          <a:xfrm>
            <a:off x="7008495" y="1445895"/>
            <a:ext cx="419735" cy="93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19"/>
          <p:cNvGrpSpPr/>
          <p:nvPr/>
        </p:nvGrpSpPr>
        <p:grpSpPr>
          <a:xfrm flipH="1">
            <a:off x="11374755" y="-457200"/>
            <a:ext cx="579755" cy="1228725"/>
            <a:chOff x="11374755" y="0"/>
            <a:chExt cx="579755" cy="1228725"/>
          </a:xfrm>
        </p:grpSpPr>
        <p:grpSp>
          <p:nvGrpSpPr>
            <p:cNvPr id="448" name="Google Shape;448;p19"/>
            <p:cNvGrpSpPr/>
            <p:nvPr/>
          </p:nvGrpSpPr>
          <p:grpSpPr>
            <a:xfrm>
              <a:off x="11374755" y="0"/>
              <a:ext cx="579755" cy="1228725"/>
              <a:chOff x="11374755" y="0"/>
              <a:chExt cx="579755" cy="1228725"/>
            </a:xfrm>
          </p:grpSpPr>
          <p:sp>
            <p:nvSpPr>
              <p:cNvPr id="449" name="Google Shape;449;p19"/>
              <p:cNvSpPr/>
              <p:nvPr/>
            </p:nvSpPr>
            <p:spPr>
              <a:xfrm rot="5400000">
                <a:off x="11050270" y="324485"/>
                <a:ext cx="1228725" cy="579755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0" name="Google Shape;450;p19"/>
              <p:cNvCxnSpPr/>
              <p:nvPr/>
            </p:nvCxnSpPr>
            <p:spPr>
              <a:xfrm>
                <a:off x="11414760" y="900430"/>
                <a:ext cx="511175" cy="63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9"/>
              <p:cNvCxnSpPr/>
              <p:nvPr/>
            </p:nvCxnSpPr>
            <p:spPr>
              <a:xfrm>
                <a:off x="11414760" y="205740"/>
                <a:ext cx="511175" cy="63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52" name="Google Shape;452;p19"/>
            <p:cNvGrpSpPr/>
            <p:nvPr/>
          </p:nvGrpSpPr>
          <p:grpSpPr>
            <a:xfrm>
              <a:off x="11487150" y="309245"/>
              <a:ext cx="412115" cy="485775"/>
              <a:chOff x="11487150" y="309245"/>
              <a:chExt cx="412115" cy="485775"/>
            </a:xfrm>
          </p:grpSpPr>
          <p:pic>
            <p:nvPicPr>
              <p:cNvPr descr="C:/Users/admin/AppData/Roaming/PolarisOffice/ETemp/43912_16488112/image13.png" id="453" name="Google Shape;453;p19"/>
              <p:cNvPicPr preferRelativeResize="0"/>
              <p:nvPr/>
            </p:nvPicPr>
            <p:blipFill rotWithShape="1">
              <a:blip r:embed="rId5">
                <a:alphaModFix/>
              </a:blip>
              <a:srcRect b="19442" l="16153" r="14156" t="7721"/>
              <a:stretch/>
            </p:blipFill>
            <p:spPr>
              <a:xfrm>
                <a:off x="11487150" y="309245"/>
                <a:ext cx="412115" cy="485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:/Users/admin/AppData/Roaming/PolarisOffice/ETemp/43912_16488112/image3.png" id="454" name="Google Shape;454;p19"/>
              <p:cNvPicPr preferRelativeResize="0"/>
              <p:nvPr/>
            </p:nvPicPr>
            <p:blipFill rotWithShape="1">
              <a:blip r:embed="rId6">
                <a:alphaModFix/>
              </a:blip>
              <a:srcRect b="-2883" l="-3186" r="14157" t="85302"/>
              <a:stretch/>
            </p:blipFill>
            <p:spPr>
              <a:xfrm>
                <a:off x="11506835" y="579120"/>
                <a:ext cx="149225" cy="33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55" name="Google Shape;455;p19"/>
          <p:cNvSpPr txBox="1"/>
          <p:nvPr/>
        </p:nvSpPr>
        <p:spPr>
          <a:xfrm>
            <a:off x="3620135" y="1790700"/>
            <a:ext cx="495173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9"/>
          <p:cNvCxnSpPr/>
          <p:nvPr/>
        </p:nvCxnSpPr>
        <p:spPr>
          <a:xfrm>
            <a:off x="5167630" y="2720340"/>
            <a:ext cx="185801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admin/AppData/Roaming/PolarisOffice/ETemp/43912_16488112/image14.jpg" id="39" name="Google Shape;39;p3"/>
          <p:cNvPicPr preferRelativeResize="0"/>
          <p:nvPr/>
        </p:nvPicPr>
        <p:blipFill rotWithShape="1">
          <a:blip r:embed="rId3">
            <a:alphaModFix/>
          </a:blip>
          <a:srcRect b="8333" l="0" r="0" t="8333"/>
          <a:stretch/>
        </p:blipFill>
        <p:spPr>
          <a:xfrm>
            <a:off x="0" y="-635"/>
            <a:ext cx="12192635" cy="68586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3"/>
          <p:cNvCxnSpPr/>
          <p:nvPr/>
        </p:nvCxnSpPr>
        <p:spPr>
          <a:xfrm>
            <a:off x="1216025" y="3726180"/>
            <a:ext cx="205994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3"/>
          <p:cNvCxnSpPr/>
          <p:nvPr/>
        </p:nvCxnSpPr>
        <p:spPr>
          <a:xfrm>
            <a:off x="1216025" y="922655"/>
            <a:ext cx="2059940" cy="0"/>
          </a:xfrm>
          <a:prstGeom prst="straightConnector1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2" name="Google Shape;42;p3"/>
          <p:cNvGrpSpPr/>
          <p:nvPr/>
        </p:nvGrpSpPr>
        <p:grpSpPr>
          <a:xfrm>
            <a:off x="1066482" y="317"/>
            <a:ext cx="2358133" cy="6029325"/>
            <a:chOff x="1066482" y="317"/>
            <a:chExt cx="2358133" cy="6029325"/>
          </a:xfrm>
        </p:grpSpPr>
        <p:sp>
          <p:nvSpPr>
            <p:cNvPr id="43" name="Google Shape;43;p3"/>
            <p:cNvSpPr/>
            <p:nvPr/>
          </p:nvSpPr>
          <p:spPr>
            <a:xfrm rot="5400000">
              <a:off x="-779780" y="1846580"/>
              <a:ext cx="6029325" cy="2336800"/>
            </a:xfrm>
            <a:prstGeom prst="homePlate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242060" y="2155825"/>
              <a:ext cx="828040" cy="585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1216015" y="2649860"/>
              <a:ext cx="22086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프로젝트 </a:t>
              </a:r>
              <a:r>
                <a:rPr lang="en-US" sz="3200">
                  <a:solidFill>
                    <a:schemeClr val="lt1"/>
                  </a:solidFill>
                </a:rPr>
                <a:t>개요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1216025" y="922655"/>
              <a:ext cx="880110" cy="1172210"/>
              <a:chOff x="1216025" y="922655"/>
              <a:chExt cx="880110" cy="1172210"/>
            </a:xfrm>
          </p:grpSpPr>
          <p:pic>
            <p:nvPicPr>
              <p:cNvPr descr="C:/Users/admin/AppData/Roaming/PolarisOffice/ETemp/43912_16488112/image1.png" id="47" name="Google Shape;47;p3"/>
              <p:cNvPicPr preferRelativeResize="0"/>
              <p:nvPr/>
            </p:nvPicPr>
            <p:blipFill rotWithShape="1">
              <a:blip r:embed="rId4">
                <a:alphaModFix/>
              </a:blip>
              <a:srcRect b="19442" l="16153" r="14156" t="7721"/>
              <a:stretch/>
            </p:blipFill>
            <p:spPr>
              <a:xfrm>
                <a:off x="1216025" y="922655"/>
                <a:ext cx="880110" cy="1039495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descr="C:/Users/admin/AppData/Roaming/PolarisOffice/ETemp/43912_16488112/image9.png" id="48" name="Google Shape;48;p3"/>
              <p:cNvPicPr preferRelativeResize="0"/>
              <p:nvPr/>
            </p:nvPicPr>
            <p:blipFill rotWithShape="1">
              <a:blip r:embed="rId5">
                <a:alphaModFix/>
              </a:blip>
              <a:srcRect b="-2883" l="-3186" r="14157" t="85302"/>
              <a:stretch/>
            </p:blipFill>
            <p:spPr>
              <a:xfrm>
                <a:off x="1344295" y="1960880"/>
                <a:ext cx="598805" cy="133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321310"/>
            <a:ext cx="105410" cy="79121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193675" y="347345"/>
            <a:ext cx="131508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193675" y="728060"/>
            <a:ext cx="26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 배경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414655" y="1387475"/>
            <a:ext cx="109596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 말 시작된 코로나 감염은 2020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 세계인들의 일상적인 삶의 패턴의 변화를 초래했다.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팬데믹으로 인하여 시작되고있는 문제 중 하나인 건강문제로, 사회적 격리에 의한 건강에 유해한 식사생활패턴이 지목되고 있다. 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고열량 함유 식품의 섭취, 간편식품 등 장기 저장용 가공 식품의 구매, 운동부족, 영향 불균형 등 다양한 사례로 건강문제가 발생하고 있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다.</a:t>
            </a:r>
            <a:endParaRPr b="0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3325495"/>
            <a:ext cx="5989320" cy="275018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/>
        </p:nvSpPr>
        <p:spPr>
          <a:xfrm>
            <a:off x="1489075" y="6212840"/>
            <a:ext cx="435673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[코로나19 이후 식습관의 변화]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547610" y="6385560"/>
            <a:ext cx="373443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[온라인 음식서비스 거래액 추이]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4">
            <a:alphaModFix/>
          </a:blip>
          <a:srcRect b="9526" l="0" r="0" t="0"/>
          <a:stretch/>
        </p:blipFill>
        <p:spPr>
          <a:xfrm>
            <a:off x="7672705" y="2991485"/>
            <a:ext cx="2503170" cy="331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4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63" name="Google Shape;63;p4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64;p4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4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6" name="Google Shape;66;p4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67" name="Google Shape;67;p4"/>
              <p:cNvPicPr preferRelativeResize="0"/>
              <p:nvPr/>
            </p:nvPicPr>
            <p:blipFill rotWithShape="1">
              <a:blip r:embed="rId5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68" name="Google Shape;68;p4"/>
              <p:cNvPicPr preferRelativeResize="0"/>
              <p:nvPr/>
            </p:nvPicPr>
            <p:blipFill rotWithShape="1">
              <a:blip r:embed="rId6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/>
          <p:nvPr/>
        </p:nvSpPr>
        <p:spPr>
          <a:xfrm>
            <a:off x="0" y="321310"/>
            <a:ext cx="105410" cy="79121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193675" y="347345"/>
            <a:ext cx="131508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193670" y="716920"/>
            <a:ext cx="28377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2213550" y="2033250"/>
            <a:ext cx="78894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식단 관리 어플리케이션을 통해 먹었던 식단을 저장,</a:t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</a:t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이를 바탕으로 하루 세끼 영양소를 알맞게 섭취 했는지 알려주고</a:t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건강한 식습관을 가질 수 있도록 </a:t>
            </a:r>
            <a:r>
              <a:rPr b="1" lang="en-US" sz="2000">
                <a:solidFill>
                  <a:schemeClr val="dk1"/>
                </a:solidFill>
              </a:rPr>
              <a:t>도움을 준다.</a:t>
            </a:r>
            <a:endParaRPr b="1" sz="2000"/>
          </a:p>
        </p:txBody>
      </p:sp>
      <p:cxnSp>
        <p:nvCxnSpPr>
          <p:cNvPr id="77" name="Google Shape;77;p5"/>
          <p:cNvCxnSpPr/>
          <p:nvPr/>
        </p:nvCxnSpPr>
        <p:spPr>
          <a:xfrm>
            <a:off x="883725" y="5160800"/>
            <a:ext cx="10282500" cy="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78" name="Google Shape;78;p5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79" name="Google Shape;79;p5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80" name="Google Shape;80;p5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5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3" name="Google Shape;83;p5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84" name="Google Shape;84;p5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85" name="Google Shape;85;p5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7612" l="0" r="0" t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8"/>
          <p:cNvGrpSpPr/>
          <p:nvPr/>
        </p:nvGrpSpPr>
        <p:grpSpPr>
          <a:xfrm>
            <a:off x="1066582" y="317"/>
            <a:ext cx="2358033" cy="6029400"/>
            <a:chOff x="1066582" y="318"/>
            <a:chExt cx="2358033" cy="6029400"/>
          </a:xfrm>
        </p:grpSpPr>
        <p:sp>
          <p:nvSpPr>
            <p:cNvPr id="92" name="Google Shape;92;p8"/>
            <p:cNvSpPr/>
            <p:nvPr/>
          </p:nvSpPr>
          <p:spPr>
            <a:xfrm rot="5400000">
              <a:off x="-779768" y="1846667"/>
              <a:ext cx="6029400" cy="2336700"/>
            </a:xfrm>
            <a:prstGeom prst="homePlate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 txBox="1"/>
            <p:nvPr/>
          </p:nvSpPr>
          <p:spPr>
            <a:xfrm>
              <a:off x="1242060" y="2892375"/>
              <a:ext cx="828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200">
                  <a:solidFill>
                    <a:schemeClr val="lt1"/>
                  </a:solidFill>
                </a:rPr>
                <a:t>2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 txBox="1"/>
            <p:nvPr/>
          </p:nvSpPr>
          <p:spPr>
            <a:xfrm>
              <a:off x="1216015" y="3380610"/>
              <a:ext cx="220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개발 일정</a:t>
              </a:r>
              <a:endParaRPr sz="3200">
                <a:solidFill>
                  <a:schemeClr val="lt1"/>
                </a:solidFill>
              </a:endParaRPr>
            </a:p>
          </p:txBody>
        </p:sp>
        <p:grpSp>
          <p:nvGrpSpPr>
            <p:cNvPr id="95" name="Google Shape;95;p8"/>
            <p:cNvGrpSpPr/>
            <p:nvPr/>
          </p:nvGrpSpPr>
          <p:grpSpPr>
            <a:xfrm>
              <a:off x="1216025" y="922655"/>
              <a:ext cx="880110" cy="1172210"/>
              <a:chOff x="1216025" y="922655"/>
              <a:chExt cx="880110" cy="1172210"/>
            </a:xfrm>
          </p:grpSpPr>
          <p:pic>
            <p:nvPicPr>
              <p:cNvPr descr="C:/Users/admin/AppData/Roaming/PolarisOffice/ETemp/43912_16488112/image1.png" id="96" name="Google Shape;96;p8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1216025" y="922655"/>
                <a:ext cx="880110" cy="1039495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descr="C:/Users/admin/AppData/Roaming/PolarisOffice/ETemp/43912_16488112/image9.png" id="97" name="Google Shape;97;p8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1344295" y="1960880"/>
                <a:ext cx="598805" cy="133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2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일정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Google Shape;105;p11"/>
          <p:cNvGraphicFramePr/>
          <p:nvPr/>
        </p:nvGraphicFramePr>
        <p:xfrm>
          <a:off x="1305625" y="165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{A2BB9F80-3A22-470F-8220-8FC1D3137390}</a:tableStyleId>
              </a:tblPr>
              <a:tblGrid>
                <a:gridCol w="3351925"/>
                <a:gridCol w="2797725"/>
                <a:gridCol w="3431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일정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단계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작업</a:t>
                      </a:r>
                      <a:endParaRPr b="1" sz="15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11월 5일(월) ~ 12월 5일(일)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프로젝트 </a:t>
                      </a:r>
                      <a:r>
                        <a:rPr lang="en-US"/>
                        <a:t>기</a:t>
                      </a:r>
                      <a:r>
                        <a:rPr lang="en-US" sz="1400" u="none" cap="none" strike="noStrike"/>
                        <a:t>획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프로젝트 범위 확정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프로젝트 일정 확정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프로젝트 진행 방향 확정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12월 6일(월) ~ 12월 12일(일)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분석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요구사항 정의서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디자인 컨셉 및 디자인 시안 작업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12월 13일(월) ~ 12월 19일(일)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설계 및 개발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모바일 어플 화면 설계서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DB 설계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모바일 어플리케이션 구현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12월 20일(월) ~ 12월 23일(목)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테스트 및 기능 보완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프로젝트 검수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통합 테스트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기능 보완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메뉴얼 작성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12월 24일(금)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완료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발표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06" name="Google Shape;106;p11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107" name="Google Shape;107;p11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08" name="Google Shape;108;p11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" name="Google Shape;109;p11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11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1" name="Google Shape;111;p11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12" name="Google Shape;112;p11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13" name="Google Shape;113;p11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DF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a8f54cda_0_132"/>
          <p:cNvSpPr/>
          <p:nvPr/>
        </p:nvSpPr>
        <p:spPr>
          <a:xfrm>
            <a:off x="0" y="321392"/>
            <a:ext cx="104700" cy="790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09a8f54cda_0_132"/>
          <p:cNvSpPr txBox="1"/>
          <p:nvPr/>
        </p:nvSpPr>
        <p:spPr>
          <a:xfrm>
            <a:off x="193464" y="347347"/>
            <a:ext cx="13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800">
                <a:solidFill>
                  <a:srgbClr val="3C3C3C"/>
                </a:solidFill>
              </a:rPr>
              <a:t>2</a:t>
            </a:r>
            <a:r>
              <a:rPr b="1" i="0" lang="en-US" sz="1800" u="none" cap="none" strike="noStrike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9a8f54cda_0_132"/>
          <p:cNvSpPr txBox="1"/>
          <p:nvPr/>
        </p:nvSpPr>
        <p:spPr>
          <a:xfrm>
            <a:off x="193473" y="804175"/>
            <a:ext cx="33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b="1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1" name="Google Shape;121;g109a8f54cda_0_132"/>
          <p:cNvGrpSpPr/>
          <p:nvPr/>
        </p:nvGrpSpPr>
        <p:grpSpPr>
          <a:xfrm flipH="1">
            <a:off x="11374435" y="0"/>
            <a:ext cx="579130" cy="1228136"/>
            <a:chOff x="1066149" y="-1"/>
            <a:chExt cx="2336145" cy="4954158"/>
          </a:xfrm>
        </p:grpSpPr>
        <p:grpSp>
          <p:nvGrpSpPr>
            <p:cNvPr id="122" name="Google Shape;122;g109a8f54cda_0_132"/>
            <p:cNvGrpSpPr/>
            <p:nvPr/>
          </p:nvGrpSpPr>
          <p:grpSpPr>
            <a:xfrm>
              <a:off x="1066149" y="-1"/>
              <a:ext cx="2336145" cy="4954158"/>
              <a:chOff x="662152" y="-1"/>
              <a:chExt cx="1884900" cy="4242300"/>
            </a:xfrm>
          </p:grpSpPr>
          <p:sp>
            <p:nvSpPr>
              <p:cNvPr id="123" name="Google Shape;123;g109a8f54cda_0_132"/>
              <p:cNvSpPr/>
              <p:nvPr/>
            </p:nvSpPr>
            <p:spPr>
              <a:xfrm rot="5400000">
                <a:off x="-516548" y="1178699"/>
                <a:ext cx="4242300" cy="1884900"/>
              </a:xfrm>
              <a:prstGeom prst="homePlate">
                <a:avLst>
                  <a:gd fmla="val 50000" name="adj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" name="Google Shape;124;g109a8f54cda_0_132"/>
              <p:cNvCxnSpPr/>
              <p:nvPr/>
            </p:nvCxnSpPr>
            <p:spPr>
              <a:xfrm>
                <a:off x="793708" y="3111827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g109a8f54cda_0_132"/>
              <p:cNvCxnSpPr/>
              <p:nvPr/>
            </p:nvCxnSpPr>
            <p:spPr>
              <a:xfrm>
                <a:off x="793708" y="710870"/>
                <a:ext cx="166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6" name="Google Shape;126;g109a8f54cda_0_132"/>
            <p:cNvGrpSpPr/>
            <p:nvPr/>
          </p:nvGrpSpPr>
          <p:grpSpPr>
            <a:xfrm>
              <a:off x="1521511" y="1246637"/>
              <a:ext cx="1660429" cy="1960956"/>
              <a:chOff x="5827464" y="1399010"/>
              <a:chExt cx="4436091" cy="5238997"/>
            </a:xfrm>
          </p:grpSpPr>
          <p:pic>
            <p:nvPicPr>
              <p:cNvPr id="127" name="Google Shape;127;g109a8f54cda_0_132"/>
              <p:cNvPicPr preferRelativeResize="0"/>
              <p:nvPr/>
            </p:nvPicPr>
            <p:blipFill rotWithShape="1">
              <a:blip r:embed="rId3">
                <a:alphaModFix/>
              </a:blip>
              <a:srcRect b="19440" l="16154" r="14154" t="7720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128" name="Google Shape;128;g109a8f54cda_0_132"/>
              <p:cNvPicPr preferRelativeResize="0"/>
              <p:nvPr/>
            </p:nvPicPr>
            <p:blipFill rotWithShape="1">
              <a:blip r:embed="rId4">
                <a:alphaModFix/>
              </a:blip>
              <a:srcRect b="-2879" l="-3187" r="14155" t="85298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129" name="Google Shape;129;g109a8f54cda_0_132"/>
          <p:cNvGraphicFramePr/>
          <p:nvPr/>
        </p:nvGraphicFramePr>
        <p:xfrm>
          <a:off x="1240650" y="22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{6C786ED4-DC7F-433F-8DD4-2475E74312A2}</a:tableStyleId>
              </a:tblPr>
              <a:tblGrid>
                <a:gridCol w="2504050"/>
                <a:gridCol w="720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담당자 명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주 역할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양현호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식단 추천하기 &amp; 레시피 자동 검색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김민경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식단 저장 &amp; 장바구니 담기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노종현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게시판 &amp; 영양소 분석 기능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챗봇 </a:t>
                      </a:r>
                      <a:r>
                        <a:rPr lang="en-US"/>
                        <a:t>성강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챗봇으로 음식 추천 받기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신수현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  기능&amp; 화면 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11646" l="0" r="0" t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6"/>
          <p:cNvGrpSpPr/>
          <p:nvPr/>
        </p:nvGrpSpPr>
        <p:grpSpPr>
          <a:xfrm>
            <a:off x="1066582" y="317"/>
            <a:ext cx="2358033" cy="6029400"/>
            <a:chOff x="1066582" y="318"/>
            <a:chExt cx="2358033" cy="6029400"/>
          </a:xfrm>
        </p:grpSpPr>
        <p:sp>
          <p:nvSpPr>
            <p:cNvPr id="136" name="Google Shape;136;p6"/>
            <p:cNvSpPr/>
            <p:nvPr/>
          </p:nvSpPr>
          <p:spPr>
            <a:xfrm rot="5400000">
              <a:off x="-779768" y="1846667"/>
              <a:ext cx="6029400" cy="2336700"/>
            </a:xfrm>
            <a:prstGeom prst="homePlate">
              <a:avLst>
                <a:gd fmla="val 50000" name="adj"/>
              </a:avLst>
            </a:prstGeom>
            <a:solidFill>
              <a:srgbClr val="F4CCCC"/>
            </a:solidFill>
            <a:ln>
              <a:noFill/>
            </a:ln>
            <a:effectLst>
              <a:outerShdw rotWithShape="0" algn="tl" dir="2700000" dist="38100">
                <a:srgbClr val="291A02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1242060" y="2155825"/>
              <a:ext cx="828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200">
                  <a:solidFill>
                    <a:schemeClr val="lt1"/>
                  </a:solidFill>
                </a:rPr>
                <a:t>3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1216015" y="2644060"/>
              <a:ext cx="22086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개발 도구</a:t>
              </a:r>
              <a:endParaRPr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	   &amp;</a:t>
              </a:r>
              <a:endParaRPr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</a:rPr>
                <a:t>핵심 기능</a:t>
              </a:r>
              <a:endParaRPr sz="3200">
                <a:solidFill>
                  <a:schemeClr val="lt1"/>
                </a:solidFill>
              </a:endParaRPr>
            </a:p>
          </p:txBody>
        </p:sp>
        <p:grpSp>
          <p:nvGrpSpPr>
            <p:cNvPr id="139" name="Google Shape;139;p6"/>
            <p:cNvGrpSpPr/>
            <p:nvPr/>
          </p:nvGrpSpPr>
          <p:grpSpPr>
            <a:xfrm>
              <a:off x="1216025" y="922655"/>
              <a:ext cx="880110" cy="1172210"/>
              <a:chOff x="1216025" y="922655"/>
              <a:chExt cx="880110" cy="1172210"/>
            </a:xfrm>
          </p:grpSpPr>
          <p:pic>
            <p:nvPicPr>
              <p:cNvPr descr="C:/Users/admin/AppData/Roaming/PolarisOffice/ETemp/43912_16488112/image1.png" id="140" name="Google Shape;140;p6"/>
              <p:cNvPicPr preferRelativeResize="0"/>
              <p:nvPr/>
            </p:nvPicPr>
            <p:blipFill rotWithShape="1">
              <a:blip r:embed="rId4">
                <a:alphaModFix/>
              </a:blip>
              <a:srcRect b="19440" l="16154" r="14154" t="7720"/>
              <a:stretch/>
            </p:blipFill>
            <p:spPr>
              <a:xfrm>
                <a:off x="1216025" y="922655"/>
                <a:ext cx="880110" cy="1039495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254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descr="C:/Users/admin/AppData/Roaming/PolarisOffice/ETemp/43912_16488112/image9.png" id="141" name="Google Shape;141;p6"/>
              <p:cNvPicPr preferRelativeResize="0"/>
              <p:nvPr/>
            </p:nvPicPr>
            <p:blipFill rotWithShape="1">
              <a:blip r:embed="rId5">
                <a:alphaModFix/>
              </a:blip>
              <a:srcRect b="-2881" l="-3187" r="14155" t="85300"/>
              <a:stretch/>
            </p:blipFill>
            <p:spPr>
              <a:xfrm>
                <a:off x="1344295" y="1960880"/>
                <a:ext cx="598805" cy="133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