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6"/>
  </p:notesMasterIdLst>
  <p:sldIdLst>
    <p:sldId id="256" r:id="rId2"/>
    <p:sldId id="283" r:id="rId3"/>
    <p:sldId id="258" r:id="rId4"/>
    <p:sldId id="284" r:id="rId5"/>
    <p:sldId id="269" r:id="rId6"/>
    <p:sldId id="287" r:id="rId7"/>
    <p:sldId id="288" r:id="rId8"/>
    <p:sldId id="295" r:id="rId9"/>
    <p:sldId id="296" r:id="rId10"/>
    <p:sldId id="297" r:id="rId11"/>
    <p:sldId id="298" r:id="rId12"/>
    <p:sldId id="294" r:id="rId13"/>
    <p:sldId id="282" r:id="rId14"/>
    <p:sldId id="293" r:id="rId15"/>
  </p:sldIdLst>
  <p:sldSz cx="12192000" cy="6858000"/>
  <p:notesSz cx="6858000" cy="9144000"/>
  <p:embeddedFontLs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맑은 고딕" pitchFamily="50" charset="-127"/>
      <p:regular r:id="rId21"/>
      <p:bold r:id="rId22"/>
    </p:embeddedFont>
    <p:embeddedFont>
      <p:font typeface="Calibri Light" pitchFamily="34" charset="0"/>
      <p:regular r:id="rId23"/>
      <p:italic r:id="rId24"/>
    </p:embeddedFont>
    <p:embeddedFont>
      <p:font typeface="휴먼둥근헤드라인" pitchFamily="18" charset="-127"/>
      <p:regular r:id="rId25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45569"/>
    <a:srgbClr val="1F4E79"/>
    <a:srgbClr val="0165B2"/>
    <a:srgbClr val="D9D9D9"/>
    <a:srgbClr val="E41A00"/>
    <a:srgbClr val="FE431E"/>
    <a:srgbClr val="878181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499" y="-134"/>
      </p:cViewPr>
      <p:guideLst>
        <p:guide orient="horz" pos="2160"/>
        <p:guide orient="horz" pos="2273"/>
        <p:guide orient="horz" pos="2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2021-05-24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xmlns="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xmlns="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8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xmlns="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xmlns="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xmlns="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xmlns="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4A0F72E-1949-4219-AC42-014A834BDE88}"/>
              </a:ext>
            </a:extLst>
          </p:cNvPr>
          <p:cNvSpPr txBox="1"/>
          <p:nvPr/>
        </p:nvSpPr>
        <p:spPr>
          <a:xfrm>
            <a:off x="6780076" y="4257092"/>
            <a:ext cx="5158567" cy="892552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TEAM 1</a:t>
            </a:r>
            <a:r>
              <a:rPr lang="ko-KR" altLang="en-US" sz="22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조     </a:t>
            </a:r>
            <a:r>
              <a:rPr lang="ko-KR" altLang="en-US" sz="22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어벤져스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2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팀명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김○○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박○○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이○○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최○○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정○○</a:t>
            </a:r>
            <a:endParaRPr lang="en-US" altLang="ko-KR" sz="22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AEB34073-E088-4F6A-B5CA-5F7809D3A065}"/>
              </a:ext>
            </a:extLst>
          </p:cNvPr>
          <p:cNvSpPr/>
          <p:nvPr/>
        </p:nvSpPr>
        <p:spPr bwMode="auto">
          <a:xfrm>
            <a:off x="1588" y="0"/>
            <a:ext cx="12190412" cy="314325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 smtClean="0">
                <a:latin typeface="+mj-ea"/>
                <a:ea typeface="+mj-ea"/>
              </a:rPr>
              <a:t>K-Digital Training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4266" y="5589240"/>
            <a:ext cx="11885056" cy="377689"/>
          </a:xfrm>
          <a:prstGeom prst="rect">
            <a:avLst/>
          </a:prstGeom>
          <a:solidFill>
            <a:srgbClr val="FFC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000" b="1" dirty="0">
                <a:solidFill>
                  <a:srgbClr val="342648"/>
                </a:solidFill>
              </a:rPr>
              <a:t>※ </a:t>
            </a:r>
            <a:r>
              <a:rPr lang="ko-KR" altLang="en-US" sz="2000" b="1" dirty="0">
                <a:solidFill>
                  <a:srgbClr val="342648"/>
                </a:solidFill>
              </a:rPr>
              <a:t>양식은 예시로</a:t>
            </a:r>
            <a:r>
              <a:rPr lang="en-US" altLang="ko-KR" sz="2000" b="1" dirty="0">
                <a:solidFill>
                  <a:srgbClr val="342648"/>
                </a:solidFill>
              </a:rPr>
              <a:t> </a:t>
            </a:r>
            <a:r>
              <a:rPr lang="ko-KR" altLang="en-US" sz="2000" b="1" dirty="0">
                <a:solidFill>
                  <a:srgbClr val="342648"/>
                </a:solidFill>
              </a:rPr>
              <a:t>자유롭게 변경 가능하나</a:t>
            </a:r>
            <a:r>
              <a:rPr lang="en-US" altLang="ko-KR" sz="2000" b="1" dirty="0">
                <a:solidFill>
                  <a:srgbClr val="342648"/>
                </a:solidFill>
              </a:rPr>
              <a:t>, </a:t>
            </a:r>
            <a:r>
              <a:rPr lang="ko-KR" altLang="en-US" sz="2000" b="1" dirty="0">
                <a:solidFill>
                  <a:srgbClr val="342648"/>
                </a:solidFill>
              </a:rPr>
              <a:t>목차 안에 구성된 내용은 포함되도록 </a:t>
            </a:r>
            <a:r>
              <a:rPr lang="ko-KR" altLang="en-US" sz="2000" b="1" dirty="0" smtClean="0">
                <a:solidFill>
                  <a:srgbClr val="342648"/>
                </a:solidFill>
              </a:rPr>
              <a:t>작성</a:t>
            </a:r>
            <a:r>
              <a:rPr lang="en-US" altLang="ko-KR" sz="2000" b="1" dirty="0" smtClean="0">
                <a:solidFill>
                  <a:srgbClr val="342648"/>
                </a:solidFill>
              </a:rPr>
              <a:t>(</a:t>
            </a:r>
            <a:r>
              <a:rPr lang="ko-KR" altLang="en-US" sz="2000" b="1" u="sng" dirty="0" smtClean="0">
                <a:solidFill>
                  <a:srgbClr val="342648"/>
                </a:solidFill>
              </a:rPr>
              <a:t>해당 양식 활용 지양</a:t>
            </a:r>
            <a:r>
              <a:rPr lang="en-US" altLang="ko-KR" sz="2000" b="1" dirty="0" smtClean="0">
                <a:solidFill>
                  <a:srgbClr val="342648"/>
                </a:solidFill>
              </a:rPr>
              <a:t>)</a:t>
            </a:r>
            <a:endParaRPr lang="ko-KR" altLang="en-US" sz="2000" b="1" dirty="0">
              <a:solidFill>
                <a:srgbClr val="342648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27" y="1579670"/>
            <a:ext cx="12186373" cy="2190904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6C535B9-0206-4933-B3A2-FC73A8BF1A8F}"/>
              </a:ext>
            </a:extLst>
          </p:cNvPr>
          <p:cNvSpPr txBox="1"/>
          <p:nvPr/>
        </p:nvSpPr>
        <p:spPr>
          <a:xfrm>
            <a:off x="3983088" y="2367345"/>
            <a:ext cx="8208912" cy="615553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팀 프로젝트 명 </a:t>
            </a:r>
            <a:r>
              <a:rPr lang="en-US" altLang="ko-KR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주제</a:t>
            </a:r>
            <a:r>
              <a:rPr lang="en-US" altLang="ko-KR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4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266" y="1700808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멀티캠퍼스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76220" y="1380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solidFill>
                  <a:srgbClr val="445569"/>
                </a:solidFill>
                <a:latin typeface="+mn-ea"/>
                <a:ea typeface="+mn-ea"/>
              </a:rPr>
              <a:t>프로젝트 수행 결과</a:t>
            </a:r>
            <a:endParaRPr lang="en-US" altLang="ko-KR" sz="2000" b="1" dirty="0" smtClean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DD65CCF9-DEBB-42C6-A443-F76E642B114F}"/>
              </a:ext>
            </a:extLst>
          </p:cNvPr>
          <p:cNvCxnSpPr>
            <a:cxnSpLocks/>
          </p:cNvCxnSpPr>
          <p:nvPr/>
        </p:nvCxnSpPr>
        <p:spPr>
          <a:xfrm>
            <a:off x="3539716" y="581596"/>
            <a:ext cx="8280809" cy="8782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704198D-DD23-4151-BA17-2620D6A5F1FE}"/>
              </a:ext>
            </a:extLst>
          </p:cNvPr>
          <p:cNvSpPr/>
          <p:nvPr/>
        </p:nvSpPr>
        <p:spPr>
          <a:xfrm>
            <a:off x="788071" y="99295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982465" y="384919"/>
            <a:ext cx="32413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결과 제시 </a:t>
            </a:r>
            <a:r>
              <a:rPr lang="en-US" altLang="ko-KR" sz="1400" b="1" dirty="0" smtClean="0">
                <a:solidFill>
                  <a:srgbClr val="445569"/>
                </a:solidFill>
                <a:latin typeface="+mn-ea"/>
                <a:ea typeface="+mn-ea"/>
              </a:rPr>
              <a:t>3. </a:t>
            </a:r>
            <a:r>
              <a:rPr lang="ko-KR" altLang="en-US" sz="1400" b="1" dirty="0" smtClean="0">
                <a:solidFill>
                  <a:srgbClr val="445569"/>
                </a:solidFill>
                <a:latin typeface="+mn-ea"/>
                <a:ea typeface="+mn-ea"/>
              </a:rPr>
              <a:t>웹 페이지 계층 구조</a:t>
            </a:r>
            <a:endParaRPr lang="ko-KR" altLang="en-US" sz="14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06344" y="928076"/>
            <a:ext cx="10081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174232" y="2366263"/>
            <a:ext cx="10081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781912" y="2375055"/>
            <a:ext cx="10081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379072" y="2375055"/>
            <a:ext cx="10081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043640" y="2366263"/>
            <a:ext cx="10081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727444" y="2375055"/>
            <a:ext cx="10081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959692" y="2378541"/>
            <a:ext cx="10081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174232" y="3314645"/>
            <a:ext cx="10081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174232" y="4250749"/>
            <a:ext cx="10081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770635" y="3314645"/>
            <a:ext cx="10081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781912" y="4250749"/>
            <a:ext cx="10081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378382" y="3317502"/>
            <a:ext cx="10081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367105" y="4257092"/>
            <a:ext cx="10081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378382" y="5193196"/>
            <a:ext cx="10081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043640" y="3314645"/>
            <a:ext cx="10081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032363" y="4254235"/>
            <a:ext cx="10081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043640" y="5190339"/>
            <a:ext cx="10081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727444" y="3317502"/>
            <a:ext cx="10081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716167" y="4257092"/>
            <a:ext cx="10081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7727444" y="5193196"/>
            <a:ext cx="10081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9455636" y="3707648"/>
            <a:ext cx="10081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9466913" y="4643752"/>
            <a:ext cx="10081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0643768" y="3707648"/>
            <a:ext cx="10081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10655045" y="4643752"/>
            <a:ext cx="10081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678288" y="1933489"/>
            <a:ext cx="87741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endCxn id="12" idx="0"/>
          </p:cNvCxnSpPr>
          <p:nvPr/>
        </p:nvCxnSpPr>
        <p:spPr>
          <a:xfrm>
            <a:off x="1678288" y="1933489"/>
            <a:ext cx="0" cy="432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285968" y="1933489"/>
            <a:ext cx="0" cy="432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864257" y="1945767"/>
            <a:ext cx="0" cy="432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536419" y="1958797"/>
            <a:ext cx="0" cy="432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8198219" y="1952871"/>
            <a:ext cx="0" cy="432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0463748" y="1945767"/>
            <a:ext cx="0" cy="432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9935308" y="3374820"/>
            <a:ext cx="1129244" cy="1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9942108" y="3370254"/>
            <a:ext cx="0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1064552" y="3383612"/>
            <a:ext cx="0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0463748" y="3028634"/>
            <a:ext cx="0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5710400" y="1584940"/>
            <a:ext cx="0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9970969" y="4355720"/>
            <a:ext cx="0" cy="342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1142455" y="4283468"/>
            <a:ext cx="0" cy="342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1678288" y="3010632"/>
            <a:ext cx="0" cy="342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678288" y="3962717"/>
            <a:ext cx="0" cy="342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3285968" y="2960112"/>
            <a:ext cx="0" cy="342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3285968" y="3912197"/>
            <a:ext cx="0" cy="342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4893808" y="3000785"/>
            <a:ext cx="0" cy="342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4893808" y="3952870"/>
            <a:ext cx="0" cy="342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547696" y="2978711"/>
            <a:ext cx="0" cy="342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6547696" y="3930796"/>
            <a:ext cx="0" cy="342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248488" y="3000785"/>
            <a:ext cx="0" cy="342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248488" y="3952870"/>
            <a:ext cx="0" cy="342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4893808" y="4905164"/>
            <a:ext cx="0" cy="342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547696" y="4898821"/>
            <a:ext cx="0" cy="342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248488" y="4851158"/>
            <a:ext cx="0" cy="342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10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solidFill>
                  <a:srgbClr val="445569"/>
                </a:solidFill>
                <a:latin typeface="+mn-ea"/>
                <a:ea typeface="+mn-ea"/>
              </a:rPr>
              <a:t>프로젝트 수행 결과</a:t>
            </a:r>
            <a:endParaRPr lang="en-US" altLang="ko-KR" sz="2000" b="1" dirty="0" smtClean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DD65CCF9-DEBB-42C6-A443-F76E642B114F}"/>
              </a:ext>
            </a:extLst>
          </p:cNvPr>
          <p:cNvCxnSpPr>
            <a:cxnSpLocks/>
          </p:cNvCxnSpPr>
          <p:nvPr/>
        </p:nvCxnSpPr>
        <p:spPr>
          <a:xfrm>
            <a:off x="3575720" y="384919"/>
            <a:ext cx="7476906" cy="7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704198D-DD23-4151-BA17-2620D6A5F1FE}"/>
              </a:ext>
            </a:extLst>
          </p:cNvPr>
          <p:cNvSpPr/>
          <p:nvPr/>
        </p:nvSpPr>
        <p:spPr>
          <a:xfrm>
            <a:off x="788071" y="99295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982465" y="384919"/>
            <a:ext cx="32413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결과 제시 </a:t>
            </a:r>
            <a:r>
              <a:rPr lang="en-US" altLang="ko-KR" sz="1400" b="1" dirty="0" smtClean="0">
                <a:solidFill>
                  <a:srgbClr val="445569"/>
                </a:solidFill>
                <a:latin typeface="+mn-ea"/>
                <a:ea typeface="+mn-ea"/>
              </a:rPr>
              <a:t>4. </a:t>
            </a:r>
            <a:r>
              <a:rPr lang="ko-KR" altLang="en-US" sz="1400" b="1" dirty="0" smtClean="0">
                <a:solidFill>
                  <a:srgbClr val="445569"/>
                </a:solidFill>
                <a:latin typeface="+mn-ea"/>
                <a:ea typeface="+mn-ea"/>
              </a:rPr>
              <a:t>페이지 별 상세 기능</a:t>
            </a:r>
            <a:endParaRPr lang="ko-KR" altLang="en-US" sz="14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59" y="836711"/>
            <a:ext cx="3555318" cy="57389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280" y="466785"/>
            <a:ext cx="4323201" cy="13885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47828" y="836711"/>
            <a:ext cx="25071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메인 페이지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메인메뉴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서브메뉴</a:t>
            </a:r>
            <a:r>
              <a:rPr lang="en-US" altLang="ko-KR" sz="1400" dirty="0" smtClean="0"/>
              <a:t>/TOP</a:t>
            </a:r>
            <a:r>
              <a:rPr lang="ko-KR" altLang="en-US" sz="1400" dirty="0" smtClean="0"/>
              <a:t>메뉴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슬라이드쇼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탭 메뉴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베스트 상품 목록</a:t>
            </a:r>
            <a:endParaRPr lang="en-US" altLang="ko-KR" sz="1400" dirty="0" smtClean="0"/>
          </a:p>
          <a:p>
            <a:r>
              <a:rPr lang="en-US" altLang="ko-KR" sz="1400" dirty="0" smtClean="0"/>
              <a:t>- BOTTOM </a:t>
            </a:r>
            <a:r>
              <a:rPr lang="ko-KR" altLang="en-US" sz="1400" dirty="0" smtClean="0"/>
              <a:t>메뉴</a:t>
            </a:r>
            <a:endParaRPr lang="en-US" altLang="ko-KR" sz="14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8508268" y="1863026"/>
            <a:ext cx="3212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카테고리별 상품 조회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클릭 시 상세 상품 조회 페이지로 이동</a:t>
            </a:r>
            <a:endParaRPr lang="en-US" altLang="ko-KR" sz="14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545379" y="2798696"/>
            <a:ext cx="16161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고객 상담 챗봇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기본 텍스트 답변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이미지 답변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멀티링크 답변</a:t>
            </a:r>
            <a:endParaRPr lang="en-US" altLang="ko-KR" sz="1400" dirty="0" smtClean="0"/>
          </a:p>
        </p:txBody>
      </p:sp>
      <p:grpSp>
        <p:nvGrpSpPr>
          <p:cNvPr id="15" name="그룹 14"/>
          <p:cNvGrpSpPr/>
          <p:nvPr/>
        </p:nvGrpSpPr>
        <p:grpSpPr>
          <a:xfrm>
            <a:off x="4685880" y="2780928"/>
            <a:ext cx="2840155" cy="3794730"/>
            <a:chOff x="4685880" y="2780928"/>
            <a:chExt cx="2840155" cy="3794730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5880" y="2780928"/>
              <a:ext cx="2840155" cy="37947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 descr="D:\ai\map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9504" y="4734772"/>
              <a:ext cx="727948" cy="377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039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solidFill>
                  <a:srgbClr val="445569"/>
                </a:solidFill>
                <a:latin typeface="+mn-ea"/>
                <a:ea typeface="+mn-ea"/>
              </a:rPr>
              <a:t>프로젝트 수행 결과</a:t>
            </a:r>
            <a:endParaRPr lang="en-US" altLang="ko-KR" sz="2000" b="1" dirty="0" smtClean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DD65CCF9-DEBB-42C6-A443-F76E642B114F}"/>
              </a:ext>
            </a:extLst>
          </p:cNvPr>
          <p:cNvCxnSpPr>
            <a:cxnSpLocks/>
          </p:cNvCxnSpPr>
          <p:nvPr/>
        </p:nvCxnSpPr>
        <p:spPr>
          <a:xfrm>
            <a:off x="3575720" y="384919"/>
            <a:ext cx="8244805" cy="8782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982465" y="384919"/>
            <a:ext cx="32413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결과 제시 </a:t>
            </a:r>
            <a:r>
              <a:rPr lang="en-US" altLang="ko-KR" sz="1400" b="1" dirty="0">
                <a:solidFill>
                  <a:srgbClr val="445569"/>
                </a:solidFill>
                <a:latin typeface="+mn-ea"/>
                <a:ea typeface="+mn-ea"/>
              </a:rPr>
              <a:t>5</a:t>
            </a:r>
            <a:r>
              <a:rPr lang="en-US" altLang="ko-KR" sz="1400" b="1" dirty="0" smtClean="0">
                <a:solidFill>
                  <a:srgbClr val="445569"/>
                </a:solidFill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solidFill>
                  <a:srgbClr val="445569"/>
                </a:solidFill>
                <a:latin typeface="+mn-ea"/>
                <a:ea typeface="+mn-ea"/>
              </a:rPr>
              <a:t>시연</a:t>
            </a:r>
            <a:endParaRPr lang="ko-KR" altLang="en-US" sz="14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76916" y="654629"/>
            <a:ext cx="204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rgbClr val="445569"/>
                </a:solidFill>
                <a:latin typeface="+mn-ea"/>
                <a:ea typeface="+mn-ea"/>
              </a:rPr>
              <a:t>※ </a:t>
            </a:r>
            <a:r>
              <a:rPr lang="ko-KR" altLang="en-US" b="1" dirty="0">
                <a:solidFill>
                  <a:srgbClr val="445569"/>
                </a:solidFill>
                <a:latin typeface="+mn-ea"/>
                <a:ea typeface="+mn-ea"/>
              </a:rPr>
              <a:t>별도 첨부 가능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476" y="836711"/>
            <a:ext cx="3555318" cy="57389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5815506" y="841799"/>
            <a:ext cx="2840155" cy="3794730"/>
            <a:chOff x="4685880" y="2780928"/>
            <a:chExt cx="2840155" cy="3794730"/>
          </a:xfrm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5880" y="2780928"/>
              <a:ext cx="2840155" cy="37947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6" descr="D:\ai\map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9504" y="4734772"/>
              <a:ext cx="727948" cy="377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162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extBox 24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B3F4AC8-21B2-4208-8AF2-D8B8D64CB2E7}"/>
              </a:ext>
            </a:extLst>
          </p:cNvPr>
          <p:cNvSpPr txBox="1"/>
          <p:nvPr/>
        </p:nvSpPr>
        <p:spPr>
          <a:xfrm>
            <a:off x="849313" y="66675"/>
            <a:ext cx="104387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solidFill>
                  <a:srgbClr val="445569"/>
                </a:solidFill>
                <a:latin typeface="+mn-ea"/>
                <a:ea typeface="+mn-ea"/>
              </a:rPr>
              <a:t>느낀 점</a:t>
            </a:r>
            <a:endParaRPr lang="ko-KR" altLang="en-US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5711366-DD2D-4506-B8B7-24D8D7CCD1B2}"/>
              </a:ext>
            </a:extLst>
          </p:cNvPr>
          <p:cNvCxnSpPr>
            <a:cxnSpLocks/>
          </p:cNvCxnSpPr>
          <p:nvPr/>
        </p:nvCxnSpPr>
        <p:spPr>
          <a:xfrm flipV="1">
            <a:off x="1893189" y="393700"/>
            <a:ext cx="9927336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0AC9954-4F28-4C61-BB5C-9541A07BDF44}"/>
              </a:ext>
            </a:extLst>
          </p:cNvPr>
          <p:cNvSpPr txBox="1"/>
          <p:nvPr/>
        </p:nvSpPr>
        <p:spPr>
          <a:xfrm>
            <a:off x="869791" y="715809"/>
            <a:ext cx="10657184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느낀 점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은 프로젝트를 수행하면서 느끼거나 경험한 성찰이나 반성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성과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자신의 </a:t>
            </a:r>
            <a:r>
              <a:rPr lang="ko-KR" altLang="en-US" sz="16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경력 계획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등과 연관시켜 </a:t>
            </a:r>
            <a:r>
              <a:rPr lang="ko-KR" altLang="en-US" sz="16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팀 별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공통 의견 또는 개인 의견을 작성할 수 있다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프로젝트를 마치고 수행상 어려움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갈등 요소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등을 작성하고 이를 해결한 방법을 작성한다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C6423CA-E427-413A-9169-DD6B4B063271}"/>
              </a:ext>
            </a:extLst>
          </p:cNvPr>
          <p:cNvSpPr txBox="1"/>
          <p:nvPr/>
        </p:nvSpPr>
        <p:spPr>
          <a:xfrm>
            <a:off x="778272" y="1907779"/>
            <a:ext cx="108547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ko-KR" altLang="en-US" sz="16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</a:rPr>
              <a:t>수행에서 개인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</a:rPr>
              <a:t>우리 팀이 잘한 부분과 아쉬운 </a:t>
            </a:r>
            <a:r>
              <a:rPr lang="ko-KR" altLang="en-US" sz="16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</a:rPr>
              <a:t>점 작성</a:t>
            </a:r>
            <a:endParaRPr lang="en-US" altLang="ko-KR" sz="1600" b="1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ko-KR" altLang="en-US" sz="16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</a:rPr>
              <a:t>수행을 통해 자신의 진로 설계와 취업분야 탐색 및 의사결정 등 도움된 사항이 있었다면 구체적으로 </a:t>
            </a:r>
            <a:r>
              <a:rPr lang="ko-KR" altLang="en-US" sz="16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</a:rPr>
              <a:t>작성</a:t>
            </a:r>
            <a:endParaRPr lang="en-US" altLang="ko-KR" sz="1600" b="1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704198D-DD23-4151-BA17-2620D6A5F1FE}"/>
              </a:ext>
            </a:extLst>
          </p:cNvPr>
          <p:cNvSpPr/>
          <p:nvPr/>
        </p:nvSpPr>
        <p:spPr>
          <a:xfrm>
            <a:off x="688940" y="864228"/>
            <a:ext cx="82204" cy="927618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419486"/>
              </p:ext>
            </p:extLst>
          </p:nvPr>
        </p:nvGraphicFramePr>
        <p:xfrm>
          <a:off x="692676" y="2814728"/>
          <a:ext cx="11011415" cy="368573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13125">
                  <a:extLst>
                    <a:ext uri="{9D8B030D-6E8A-4147-A177-3AD203B41FA5}">
                      <a16:colId xmlns:a16="http://schemas.microsoft.com/office/drawing/2014/main" xmlns="" val="4097100218"/>
                    </a:ext>
                  </a:extLst>
                </a:gridCol>
                <a:gridCol w="9198290">
                  <a:extLst>
                    <a:ext uri="{9D8B030D-6E8A-4147-A177-3AD203B41FA5}">
                      <a16:colId xmlns:a16="http://schemas.microsoft.com/office/drawing/2014/main" xmlns="" val="2200023631"/>
                    </a:ext>
                  </a:extLst>
                </a:gridCol>
              </a:tblGrid>
              <a:tr h="404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구분</a:t>
                      </a:r>
                      <a:endParaRPr lang="ko-KR" altLang="en-US" sz="1800" dirty="0"/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내용</a:t>
                      </a:r>
                      <a:endParaRPr lang="ko-KR" altLang="en-US" sz="1800" dirty="0"/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xmlns="" val="78907696"/>
                  </a:ext>
                </a:extLst>
              </a:tr>
              <a:tr h="109385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프로젝트 </a:t>
                      </a:r>
                      <a:endParaRPr kumimoji="0" lang="en-US" altLang="ko-KR" sz="160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수행상 어려움 </a:t>
                      </a:r>
                      <a:endParaRPr kumimoji="0" lang="en-US" altLang="ko-KR" sz="160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극복 사례</a:t>
                      </a:r>
                      <a:endParaRPr lang="ko-KR" altLang="en-US" sz="1600" b="1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1" u="none" kern="1200" dirty="0" smtClean="0">
                          <a:effectLst/>
                        </a:rPr>
                        <a:t>프로젝트 계획 과정이 </a:t>
                      </a:r>
                      <a:r>
                        <a:rPr lang="ko-KR" altLang="en-US" sz="1400" i="1" u="none" kern="1200" dirty="0">
                          <a:effectLst/>
                        </a:rPr>
                        <a:t>힘들었다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 smtClean="0">
                          <a:effectLst/>
                        </a:rPr>
                        <a:t>우리 </a:t>
                      </a:r>
                      <a:r>
                        <a:rPr lang="ko-KR" altLang="en-US" sz="1400" i="1" u="none" kern="1200" dirty="0">
                          <a:effectLst/>
                        </a:rPr>
                        <a:t>팀은 소통이 잘 이루어진 </a:t>
                      </a:r>
                      <a:r>
                        <a:rPr lang="ko-KR" altLang="en-US" sz="1400" i="1" u="none" kern="1200" dirty="0" smtClean="0">
                          <a:effectLst/>
                        </a:rPr>
                        <a:t>팀이었다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팀원 간 나이가 비슷하고</a:t>
                      </a:r>
                      <a:r>
                        <a:rPr lang="en-US" altLang="ko-KR" sz="1400" i="1" u="none" kern="1200" dirty="0">
                          <a:effectLst/>
                        </a:rPr>
                        <a:t>, </a:t>
                      </a:r>
                      <a:r>
                        <a:rPr lang="ko-KR" altLang="en-US" sz="1400" i="1" u="none" kern="1200" dirty="0">
                          <a:effectLst/>
                        </a:rPr>
                        <a:t>팀장이 리더십이 좋았다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endParaRPr lang="en-US" altLang="ko-KR" sz="1400" i="1" u="none" kern="1200" dirty="0" smtClean="0">
                        <a:effectLst/>
                      </a:endParaRPr>
                    </a:p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1" u="none" kern="1200" dirty="0" smtClean="0">
                          <a:effectLst/>
                        </a:rPr>
                        <a:t>팀원들의 </a:t>
                      </a:r>
                      <a:r>
                        <a:rPr lang="ko-KR" altLang="en-US" sz="1400" i="1" u="none" kern="1200" dirty="0">
                          <a:effectLst/>
                        </a:rPr>
                        <a:t>불만을 확인하고 코딩 작업을 분배하여 작업하였으며</a:t>
                      </a:r>
                      <a:r>
                        <a:rPr lang="en-US" altLang="ko-KR" sz="1400" i="1" u="none" kern="1200" dirty="0">
                          <a:effectLst/>
                        </a:rPr>
                        <a:t>, </a:t>
                      </a:r>
                      <a:r>
                        <a:rPr lang="ko-KR" altLang="en-US" sz="1400" i="1" u="none" kern="1200" dirty="0">
                          <a:effectLst/>
                        </a:rPr>
                        <a:t>분석작업을 수행할 때 같이 할 수 있도록 유도하였다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 smtClean="0">
                          <a:effectLst/>
                        </a:rPr>
                        <a:t>작업을 </a:t>
                      </a:r>
                      <a:r>
                        <a:rPr lang="ko-KR" altLang="en-US" sz="1400" i="1" u="none" kern="1200" dirty="0">
                          <a:effectLst/>
                        </a:rPr>
                        <a:t>동일하게 수행하여 불만이 적었던 것 같다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endParaRPr lang="ko-KR" altLang="en-US" sz="1400" i="1" u="non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xmlns="" val="1298731959"/>
                  </a:ext>
                </a:extLst>
              </a:tr>
              <a:tr h="10938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프로젝트에서 </a:t>
                      </a:r>
                      <a:endParaRPr kumimoji="0" lang="en-US" altLang="ko-KR" sz="160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잘한 부분</a:t>
                      </a:r>
                      <a:endParaRPr lang="ko-KR" altLang="en-US" sz="1600" b="1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i="1" u="none" kern="1200" dirty="0">
                          <a:effectLst/>
                        </a:rPr>
                        <a:t>프로젝트를 수행할 때</a:t>
                      </a:r>
                      <a:r>
                        <a:rPr lang="en-US" altLang="ko-KR" sz="1400" i="1" u="none" kern="1200" dirty="0">
                          <a:effectLst/>
                        </a:rPr>
                        <a:t>, </a:t>
                      </a:r>
                      <a:r>
                        <a:rPr lang="ko-KR" altLang="en-US" sz="1400" i="1" u="none" kern="1200" dirty="0">
                          <a:effectLst/>
                        </a:rPr>
                        <a:t>팀원 간 소통이 잘 되었다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코딩을 할 때 </a:t>
                      </a:r>
                      <a:r>
                        <a:rPr lang="ko-KR" altLang="en-US" sz="1400" i="1" u="none" kern="1200" dirty="0" smtClean="0">
                          <a:effectLst/>
                        </a:rPr>
                        <a:t>단순 작업이어서 </a:t>
                      </a:r>
                      <a:r>
                        <a:rPr lang="ko-KR" altLang="en-US" sz="1400" i="1" u="none" kern="1200" dirty="0">
                          <a:effectLst/>
                        </a:rPr>
                        <a:t>불만도 있었지만</a:t>
                      </a:r>
                      <a:r>
                        <a:rPr lang="en-US" altLang="ko-KR" sz="1400" i="1" u="none" kern="1200" dirty="0">
                          <a:effectLst/>
                        </a:rPr>
                        <a:t>, </a:t>
                      </a:r>
                      <a:r>
                        <a:rPr lang="ko-KR" altLang="en-US" sz="1400" i="1" u="none" kern="1200" dirty="0">
                          <a:effectLst/>
                        </a:rPr>
                        <a:t>소통을 통해 적절히 해결하였다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endParaRPr lang="ko-KR" altLang="ko-KR" sz="1400" i="1" u="non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xmlns="" val="1818740807"/>
                  </a:ext>
                </a:extLst>
              </a:tr>
              <a:tr h="10938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프로젝트에서 </a:t>
                      </a:r>
                      <a:endParaRPr kumimoji="0" lang="en-US" altLang="ko-KR" sz="160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아쉬운 부분</a:t>
                      </a:r>
                      <a:endParaRPr kumimoji="0" lang="ko-KR" alt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1" u="none" kern="1200" dirty="0">
                          <a:effectLst/>
                        </a:rPr>
                        <a:t>데이터 접근에 있어서 아쉬움이 있었다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데이터가 너무 많아서 이를 추출하는데 제한이 있었다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추후 이러한 점을 보완하여 작업하면 더 좋은 결과물은 만들어낼 수 있을 것이다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endParaRPr lang="ko-KR" altLang="ko-KR" sz="1400" i="1" u="non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xmlns="" val="41627304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extBox 24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B3F4AC8-21B2-4208-8AF2-D8B8D64CB2E7}"/>
              </a:ext>
            </a:extLst>
          </p:cNvPr>
          <p:cNvSpPr txBox="1"/>
          <p:nvPr/>
        </p:nvSpPr>
        <p:spPr>
          <a:xfrm>
            <a:off x="849313" y="66675"/>
            <a:ext cx="104387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solidFill>
                  <a:srgbClr val="445569"/>
                </a:solidFill>
                <a:latin typeface="+mn-ea"/>
                <a:ea typeface="+mn-ea"/>
              </a:rPr>
              <a:t>느낀 점</a:t>
            </a:r>
            <a:endParaRPr lang="ko-KR" altLang="en-US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5711366-DD2D-4506-B8B7-24D8D7CCD1B2}"/>
              </a:ext>
            </a:extLst>
          </p:cNvPr>
          <p:cNvCxnSpPr>
            <a:cxnSpLocks/>
          </p:cNvCxnSpPr>
          <p:nvPr/>
        </p:nvCxnSpPr>
        <p:spPr>
          <a:xfrm flipV="1">
            <a:off x="1893189" y="393700"/>
            <a:ext cx="9927336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992099"/>
              </p:ext>
            </p:extLst>
          </p:nvPr>
        </p:nvGraphicFramePr>
        <p:xfrm>
          <a:off x="731404" y="1484784"/>
          <a:ext cx="10765196" cy="376441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31985">
                  <a:extLst>
                    <a:ext uri="{9D8B030D-6E8A-4147-A177-3AD203B41FA5}">
                      <a16:colId xmlns:a16="http://schemas.microsoft.com/office/drawing/2014/main" xmlns="" val="4097100218"/>
                    </a:ext>
                  </a:extLst>
                </a:gridCol>
                <a:gridCol w="8733211">
                  <a:extLst>
                    <a:ext uri="{9D8B030D-6E8A-4147-A177-3AD203B41FA5}">
                      <a16:colId xmlns:a16="http://schemas.microsoft.com/office/drawing/2014/main" xmlns="" val="220002363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구분</a:t>
                      </a:r>
                      <a:endParaRPr lang="ko-KR" altLang="en-US" sz="1800" dirty="0"/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내용</a:t>
                      </a:r>
                      <a:endParaRPr lang="ko-KR" altLang="en-US" sz="1800" dirty="0"/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xmlns="" val="78907696"/>
                  </a:ext>
                </a:extLst>
              </a:tr>
              <a:tr h="19276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프로젝트를 통한 </a:t>
                      </a:r>
                      <a:endParaRPr kumimoji="0" lang="en-US" altLang="ko-KR" sz="160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진로설계</a:t>
                      </a:r>
                      <a:r>
                        <a:rPr kumimoji="0" lang="en-US" altLang="ko-KR" sz="160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, </a:t>
                      </a:r>
                    </a:p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취업분야 탐색 </a:t>
                      </a:r>
                      <a:endParaRPr kumimoji="0" lang="en-US" altLang="ko-KR" sz="160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및 결정 등 도움</a:t>
                      </a:r>
                      <a:endParaRPr lang="ko-KR" altLang="en-US" sz="1600" b="1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1" u="none" kern="1200" dirty="0" smtClean="0">
                          <a:effectLst/>
                        </a:rPr>
                        <a:t>이 프로젝트를 통해 </a:t>
                      </a:r>
                      <a:r>
                        <a:rPr lang="ko-KR" altLang="en-US" sz="1400" i="1" u="none" kern="1200" dirty="0" smtClean="0">
                          <a:effectLst/>
                        </a:rPr>
                        <a:t> 전반적인 스프링 프로젝트를 진행할 수 있게 되어서  </a:t>
                      </a:r>
                      <a:r>
                        <a:rPr lang="ko-KR" altLang="en-US" sz="1400" i="1" u="none" kern="1200" dirty="0" err="1" smtClean="0">
                          <a:effectLst/>
                        </a:rPr>
                        <a:t>백엔드</a:t>
                      </a:r>
                      <a:r>
                        <a:rPr lang="ko-KR" altLang="en-US" sz="1400" i="1" u="none" kern="1200" dirty="0" smtClean="0">
                          <a:effectLst/>
                        </a:rPr>
                        <a:t> 프로그래밍 실력을 많이 향상시킬 수 있었다</a:t>
                      </a:r>
                      <a:r>
                        <a:rPr lang="en-US" altLang="ko-KR" sz="1400" i="1" u="none" kern="1200" dirty="0" smtClean="0">
                          <a:effectLst/>
                        </a:rPr>
                        <a:t>.  </a:t>
                      </a:r>
                      <a:r>
                        <a:rPr lang="ko-KR" altLang="en-US" sz="1400" i="1" u="none" kern="1200" dirty="0" smtClean="0">
                          <a:effectLst/>
                        </a:rPr>
                        <a:t>또한 데이터베이스 설계 및 </a:t>
                      </a:r>
                      <a:r>
                        <a:rPr lang="en-US" altLang="ko-KR" sz="1400" i="1" u="none" kern="1200" dirty="0" smtClean="0">
                          <a:effectLst/>
                        </a:rPr>
                        <a:t>UI</a:t>
                      </a:r>
                      <a:r>
                        <a:rPr lang="en-US" altLang="ko-KR" sz="1400" i="1" u="none" kern="1200" baseline="0" dirty="0" smtClean="0">
                          <a:effectLst/>
                        </a:rPr>
                        <a:t> </a:t>
                      </a:r>
                      <a:r>
                        <a:rPr lang="ko-KR" altLang="en-US" sz="1400" i="1" u="none" kern="1200" baseline="0" dirty="0" smtClean="0">
                          <a:effectLst/>
                        </a:rPr>
                        <a:t>설계 과정의</a:t>
                      </a:r>
                      <a:r>
                        <a:rPr lang="ko-KR" altLang="en-US" sz="1400" i="1" u="none" kern="1200" dirty="0" smtClean="0">
                          <a:effectLst/>
                        </a:rPr>
                        <a:t> </a:t>
                      </a:r>
                      <a:r>
                        <a:rPr lang="ko-KR" altLang="en-US" sz="1400" i="1" u="none" kern="1200" dirty="0" smtClean="0">
                          <a:effectLst/>
                        </a:rPr>
                        <a:t>중요함을 </a:t>
                      </a:r>
                      <a:r>
                        <a:rPr lang="ko-KR" altLang="en-US" sz="1400" i="1" u="none" kern="1200" dirty="0" smtClean="0">
                          <a:effectLst/>
                        </a:rPr>
                        <a:t>알게 되었다</a:t>
                      </a:r>
                      <a:r>
                        <a:rPr lang="en-US" altLang="ko-KR" sz="1400" i="1" u="none" kern="1200" dirty="0" smtClean="0">
                          <a:effectLst/>
                        </a:rPr>
                        <a:t>.</a:t>
                      </a:r>
                    </a:p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1" u="none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웹 서비스 개발</a:t>
                      </a:r>
                      <a:r>
                        <a:rPr lang="ko-KR" altLang="en-US" sz="1400" i="1" u="none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및 </a:t>
                      </a:r>
                      <a:r>
                        <a:rPr lang="en-US" altLang="ko-KR" sz="1400" i="1" u="none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AI </a:t>
                      </a:r>
                      <a:r>
                        <a:rPr lang="ko-KR" altLang="en-US" sz="1400" i="1" u="none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기능</a:t>
                      </a:r>
                      <a:r>
                        <a:rPr lang="ko-KR" altLang="en-US" sz="1400" i="1" u="none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구현 경험을 토대로</a:t>
                      </a:r>
                      <a:r>
                        <a:rPr lang="ko-KR" altLang="en-US" sz="1400" i="1" u="none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향후 </a:t>
                      </a:r>
                      <a:r>
                        <a:rPr lang="ko-KR" altLang="en-US" sz="1400" i="1" u="none" kern="12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클라우드</a:t>
                      </a:r>
                      <a:r>
                        <a:rPr lang="ko-KR" altLang="en-US" sz="1400" i="1" u="none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i="1" u="none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AI </a:t>
                      </a:r>
                      <a:r>
                        <a:rPr lang="ko-KR" altLang="en-US" sz="1400" i="1" u="none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개발자로 성장할 수 있도록 꾸준히 연습할 것이다</a:t>
                      </a:r>
                      <a:r>
                        <a:rPr lang="en-US" altLang="ko-KR" sz="1400" i="1" u="none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1" u="none" kern="1200" dirty="0" smtClean="0">
                          <a:effectLst/>
                        </a:rPr>
                        <a:t>OO</a:t>
                      </a:r>
                      <a:r>
                        <a:rPr lang="ko-KR" altLang="en-US" sz="1400" i="1" u="none" kern="1200" dirty="0" smtClean="0">
                          <a:effectLst/>
                        </a:rPr>
                        <a:t>회사 </a:t>
                      </a:r>
                      <a:r>
                        <a:rPr lang="ko-KR" altLang="en-US" sz="1400" i="1" u="none" kern="1200" dirty="0" err="1" smtClean="0">
                          <a:effectLst/>
                        </a:rPr>
                        <a:t>멘토님과</a:t>
                      </a:r>
                      <a:r>
                        <a:rPr lang="ko-KR" altLang="en-US" sz="1400" i="1" u="none" kern="1200" dirty="0" smtClean="0">
                          <a:effectLst/>
                        </a:rPr>
                        <a:t> 이야기해보니</a:t>
                      </a:r>
                      <a:r>
                        <a:rPr lang="en-US" altLang="ko-KR" sz="1400" i="1" u="none" kern="1200" dirty="0" smtClean="0">
                          <a:effectLst/>
                        </a:rPr>
                        <a:t>, .. .</a:t>
                      </a:r>
                      <a:r>
                        <a:rPr lang="ko-KR" altLang="en-US" sz="1400" i="1" u="none" kern="1200" dirty="0" smtClean="0">
                          <a:effectLst/>
                        </a:rPr>
                        <a:t>하여 전문성을 쌓을 수 있다는 조언을 들을 수 있었다</a:t>
                      </a:r>
                      <a:r>
                        <a:rPr lang="en-US" altLang="ko-KR" sz="1400" i="1" u="none" kern="1200" dirty="0" smtClean="0">
                          <a:effectLst/>
                        </a:rPr>
                        <a:t>. …</a:t>
                      </a:r>
                      <a:r>
                        <a:rPr lang="ko-KR" altLang="en-US" sz="1400" i="1" u="none" kern="1200" dirty="0" smtClean="0">
                          <a:effectLst/>
                        </a:rPr>
                        <a:t>에  </a:t>
                      </a:r>
                      <a:r>
                        <a:rPr lang="ko-KR" altLang="en-US" sz="1400" i="1" u="none" kern="1200" smtClean="0">
                          <a:effectLst/>
                        </a:rPr>
                        <a:t>집중하여 좀 더 전문성을 </a:t>
                      </a:r>
                      <a:r>
                        <a:rPr lang="ko-KR" altLang="en-US" sz="1400" i="1" u="none" kern="1200" dirty="0" smtClean="0">
                          <a:effectLst/>
                        </a:rPr>
                        <a:t>높이고 싶다</a:t>
                      </a:r>
                      <a:r>
                        <a:rPr lang="en-US" altLang="ko-KR" sz="1400" i="1" u="none" kern="1200" dirty="0" smtClean="0">
                          <a:effectLst/>
                        </a:rPr>
                        <a:t>.  </a:t>
                      </a:r>
                      <a:endParaRPr lang="ko-KR" altLang="en-US" sz="1400" i="1" u="none" kern="1200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endParaRPr lang="en-US" altLang="ko-KR" sz="1400" i="1" u="none" kern="1200" baseline="0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xmlns="" val="1298731959"/>
                  </a:ext>
                </a:extLst>
              </a:tr>
              <a:tr h="1404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기타</a:t>
                      </a:r>
                      <a:endParaRPr lang="ko-KR" altLang="en-US" sz="1600" b="1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1" u="none" kern="1200" dirty="0" smtClean="0">
                          <a:effectLst/>
                        </a:rPr>
                        <a:t>4</a:t>
                      </a:r>
                      <a:r>
                        <a:rPr lang="ko-KR" altLang="en-US" sz="1400" i="1" u="none" kern="1200" dirty="0" smtClean="0">
                          <a:effectLst/>
                        </a:rPr>
                        <a:t>차 산업시대에 필요한 기술을 배울 수 있는 좋은 기회였다</a:t>
                      </a:r>
                      <a:r>
                        <a:rPr lang="en-US" altLang="ko-KR" sz="1400" i="1" u="none" kern="1200" dirty="0" smtClean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 smtClean="0">
                          <a:effectLst/>
                        </a:rPr>
                        <a:t>대학 졸업 후 취업이 어려워 막막했으나 </a:t>
                      </a:r>
                      <a:r>
                        <a:rPr lang="en-US" altLang="ko-KR" sz="1400" i="1" u="none" kern="1200" dirty="0" smtClean="0">
                          <a:effectLst/>
                        </a:rPr>
                        <a:t>AI </a:t>
                      </a:r>
                      <a:r>
                        <a:rPr lang="ko-KR" altLang="en-US" sz="1400" i="1" u="none" kern="1200" dirty="0" smtClean="0">
                          <a:effectLst/>
                        </a:rPr>
                        <a:t>서비스 </a:t>
                      </a:r>
                      <a:r>
                        <a:rPr lang="ko-KR" altLang="en-US" sz="1400" i="1" u="none" kern="1200" dirty="0" smtClean="0">
                          <a:effectLst/>
                        </a:rPr>
                        <a:t>관련 기술을 습득하여 인생에 큰 전환점이 된 것 같다</a:t>
                      </a:r>
                      <a:r>
                        <a:rPr lang="en-US" altLang="ko-KR" sz="1400" i="1" u="none" kern="1200" dirty="0" smtClean="0">
                          <a:effectLst/>
                        </a:rPr>
                        <a:t>. </a:t>
                      </a:r>
                      <a:endParaRPr lang="ko-KR" altLang="ko-KR" sz="1400" i="1" u="none" kern="1200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xmlns="" val="1818740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60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D0C15FD-709F-4CCB-86D9-8D462EB0700E}"/>
              </a:ext>
            </a:extLst>
          </p:cNvPr>
          <p:cNvSpPr txBox="1"/>
          <p:nvPr/>
        </p:nvSpPr>
        <p:spPr>
          <a:xfrm>
            <a:off x="119063" y="55563"/>
            <a:ext cx="129698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작성요령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1271588" y="393700"/>
            <a:ext cx="10548937" cy="1111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284720" y="1188471"/>
            <a:ext cx="9793287" cy="7833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본 훈련생 포트폴리오 양식은 프로젝트 기반 훈련 평가대상 훈련과정에 한하여 대표 프로젝트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팀 별로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각각 작성하여 제출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C2FF2BB2-0DCB-41B4-B575-C501DB3C19DC}"/>
              </a:ext>
            </a:extLst>
          </p:cNvPr>
          <p:cNvSpPr/>
          <p:nvPr/>
        </p:nvSpPr>
        <p:spPr>
          <a:xfrm>
            <a:off x="1127448" y="2336159"/>
            <a:ext cx="68263" cy="644091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C6423CA-E427-413A-9169-DD6B4B063271}"/>
              </a:ext>
            </a:extLst>
          </p:cNvPr>
          <p:cNvSpPr txBox="1"/>
          <p:nvPr/>
        </p:nvSpPr>
        <p:spPr>
          <a:xfrm>
            <a:off x="1283687" y="2246820"/>
            <a:ext cx="9901237" cy="7833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수행 과정 및 결과에 대해서는 제공된 목차 및 세부 항목별 작성요령을 참조하여 작성하되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특성에 따라 기본적인 구성을 유지한 상태에서 제공 양식을 보완하거나 추가하여 작성할 수 있음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F4062D7-01DC-4B22-9B77-8D0F73491CB2}"/>
              </a:ext>
            </a:extLst>
          </p:cNvPr>
          <p:cNvSpPr/>
          <p:nvPr/>
        </p:nvSpPr>
        <p:spPr>
          <a:xfrm>
            <a:off x="1140148" y="3414214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194F0D8-A916-4907-B6F3-AB01FE397C32}"/>
              </a:ext>
            </a:extLst>
          </p:cNvPr>
          <p:cNvSpPr txBox="1"/>
          <p:nvPr/>
        </p:nvSpPr>
        <p:spPr>
          <a:xfrm>
            <a:off x="1270029" y="3496763"/>
            <a:ext cx="8064500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훈련생 포트폴리오에 작성한 내용은 관련 증빙자료를 모두 제출해야 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C82DD91-870B-484A-AE88-8A3C397C4928}"/>
              </a:ext>
            </a:extLst>
          </p:cNvPr>
          <p:cNvSpPr/>
          <p:nvPr/>
        </p:nvSpPr>
        <p:spPr>
          <a:xfrm>
            <a:off x="1127448" y="4353003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685B6D4-52E4-476A-8288-626F422A2A3C}"/>
              </a:ext>
            </a:extLst>
          </p:cNvPr>
          <p:cNvSpPr txBox="1"/>
          <p:nvPr/>
        </p:nvSpPr>
        <p:spPr>
          <a:xfrm>
            <a:off x="1283687" y="4436346"/>
            <a:ext cx="604837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작성 예시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600" b="1" i="1" u="sng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기울임 글씨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)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는 모두 삭제 후 제출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12" y="5287174"/>
            <a:ext cx="10441101" cy="84212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2FF2BB2-0DCB-41B4-B575-C501DB3C19DC}"/>
              </a:ext>
            </a:extLst>
          </p:cNvPr>
          <p:cNvSpPr/>
          <p:nvPr/>
        </p:nvSpPr>
        <p:spPr>
          <a:xfrm>
            <a:off x="1130897" y="1258104"/>
            <a:ext cx="68263" cy="644091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03</a:t>
            </a: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04</a:t>
            </a: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05</a:t>
            </a: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느낀 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/>
              <a:t>목차</a:t>
            </a:r>
            <a:endParaRPr lang="ko-KR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308100" y="1387475"/>
            <a:ext cx="74168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프로젝트 배경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은 아래와 같은 내용 등으로 구성하여 작성한다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C6423CA-E427-413A-9169-DD6B4B063271}"/>
              </a:ext>
            </a:extLst>
          </p:cNvPr>
          <p:cNvSpPr txBox="1"/>
          <p:nvPr/>
        </p:nvSpPr>
        <p:spPr>
          <a:xfrm>
            <a:off x="1450975" y="2176463"/>
            <a:ext cx="6335713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◾ 프로젝트 주제 및 선정 배경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◾ 프로젝트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목적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◾ 프로젝트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개요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컨셉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훈련 내용과의 관련성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개발 환경 등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)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◾ 프로젝트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구조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◾ 기대 효과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10854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팀 구성 및 역할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863752" y="393702"/>
            <a:ext cx="7993286" cy="10962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6704198D-DD23-4151-BA17-2620D6A5F1FE}"/>
              </a:ext>
            </a:extLst>
          </p:cNvPr>
          <p:cNvSpPr/>
          <p:nvPr/>
        </p:nvSpPr>
        <p:spPr>
          <a:xfrm>
            <a:off x="1162050" y="1197260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362882" y="1004245"/>
            <a:ext cx="9144000" cy="7833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프로젝트 팀 구성 및 역할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은 프로젝트를 기본 단위로 작성하며 팀원의 수에 따라 칸을 추가하거나 삭제할 수 있다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C6423CA-E427-413A-9169-DD6B4B063271}"/>
              </a:ext>
            </a:extLst>
          </p:cNvPr>
          <p:cNvSpPr txBox="1"/>
          <p:nvPr/>
        </p:nvSpPr>
        <p:spPr>
          <a:xfrm>
            <a:off x="1230313" y="1974322"/>
            <a:ext cx="90011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◾ 역할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훈련생 별로 해당 프로젝트를 진행하면서 주도적으로 참여한 부분을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중심으로 작성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543401"/>
              </p:ext>
            </p:extLst>
          </p:nvPr>
        </p:nvGraphicFramePr>
        <p:xfrm>
          <a:off x="1362882" y="2420888"/>
          <a:ext cx="9593658" cy="412807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4570">
                  <a:extLst>
                    <a:ext uri="{9D8B030D-6E8A-4147-A177-3AD203B41FA5}">
                      <a16:colId xmlns:a16="http://schemas.microsoft.com/office/drawing/2014/main" xmlns="" val="4097100218"/>
                    </a:ext>
                  </a:extLst>
                </a:gridCol>
                <a:gridCol w="7729088">
                  <a:extLst>
                    <a:ext uri="{9D8B030D-6E8A-4147-A177-3AD203B41FA5}">
                      <a16:colId xmlns:a16="http://schemas.microsoft.com/office/drawing/2014/main" xmlns="" val="2200023631"/>
                    </a:ext>
                  </a:extLst>
                </a:gridCol>
              </a:tblGrid>
              <a:tr h="41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훈련생</a:t>
                      </a:r>
                      <a:endParaRPr lang="ko-KR" altLang="en-US" sz="1800" dirty="0"/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역할</a:t>
                      </a:r>
                      <a:endParaRPr lang="ko-KR" altLang="en-US" sz="1800" dirty="0"/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xmlns="" val="78907696"/>
                  </a:ext>
                </a:extLst>
              </a:tr>
              <a:tr h="88224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김○○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en-US" altLang="ko-KR" sz="16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팀 리더</a:t>
                      </a:r>
                      <a:r>
                        <a:rPr kumimoji="0" lang="en-US" altLang="ko-KR" sz="16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sz="1800" b="0" i="1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kumimoji="0" lang="ko-KR" altLang="en-US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회원관리 </a:t>
                      </a:r>
                      <a:r>
                        <a:rPr kumimoji="0" lang="en-US" altLang="ko-KR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설계 및 구현</a:t>
                      </a:r>
                      <a:endParaRPr kumimoji="0" lang="en-US" altLang="ko-KR" sz="1600" i="1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latinLnBrk="1">
                        <a:buFont typeface="Arial" pitchFamily="34" charset="0"/>
                        <a:buChar char="•"/>
                      </a:pPr>
                      <a:r>
                        <a:rPr kumimoji="0" lang="ko-KR" altLang="en-US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요구사항 분석 및 데이터베이스 설계</a:t>
                      </a:r>
                      <a:endParaRPr kumimoji="0" lang="en-US" altLang="ko-KR" sz="1600" i="1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AI </a:t>
                      </a:r>
                      <a:r>
                        <a:rPr kumimoji="0" lang="ko-KR" altLang="en-US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기술 활용  </a:t>
                      </a:r>
                      <a:r>
                        <a:rPr kumimoji="0" lang="en-US" altLang="ko-KR" sz="1600" i="1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Chatbot</a:t>
                      </a:r>
                      <a:r>
                        <a:rPr kumimoji="0" lang="en-US" altLang="ko-KR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기능 구현</a:t>
                      </a:r>
                      <a:endParaRPr kumimoji="0" lang="en-US" altLang="ko-KR" sz="1600" i="1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xmlns="" val="1298731959"/>
                  </a:ext>
                </a:extLst>
              </a:tr>
              <a:tr h="882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박○○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sz="16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sz="1800" b="0" i="1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상품관리 서비스 설계 및 구현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요구사항 분석 및 데이터베이스 설계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6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AI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기술</a:t>
                      </a:r>
                      <a:r>
                        <a:rPr kumimoji="0" lang="en-US" altLang="ko-KR" sz="16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활용 </a:t>
                      </a:r>
                      <a:r>
                        <a:rPr kumimoji="0" lang="en-US" altLang="ko-KR" sz="16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SST/TTS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기능 구현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xmlns="" val="1818740807"/>
                  </a:ext>
                </a:extLst>
              </a:tr>
              <a:tr h="882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정○○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sz="16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kumimoji="0" lang="ko-KR" alt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게시판 서비스 설계 및 구현</a:t>
                      </a:r>
                      <a:endParaRPr kumimoji="0" lang="en-US" altLang="ko-KR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6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AI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기술</a:t>
                      </a:r>
                      <a:r>
                        <a:rPr kumimoji="0" lang="en-US" altLang="ko-KR" sz="16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활용 </a:t>
                      </a:r>
                      <a:r>
                        <a:rPr kumimoji="0" lang="en-US" altLang="ko-KR" sz="16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OCR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기능 구현</a:t>
                      </a:r>
                      <a:endParaRPr kumimoji="0" lang="en-US" altLang="ko-KR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주문 관리 서비스 설계 및 구현</a:t>
                      </a:r>
                      <a:endParaRPr kumimoji="0" lang="en-US" altLang="ko-KR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요구사항 분석 및 데이터베이스 설계</a:t>
                      </a: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xmlns="" val="416273046"/>
                  </a:ext>
                </a:extLst>
              </a:tr>
              <a:tr h="882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xmlns="" val="6716802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849313" y="71041"/>
            <a:ext cx="336502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수행 절차 및 방법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15780" y="398067"/>
            <a:ext cx="7741258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6704198D-DD23-4151-BA17-2620D6A5F1FE}"/>
              </a:ext>
            </a:extLst>
          </p:cNvPr>
          <p:cNvSpPr/>
          <p:nvPr/>
        </p:nvSpPr>
        <p:spPr>
          <a:xfrm>
            <a:off x="1147365" y="759828"/>
            <a:ext cx="79782" cy="101866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358626" y="625805"/>
            <a:ext cx="957643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프로젝트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수행 절차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및 방법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은 프로젝트의 사전 기획과 프로젝트 수행 및 완료 과정으로 나누어서 작성한다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 (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프로젝트 수행 절차를 도식화하여 제시하거나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더 효과적으로 전달하는 방법 등이 있다면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기본적인 구성요소를 포함하여 보다 창의적으로 수정하여 작성 가능함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C6423CA-E427-413A-9169-DD6B4B063271}"/>
              </a:ext>
            </a:extLst>
          </p:cNvPr>
          <p:cNvSpPr txBox="1"/>
          <p:nvPr/>
        </p:nvSpPr>
        <p:spPr>
          <a:xfrm>
            <a:off x="1177924" y="1871026"/>
            <a:ext cx="10390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◾ 기획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단계에서 도출된 주제와 아이디어를 기반으로 실제 프로젝트를 수행한 세부적인 기간과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활동 내용 작성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164491"/>
              </p:ext>
            </p:extLst>
          </p:nvPr>
        </p:nvGraphicFramePr>
        <p:xfrm>
          <a:off x="1170220" y="2464551"/>
          <a:ext cx="9953244" cy="391677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44332">
                  <a:extLst>
                    <a:ext uri="{9D8B030D-6E8A-4147-A177-3AD203B41FA5}">
                      <a16:colId xmlns:a16="http://schemas.microsoft.com/office/drawing/2014/main" xmlns="" val="4097100218"/>
                    </a:ext>
                  </a:extLst>
                </a:gridCol>
                <a:gridCol w="2317352">
                  <a:extLst>
                    <a:ext uri="{9D8B030D-6E8A-4147-A177-3AD203B41FA5}">
                      <a16:colId xmlns:a16="http://schemas.microsoft.com/office/drawing/2014/main" xmlns="" val="2457702995"/>
                    </a:ext>
                  </a:extLst>
                </a:gridCol>
                <a:gridCol w="3749050">
                  <a:extLst>
                    <a:ext uri="{9D8B030D-6E8A-4147-A177-3AD203B41FA5}">
                      <a16:colId xmlns:a16="http://schemas.microsoft.com/office/drawing/2014/main" xmlns="" val="2200023631"/>
                    </a:ext>
                  </a:extLst>
                </a:gridCol>
                <a:gridCol w="2142510">
                  <a:extLst>
                    <a:ext uri="{9D8B030D-6E8A-4147-A177-3AD203B41FA5}">
                      <a16:colId xmlns:a16="http://schemas.microsoft.com/office/drawing/2014/main" xmlns="" val="1146148137"/>
                    </a:ext>
                  </a:extLst>
                </a:gridCol>
              </a:tblGrid>
              <a:tr h="426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활동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비고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xmlns="" val="78907696"/>
                  </a:ext>
                </a:extLst>
              </a:tr>
              <a:tr h="581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400" b="1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1" u="none" dirty="0" smtClean="0"/>
                        <a:t>O/O(</a:t>
                      </a:r>
                      <a:r>
                        <a:rPr lang="ko-KR" altLang="en-US" sz="1400" i="1" u="none" dirty="0" smtClean="0"/>
                        <a:t>월</a:t>
                      </a:r>
                      <a:r>
                        <a:rPr lang="en-US" altLang="ko-KR" sz="1400" i="1" u="none" dirty="0" smtClean="0"/>
                        <a:t>) ~ O/O(</a:t>
                      </a:r>
                      <a:r>
                        <a:rPr lang="ko-KR" altLang="en-US" sz="1400" i="1" u="none" dirty="0" smtClean="0"/>
                        <a:t>금</a:t>
                      </a:r>
                      <a:r>
                        <a:rPr lang="en-US" altLang="ko-KR" sz="1400" i="1" u="none" dirty="0" smtClean="0"/>
                        <a:t>)</a:t>
                      </a:r>
                      <a:endParaRPr lang="en-US" altLang="ko-KR" sz="1400" b="0" i="1" u="none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i="1" u="none" dirty="0" smtClean="0"/>
                        <a:t>프로젝트 </a:t>
                      </a:r>
                      <a:r>
                        <a:rPr lang="ko-KR" altLang="en-US" sz="1400" i="1" u="none" dirty="0"/>
                        <a:t>기획 및 </a:t>
                      </a:r>
                      <a:r>
                        <a:rPr lang="ko-KR" altLang="en-US" sz="1400" i="1" u="none" dirty="0" smtClean="0"/>
                        <a:t>주제 선정</a:t>
                      </a:r>
                      <a:endParaRPr lang="en-US" altLang="ko-KR" sz="1400" i="1" u="none" dirty="0" smtClean="0"/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i="1" u="none" dirty="0" err="1" smtClean="0"/>
                        <a:t>기획안</a:t>
                      </a:r>
                      <a:r>
                        <a:rPr lang="ko-KR" altLang="en-US" sz="1400" i="1" u="none" dirty="0" smtClean="0"/>
                        <a:t> 작성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i="1" u="none" dirty="0"/>
                        <a:t>아이디어 선정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xmlns="" val="1298731959"/>
                  </a:ext>
                </a:extLst>
              </a:tr>
              <a:tr h="581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요구 사항 분석</a:t>
                      </a:r>
                      <a:endParaRPr kumimoji="0" lang="ko-KR" altLang="en-US" sz="14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1" u="none" dirty="0" smtClean="0"/>
                        <a:t>O/O(</a:t>
                      </a:r>
                      <a:r>
                        <a:rPr lang="ko-KR" altLang="en-US" sz="1400" i="1" u="none" dirty="0" smtClean="0"/>
                        <a:t>월</a:t>
                      </a:r>
                      <a:r>
                        <a:rPr lang="en-US" altLang="ko-KR" sz="1400" i="1" u="none" dirty="0" smtClean="0"/>
                        <a:t>) ~ O/O(</a:t>
                      </a:r>
                      <a:r>
                        <a:rPr lang="ko-KR" altLang="en-US" sz="1400" i="1" u="none" dirty="0" smtClean="0"/>
                        <a:t>금</a:t>
                      </a:r>
                      <a:r>
                        <a:rPr lang="en-US" altLang="ko-KR" sz="1400" i="1" u="none" dirty="0" smtClean="0"/>
                        <a:t>)</a:t>
                      </a:r>
                      <a:endParaRPr lang="en-US" altLang="ko-KR" sz="1400" b="0" i="1" u="none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1" u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요구사항 분석  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1" u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시스템 상세 기능 도출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xmlns="" val="1733585898"/>
                  </a:ext>
                </a:extLst>
              </a:tr>
              <a:tr h="581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설계</a:t>
                      </a:r>
                      <a:endParaRPr kumimoji="0" lang="ko-KR" altLang="en-US" sz="14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1" u="none" dirty="0" smtClean="0"/>
                        <a:t>O/O(</a:t>
                      </a:r>
                      <a:r>
                        <a:rPr lang="ko-KR" altLang="en-US" sz="1400" i="1" u="none" dirty="0" smtClean="0"/>
                        <a:t>월</a:t>
                      </a:r>
                      <a:r>
                        <a:rPr lang="en-US" altLang="ko-KR" sz="1400" i="1" u="none" dirty="0" smtClean="0"/>
                        <a:t>) ~ O/O(</a:t>
                      </a:r>
                      <a:r>
                        <a:rPr lang="ko-KR" altLang="en-US" sz="1400" i="1" u="none" dirty="0" smtClean="0"/>
                        <a:t>금</a:t>
                      </a:r>
                      <a:r>
                        <a:rPr lang="en-US" altLang="ko-KR" sz="1400" i="1" u="none" dirty="0" smtClean="0"/>
                        <a:t>)</a:t>
                      </a:r>
                      <a:endParaRPr lang="en-US" altLang="ko-KR" sz="1400" b="0" i="1" u="none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1" u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데이터베이스 및  </a:t>
                      </a:r>
                      <a:r>
                        <a:rPr lang="en-US" altLang="ko-KR" sz="1400" b="0" i="1" u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400" b="0" i="1" u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설계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1" u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Open</a:t>
                      </a:r>
                      <a:r>
                        <a:rPr lang="en-US" altLang="ko-KR" sz="1400" b="0" i="1" u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API</a:t>
                      </a:r>
                      <a:r>
                        <a:rPr lang="ko-KR" altLang="en-US" sz="1400" b="0" i="1" u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를 통한 데이터 수집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xmlns="" val="93487332"/>
                  </a:ext>
                </a:extLst>
              </a:tr>
              <a:tr h="5817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1" u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구현</a:t>
                      </a:r>
                      <a:endParaRPr lang="ko-KR" altLang="en-US" sz="1400" b="1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1" u="none" dirty="0" smtClean="0"/>
                        <a:t>O/O(</a:t>
                      </a:r>
                      <a:r>
                        <a:rPr lang="ko-KR" altLang="en-US" sz="1400" i="1" u="none" dirty="0" smtClean="0"/>
                        <a:t>월</a:t>
                      </a:r>
                      <a:r>
                        <a:rPr lang="en-US" altLang="ko-KR" sz="1400" i="1" u="none" dirty="0" smtClean="0"/>
                        <a:t>) ~ O/O(</a:t>
                      </a:r>
                      <a:r>
                        <a:rPr lang="ko-KR" altLang="en-US" sz="1400" i="1" u="none" dirty="0" smtClean="0"/>
                        <a:t>금</a:t>
                      </a:r>
                      <a:r>
                        <a:rPr lang="en-US" altLang="ko-KR" sz="1400" i="1" u="none" dirty="0" smtClean="0"/>
                        <a:t>)</a:t>
                      </a:r>
                      <a:endParaRPr lang="en-US" altLang="ko-KR" sz="1400" b="0" i="1" u="none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1" u="none" strike="noStrike" dirty="0" smtClean="0">
                          <a:effectLst/>
                        </a:rPr>
                        <a:t>서비스  기능 구현</a:t>
                      </a:r>
                      <a:endParaRPr lang="ko-KR" altLang="en-US" sz="1400" b="0" i="1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1" u="none" strike="noStrike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팀별</a:t>
                      </a:r>
                      <a:r>
                        <a:rPr lang="ko-KR" altLang="en-US" sz="1400" b="0" i="1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중간보고 실시</a:t>
                      </a:r>
                      <a:endParaRPr lang="ko-KR" altLang="en-US" sz="1400" b="0" i="1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xmlns="" val="1876716193"/>
                  </a:ext>
                </a:extLst>
              </a:tr>
              <a:tr h="5817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테스트</a:t>
                      </a:r>
                      <a:endParaRPr kumimoji="0" lang="ko-KR" altLang="en-US" sz="1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1" u="none" dirty="0" smtClean="0"/>
                        <a:t>O/O(</a:t>
                      </a:r>
                      <a:r>
                        <a:rPr lang="ko-KR" altLang="en-US" sz="1400" i="1" u="none" dirty="0" smtClean="0"/>
                        <a:t>월</a:t>
                      </a:r>
                      <a:r>
                        <a:rPr lang="en-US" altLang="ko-KR" sz="1400" i="1" u="none" dirty="0" smtClean="0"/>
                        <a:t>) ~ O/O(</a:t>
                      </a:r>
                      <a:r>
                        <a:rPr lang="ko-KR" altLang="en-US" sz="1400" i="1" u="none" dirty="0" smtClean="0"/>
                        <a:t>금</a:t>
                      </a:r>
                      <a:r>
                        <a:rPr lang="en-US" altLang="ko-KR" sz="1400" i="1" u="none" dirty="0" smtClean="0"/>
                        <a:t>)</a:t>
                      </a:r>
                      <a:endParaRPr lang="en-US" altLang="ko-KR" sz="1400" b="0" i="1" u="none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1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테스트</a:t>
                      </a:r>
                      <a:endParaRPr lang="ko-KR" altLang="en-US" sz="1400" b="0" i="1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1" u="none" strike="noStrike" dirty="0" smtClean="0">
                          <a:effectLst/>
                        </a:rPr>
                        <a:t>최적화</a:t>
                      </a:r>
                      <a:r>
                        <a:rPr lang="en-US" altLang="ko-KR" sz="1400" i="1" u="none" strike="noStrike" dirty="0" smtClean="0">
                          <a:effectLst/>
                        </a:rPr>
                        <a:t>,</a:t>
                      </a:r>
                      <a:r>
                        <a:rPr lang="en-US" altLang="ko-KR" sz="1400" i="1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400" i="1" u="none" strike="noStrike" baseline="0" dirty="0" smtClean="0">
                          <a:effectLst/>
                        </a:rPr>
                        <a:t>오류 수정</a:t>
                      </a:r>
                      <a:endParaRPr lang="ko-KR" altLang="en-US" sz="1400" b="0" i="1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xmlns="" val="416273046"/>
                  </a:ext>
                </a:extLst>
              </a:tr>
              <a:tr h="5817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1" u="none" dirty="0" smtClean="0"/>
                        <a:t>O/O(</a:t>
                      </a:r>
                      <a:r>
                        <a:rPr lang="ko-KR" altLang="en-US" sz="1400" i="1" u="none" dirty="0" smtClean="0"/>
                        <a:t>월</a:t>
                      </a:r>
                      <a:r>
                        <a:rPr lang="en-US" altLang="ko-KR" sz="1400" i="1" u="none" dirty="0" smtClean="0"/>
                        <a:t>) ~ O/O(</a:t>
                      </a:r>
                      <a:r>
                        <a:rPr lang="ko-KR" altLang="en-US" sz="1400" i="1" u="none" dirty="0" smtClean="0"/>
                        <a:t>금</a:t>
                      </a:r>
                      <a:r>
                        <a:rPr lang="en-US" altLang="ko-KR" sz="1400" i="1" u="none" dirty="0" smtClean="0"/>
                        <a:t>)(</a:t>
                      </a:r>
                      <a:r>
                        <a:rPr lang="ko-KR" altLang="en-US" sz="1400" i="1" u="none" dirty="0" smtClean="0"/>
                        <a:t>총 </a:t>
                      </a:r>
                      <a:r>
                        <a:rPr lang="en-US" altLang="ko-KR" sz="1400" i="1" u="none" dirty="0" smtClean="0"/>
                        <a:t>7</a:t>
                      </a:r>
                      <a:r>
                        <a:rPr lang="ko-KR" altLang="en-US" sz="1400" i="1" u="none" dirty="0" smtClean="0"/>
                        <a:t>주</a:t>
                      </a:r>
                      <a:r>
                        <a:rPr lang="en-US" altLang="ko-KR" sz="1400" i="1" u="none" dirty="0" smtClean="0"/>
                        <a:t>)</a:t>
                      </a:r>
                      <a:endParaRPr lang="en-US" altLang="ko-KR" sz="1400" b="0" i="1" u="none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i="1" u="none" strike="noStrike" dirty="0" smtClean="0">
                          <a:effectLst/>
                        </a:rPr>
                        <a:t>-</a:t>
                      </a:r>
                      <a:endParaRPr lang="ko-KR" altLang="en-US" sz="1400" b="0" i="1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i="1" u="none" strike="noStrike" dirty="0" smtClean="0">
                          <a:effectLst/>
                        </a:rPr>
                        <a:t>-</a:t>
                      </a:r>
                      <a:endParaRPr lang="ko-KR" altLang="en-US" sz="1400" b="0" i="1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xmlns="" val="4266947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32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solidFill>
                  <a:srgbClr val="445569"/>
                </a:solidFill>
                <a:latin typeface="+mn-ea"/>
                <a:ea typeface="+mn-ea"/>
              </a:rPr>
              <a:t>프로젝트 수행 결과</a:t>
            </a:r>
            <a:endParaRPr lang="en-US" altLang="ko-KR" sz="2000" b="1" dirty="0" smtClean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3179676" y="393701"/>
            <a:ext cx="8640849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704198D-DD23-4151-BA17-2620D6A5F1FE}"/>
              </a:ext>
            </a:extLst>
          </p:cNvPr>
          <p:cNvSpPr/>
          <p:nvPr/>
        </p:nvSpPr>
        <p:spPr>
          <a:xfrm>
            <a:off x="1160729" y="1213726"/>
            <a:ext cx="74731" cy="927618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309972" y="1138926"/>
            <a:ext cx="91810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프로젝트 수행 결과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는 프로젝트 결과물이 도출된 과정을 세부적으로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기록</a:t>
            </a: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예시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(10~13p)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는 하나의 사례로 간단하게 제시한 것이므로 프로젝트의 성격에 따라 보다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자세하게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기록하며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결과를 서술하는 과정에서는 논리성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창의성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완결성이 잘 드러나도록 한다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C6423CA-E427-413A-9169-DD6B4B063271}"/>
              </a:ext>
            </a:extLst>
          </p:cNvPr>
          <p:cNvSpPr txBox="1"/>
          <p:nvPr/>
        </p:nvSpPr>
        <p:spPr>
          <a:xfrm>
            <a:off x="1309972" y="2521059"/>
            <a:ext cx="9811090" cy="3370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※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논리성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프로젝트의 결과물을 도출하기 위해 논리적인 과정으로 구성된 정도를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의미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/>
            </a:r>
            <a:b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</a:b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             </a:t>
            </a: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예를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들어 산업 분야 및 연구 문헌 검토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선진사례 및 문헌 활용 등이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있음</a:t>
            </a: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)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※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창의성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프로젝트의 결과물이 이전의 결과물과 달리 획기적인 주제나 아이디어로 만들어진 정도를 의미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※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완결성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프로젝트의 결과물이 실습 주제와 과정에 맞게 완결성 있게 도출된 정도를 의미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b="1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◾ 프로젝트의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결과는 그 과정이 잘 드러날 수 있도록 데이터 가공 과정부터 활용까지 전체적인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프로세스를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확인할 수 있도록 단계별로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작성</a:t>
            </a:r>
            <a:endParaRPr lang="en-US" altLang="ko-KR" sz="1600" b="1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첨부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자료 예시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결과물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사진</a:t>
            </a: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시연 동영상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소스코드 등 프로젝트의 우수성이 들어날 수 있는 자료</a:t>
            </a:r>
          </a:p>
        </p:txBody>
      </p:sp>
    </p:spTree>
    <p:extLst>
      <p:ext uri="{BB962C8B-B14F-4D97-AF65-F5344CB8AC3E}">
        <p14:creationId xmlns:p14="http://schemas.microsoft.com/office/powerpoint/2010/main" val="156273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solidFill>
                  <a:srgbClr val="445569"/>
                </a:solidFill>
                <a:latin typeface="+mn-ea"/>
                <a:ea typeface="+mn-ea"/>
              </a:rPr>
              <a:t>프로젝트 수행 결과</a:t>
            </a:r>
            <a:endParaRPr lang="en-US" altLang="ko-KR" sz="2000" b="1" dirty="0" smtClean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4043772" y="393701"/>
            <a:ext cx="7776753" cy="11528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704198D-DD23-4151-BA17-2620D6A5F1FE}"/>
              </a:ext>
            </a:extLst>
          </p:cNvPr>
          <p:cNvSpPr/>
          <p:nvPr/>
        </p:nvSpPr>
        <p:spPr>
          <a:xfrm>
            <a:off x="788071" y="99295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982465" y="384919"/>
            <a:ext cx="38533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결과 제시 </a:t>
            </a:r>
            <a:r>
              <a:rPr lang="en-US" altLang="ko-KR" sz="1400" b="1" dirty="0">
                <a:solidFill>
                  <a:srgbClr val="445569"/>
                </a:solidFill>
                <a:latin typeface="+mn-ea"/>
                <a:ea typeface="+mn-ea"/>
              </a:rPr>
              <a:t>1. </a:t>
            </a:r>
            <a:r>
              <a:rPr lang="ko-KR" altLang="en-US" sz="1400" b="1" dirty="0" smtClean="0">
                <a:solidFill>
                  <a:srgbClr val="445569"/>
                </a:solidFill>
                <a:latin typeface="+mn-ea"/>
                <a:ea typeface="+mn-ea"/>
              </a:rPr>
              <a:t>프로젝트 범위 </a:t>
            </a:r>
            <a:r>
              <a:rPr lang="en-US" altLang="ko-KR" sz="1400" b="1" dirty="0" smtClean="0">
                <a:solidFill>
                  <a:srgbClr val="445569"/>
                </a:solidFill>
                <a:latin typeface="+mn-ea"/>
                <a:ea typeface="+mn-ea"/>
              </a:rPr>
              <a:t>(</a:t>
            </a:r>
            <a:r>
              <a:rPr lang="ko-KR" altLang="en-US" sz="1400" b="1" dirty="0" smtClean="0">
                <a:solidFill>
                  <a:srgbClr val="445569"/>
                </a:solidFill>
                <a:latin typeface="+mn-ea"/>
                <a:ea typeface="+mn-ea"/>
              </a:rPr>
              <a:t>구현 기능</a:t>
            </a:r>
            <a:r>
              <a:rPr lang="en-US" altLang="ko-KR" sz="1400" b="1" dirty="0" smtClean="0">
                <a:solidFill>
                  <a:srgbClr val="445569"/>
                </a:solidFill>
                <a:latin typeface="+mn-ea"/>
                <a:ea typeface="+mn-ea"/>
              </a:rPr>
              <a:t>)</a:t>
            </a:r>
            <a:endParaRPr lang="ko-KR" altLang="en-US" sz="14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275591"/>
              </p:ext>
            </p:extLst>
          </p:nvPr>
        </p:nvGraphicFramePr>
        <p:xfrm>
          <a:off x="1171392" y="1236274"/>
          <a:ext cx="4644516" cy="40418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8192"/>
                <a:gridCol w="2916324"/>
              </a:tblGrid>
              <a:tr h="400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기능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내용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06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 가입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회원 정보</a:t>
                      </a:r>
                      <a:r>
                        <a:rPr lang="ko-KR" altLang="en-US" sz="1400" baseline="0" dirty="0" smtClean="0"/>
                        <a:t> 수정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회원 탈퇴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806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상품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전체 상품 조회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상세 상품 조회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주문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주문 내역 조회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806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게시판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전체 게시 글 조회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글쓰기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게시 글 </a:t>
                      </a:r>
                      <a:r>
                        <a:rPr lang="ko-KR" altLang="en-US" sz="1400" dirty="0" smtClean="0"/>
                        <a:t>수정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게시 글 </a:t>
                      </a:r>
                      <a:r>
                        <a:rPr lang="ko-KR" altLang="en-US" sz="1400" dirty="0" smtClean="0"/>
                        <a:t>삭제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806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챗봇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고객 상담 기능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기본 답변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이미지 답변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멀티링크 답변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373858"/>
              </p:ext>
            </p:extLst>
          </p:nvPr>
        </p:nvGraphicFramePr>
        <p:xfrm>
          <a:off x="6672064" y="1232756"/>
          <a:ext cx="4644516" cy="49184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8192"/>
                <a:gridCol w="2916324"/>
              </a:tblGrid>
              <a:tr h="395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기능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내용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06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 관리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전체 회원 정보 조회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회원 정보</a:t>
                      </a:r>
                      <a:r>
                        <a:rPr lang="ko-KR" altLang="en-US" sz="1400" baseline="0" dirty="0" smtClean="0"/>
                        <a:t> 수정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회원 정보 삭제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</a:tr>
              <a:tr h="806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상품 관리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전체 상품 조회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상세 상품 조회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상품 등록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상품 수정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상품 삭제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806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주문 관리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주문 내역 조회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주문 내역 삭제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806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게시판 관리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전체 게시 글 조회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게시 글 삭제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</a:txBody>
                  <a:tcPr anchor="ctr"/>
                </a:tc>
              </a:tr>
              <a:tr h="806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챗봇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고객 상담 기능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기본 답변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이미지 답변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멀티링크 답변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77925" y="8809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72064" y="8727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23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solidFill>
                  <a:srgbClr val="445569"/>
                </a:solidFill>
                <a:latin typeface="+mn-ea"/>
                <a:ea typeface="+mn-ea"/>
              </a:rPr>
              <a:t>프로젝트 수행 결과</a:t>
            </a:r>
            <a:endParaRPr lang="en-US" altLang="ko-KR" sz="2000" b="1" dirty="0" smtClean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DD65CCF9-DEBB-42C6-A443-F76E642B114F}"/>
              </a:ext>
            </a:extLst>
          </p:cNvPr>
          <p:cNvCxnSpPr>
            <a:cxnSpLocks/>
          </p:cNvCxnSpPr>
          <p:nvPr/>
        </p:nvCxnSpPr>
        <p:spPr>
          <a:xfrm>
            <a:off x="3215680" y="384919"/>
            <a:ext cx="8604845" cy="8782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704198D-DD23-4151-BA17-2620D6A5F1FE}"/>
              </a:ext>
            </a:extLst>
          </p:cNvPr>
          <p:cNvSpPr/>
          <p:nvPr/>
        </p:nvSpPr>
        <p:spPr>
          <a:xfrm>
            <a:off x="788071" y="99295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983432" y="384919"/>
            <a:ext cx="3888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결과 제시 </a:t>
            </a:r>
            <a:r>
              <a:rPr lang="en-US" altLang="ko-KR" sz="1400" b="1" dirty="0" smtClean="0">
                <a:solidFill>
                  <a:srgbClr val="445569"/>
                </a:solidFill>
                <a:latin typeface="+mn-ea"/>
                <a:ea typeface="+mn-ea"/>
              </a:rPr>
              <a:t>2. </a:t>
            </a:r>
            <a:r>
              <a:rPr lang="ko-KR" altLang="en-US" sz="1400" b="1" dirty="0" smtClean="0">
                <a:solidFill>
                  <a:srgbClr val="445569"/>
                </a:solidFill>
                <a:latin typeface="+mn-ea"/>
                <a:ea typeface="+mn-ea"/>
              </a:rPr>
              <a:t>데이터베이스 설계</a:t>
            </a:r>
            <a:endParaRPr lang="ko-KR" altLang="en-US" sz="14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842631"/>
              </p:ext>
            </p:extLst>
          </p:nvPr>
        </p:nvGraphicFramePr>
        <p:xfrm>
          <a:off x="1262888" y="2400373"/>
          <a:ext cx="7416824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4206"/>
                <a:gridCol w="1854206"/>
                <a:gridCol w="1854206"/>
                <a:gridCol w="1854206"/>
              </a:tblGrid>
              <a:tr h="278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COLUMN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LENGTH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DESCRIPTION</a:t>
                      </a:r>
                      <a:endParaRPr lang="ko-KR" altLang="en-US" sz="1400" dirty="0"/>
                    </a:p>
                  </a:txBody>
                  <a:tcPr/>
                </a:tc>
              </a:tr>
              <a:tr h="2782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mem_id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VARCHAR 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10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아이디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err="1" smtClean="0"/>
                        <a:t>기본키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2782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mem_password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VARCHAR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비밀번호</a:t>
                      </a:r>
                      <a:endParaRPr lang="ko-KR" altLang="en-US" sz="1400" dirty="0"/>
                    </a:p>
                  </a:txBody>
                  <a:tcPr/>
                </a:tc>
              </a:tr>
              <a:tr h="2782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mem_name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VARCHAR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2782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mem_phone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VARCHAR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전화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79818" y="1952836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</a:t>
            </a:r>
            <a:r>
              <a:rPr lang="en-US" altLang="ko-KR" dirty="0" smtClean="0"/>
              <a:t>(member)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959183"/>
              </p:ext>
            </p:extLst>
          </p:nvPr>
        </p:nvGraphicFramePr>
        <p:xfrm>
          <a:off x="1301577" y="4401108"/>
          <a:ext cx="7394052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48513"/>
                <a:gridCol w="1848513"/>
                <a:gridCol w="1848513"/>
                <a:gridCol w="1848513"/>
              </a:tblGrid>
              <a:tr h="300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COLUMN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LENGTH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DESCRIPTION</a:t>
                      </a:r>
                      <a:endParaRPr lang="ko-KR" altLang="en-US" sz="1400" dirty="0"/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prdNo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VARCHAR 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10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상품번호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err="1" smtClean="0"/>
                        <a:t>기본키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prdName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VARCHAR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상품명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prdPrice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VARCHAR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가격</a:t>
                      </a:r>
                      <a:endParaRPr lang="ko-KR" altLang="en-US" sz="1400" dirty="0"/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prdCompany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VARCHAR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제조사</a:t>
                      </a:r>
                      <a:endParaRPr lang="ko-KR" altLang="en-US" sz="1400" dirty="0"/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prdStock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NUMBER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재고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317367" y="3942348"/>
            <a:ext cx="157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상품 </a:t>
            </a:r>
            <a:r>
              <a:rPr lang="en-US" altLang="ko-KR" dirty="0" smtClean="0"/>
              <a:t>(product)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07159" y="1022833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개념적 모델</a:t>
            </a:r>
            <a:endParaRPr lang="en-US" altLang="ko-KR" dirty="0" smtClean="0"/>
          </a:p>
          <a:p>
            <a:r>
              <a:rPr lang="ko-KR" altLang="en-US" dirty="0" smtClean="0"/>
              <a:t>논리적 모델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88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1368</TotalTime>
  <Words>1112</Words>
  <Application>Microsoft Office PowerPoint</Application>
  <PresentationFormat>사용자 지정</PresentationFormat>
  <Paragraphs>250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굴림</vt:lpstr>
      <vt:lpstr>Arial</vt:lpstr>
      <vt:lpstr>Calibri</vt:lpstr>
      <vt:lpstr>맑은 고딕</vt:lpstr>
      <vt:lpstr>Wingdings</vt:lpstr>
      <vt:lpstr>Calibri Light</vt:lpstr>
      <vt:lpstr>휴먼둥근헤드라인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com</cp:lastModifiedBy>
  <cp:revision>160</cp:revision>
  <dcterms:created xsi:type="dcterms:W3CDTF">2014-04-29T00:37:20Z</dcterms:created>
  <dcterms:modified xsi:type="dcterms:W3CDTF">2021-05-24T03:40:33Z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