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4/WgSOc5/lcPdPffxTIWwz4tS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11D72-A896-4891-92A2-C8BC09B57E32}">
  <a:tblStyle styleId="{02711D72-A896-4891-92A2-C8BC09B57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AFD8691-614C-4C42-8FDF-9369453CD4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ea6530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5ea65306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5ea65306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5ea65306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5ea65306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5ea65306f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5ea65306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05ea65306f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5ea65306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5ea65306f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5ea65306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05ea65306f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5ea65306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05ea65306f_1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5ea65306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05ea65306f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ea6530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05ea65306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ea65306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05ea65306f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hyperlink" Target="mailto:multi@campus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jpg"/><Relationship Id="rId6" Type="http://schemas.openxmlformats.org/officeDocument/2006/relationships/image" Target="../media/image2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452"/>
            </a:gs>
            <a:gs pos="23000">
              <a:srgbClr val="FFC452"/>
            </a:gs>
            <a:gs pos="69000">
              <a:srgbClr val="FFB31D"/>
            </a:gs>
            <a:gs pos="97000">
              <a:srgbClr val="FFAC0A"/>
            </a:gs>
            <a:gs pos="100000">
              <a:srgbClr val="FFAC0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/>
          <p:nvPr/>
        </p:nvSpPr>
        <p:spPr>
          <a:xfrm>
            <a:off x="3038913" y="4219427"/>
            <a:ext cx="61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84106"/>
                </a:solidFill>
              </a:rPr>
              <a:t>멀캠세끼</a:t>
            </a:r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15" name="Google Shape;15;p1"/>
            <p:cNvPicPr preferRelativeResize="0"/>
            <p:nvPr/>
          </p:nvPicPr>
          <p:blipFill rotWithShape="1">
            <a:blip r:embed="rId3">
              <a:alphaModFix/>
            </a:blip>
            <a:srcRect b="19442" l="16153" r="14156" t="7721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16" name="Google Shape;16;p1"/>
            <p:cNvPicPr preferRelativeResize="0"/>
            <p:nvPr/>
          </p:nvPicPr>
          <p:blipFill rotWithShape="1">
            <a:blip r:embed="rId4">
              <a:alphaModFix/>
            </a:blip>
            <a:srcRect b="-2883" l="-3186" r="14157" t="85302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"/>
          <p:cNvSpPr txBox="1"/>
          <p:nvPr/>
        </p:nvSpPr>
        <p:spPr>
          <a:xfrm>
            <a:off x="4288558" y="4927425"/>
            <a:ext cx="464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2조 </a:t>
            </a: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양현호, 노종현, 김민경, 신수현, 성 강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4D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8" name="Google Shape;18;p1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9" name="Google Shape;19;p1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"/>
          <p:cNvSpPr txBox="1"/>
          <p:nvPr/>
        </p:nvSpPr>
        <p:spPr>
          <a:xfrm>
            <a:off x="169125" y="279225"/>
            <a:ext cx="286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K-Digital Training X Multicampus</a:t>
            </a:r>
            <a:endParaRPr>
              <a:solidFill>
                <a:srgbClr val="3C3C3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AI 활용 지능형 서비스 개발 L반</a:t>
            </a:r>
            <a:endParaRPr>
              <a:solidFill>
                <a:srgbClr val="3C3C3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Final Project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240111" y="789917"/>
            <a:ext cx="1857882" cy="0"/>
          </a:xfrm>
          <a:prstGeom prst="straightConnector1">
            <a:avLst/>
          </a:prstGeom>
          <a:noFill/>
          <a:ln cap="flat" cmpd="sng" w="9525">
            <a:solidFill>
              <a:srgbClr val="676464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31D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ea65306f_0_1"/>
          <p:cNvSpPr txBox="1"/>
          <p:nvPr/>
        </p:nvSpPr>
        <p:spPr>
          <a:xfrm>
            <a:off x="5134801" y="1864025"/>
            <a:ext cx="189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비 </a:t>
            </a:r>
            <a:r>
              <a:rPr b="1" lang="en-US" sz="2800">
                <a:solidFill>
                  <a:schemeClr val="lt1"/>
                </a:solidFill>
              </a:rPr>
              <a:t>기능적 요구사항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05ea65306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690" y="2150684"/>
            <a:ext cx="2558619" cy="2665228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</p:pic>
      <p:grpSp>
        <p:nvGrpSpPr>
          <p:cNvPr id="171" name="Google Shape;171;g105ea65306f_0_1"/>
          <p:cNvGrpSpPr/>
          <p:nvPr/>
        </p:nvGrpSpPr>
        <p:grpSpPr>
          <a:xfrm>
            <a:off x="3944583" y="2113692"/>
            <a:ext cx="4280140" cy="2216401"/>
            <a:chOff x="3969983" y="2113692"/>
            <a:chExt cx="4280140" cy="2216401"/>
          </a:xfrm>
        </p:grpSpPr>
        <p:sp>
          <p:nvSpPr>
            <p:cNvPr id="172" name="Google Shape;172;g105ea65306f_0_1"/>
            <p:cNvSpPr txBox="1"/>
            <p:nvPr/>
          </p:nvSpPr>
          <p:spPr>
            <a:xfrm>
              <a:off x="3969983" y="2113693"/>
              <a:ext cx="8466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1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05ea65306f_0_1"/>
            <p:cNvSpPr txBox="1"/>
            <p:nvPr/>
          </p:nvSpPr>
          <p:spPr>
            <a:xfrm>
              <a:off x="7570023" y="2113692"/>
              <a:ext cx="6801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1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ea65306f_0_43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05ea65306f_0_43"/>
          <p:cNvSpPr txBox="1"/>
          <p:nvPr/>
        </p:nvSpPr>
        <p:spPr>
          <a:xfrm>
            <a:off x="193475" y="347350"/>
            <a:ext cx="20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02 </a:t>
            </a:r>
            <a:endParaRPr b="1" sz="1800"/>
          </a:p>
        </p:txBody>
      </p:sp>
      <p:sp>
        <p:nvSpPr>
          <p:cNvPr id="180" name="Google Shape;180;g105ea65306f_0_43"/>
          <p:cNvSpPr txBox="1"/>
          <p:nvPr/>
        </p:nvSpPr>
        <p:spPr>
          <a:xfrm>
            <a:off x="193464" y="675148"/>
            <a:ext cx="244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</a:rPr>
              <a:t>비 </a:t>
            </a:r>
            <a:r>
              <a:rPr b="1" lang="en-US" sz="1600">
                <a:solidFill>
                  <a:srgbClr val="3C3C3C"/>
                </a:solidFill>
              </a:rPr>
              <a:t>기능적 요구사항</a:t>
            </a:r>
            <a:endParaRPr b="1" sz="1600"/>
          </a:p>
        </p:txBody>
      </p:sp>
      <p:cxnSp>
        <p:nvCxnSpPr>
          <p:cNvPr id="181" name="Google Shape;181;g105ea65306f_0_43"/>
          <p:cNvCxnSpPr/>
          <p:nvPr/>
        </p:nvCxnSpPr>
        <p:spPr>
          <a:xfrm>
            <a:off x="4044208" y="1793905"/>
            <a:ext cx="0" cy="3528900"/>
          </a:xfrm>
          <a:prstGeom prst="straightConnector1">
            <a:avLst/>
          </a:prstGeom>
          <a:noFill/>
          <a:ln cap="flat" cmpd="sng" w="9525">
            <a:solidFill>
              <a:srgbClr val="DD8C07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g105ea65306f_0_43"/>
          <p:cNvSpPr txBox="1"/>
          <p:nvPr/>
        </p:nvSpPr>
        <p:spPr>
          <a:xfrm>
            <a:off x="4514800" y="2280800"/>
            <a:ext cx="7295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❏ 배달 어플과 연결하여 먹은 배달음식 자동으로 저장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❏ 메뉴 선정 시간 단축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❏ 항시 사용 가능한 System 구축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❏ AWS와 Android Studio를 통해 모바일 app으로 사용 가능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3" name="Google Shape;183;g105ea65306f_0_43"/>
          <p:cNvSpPr/>
          <p:nvPr/>
        </p:nvSpPr>
        <p:spPr>
          <a:xfrm>
            <a:off x="703503" y="1993900"/>
            <a:ext cx="2870100" cy="287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05ea65306f_0_43"/>
          <p:cNvSpPr txBox="1"/>
          <p:nvPr/>
        </p:nvSpPr>
        <p:spPr>
          <a:xfrm>
            <a:off x="798307" y="5060255"/>
            <a:ext cx="26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84106"/>
                </a:solidFill>
              </a:rPr>
              <a:t>비 기능적 요구사항</a:t>
            </a:r>
            <a:endParaRPr b="1" sz="2000"/>
          </a:p>
        </p:txBody>
      </p:sp>
      <p:pic>
        <p:nvPicPr>
          <p:cNvPr id="185" name="Google Shape;185;g105ea65306f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342" y="2584460"/>
            <a:ext cx="1638427" cy="1689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</p:pic>
      <p:grpSp>
        <p:nvGrpSpPr>
          <p:cNvPr id="186" name="Google Shape;186;g105ea65306f_0_43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187" name="Google Shape;187;g105ea65306f_0_43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188" name="Google Shape;188;g105ea65306f_0_43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9" name="Google Shape;189;g105ea65306f_0_43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g105ea65306f_0_43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1" name="Google Shape;191;g105ea65306f_0_43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192" name="Google Shape;192;g105ea65306f_0_43"/>
              <p:cNvPicPr preferRelativeResize="0"/>
              <p:nvPr/>
            </p:nvPicPr>
            <p:blipFill rotWithShape="1">
              <a:blip r:embed="rId4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93" name="Google Shape;193;g105ea65306f_0_43"/>
              <p:cNvPicPr preferRelativeResize="0"/>
              <p:nvPr/>
            </p:nvPicPr>
            <p:blipFill rotWithShape="1">
              <a:blip r:embed="rId5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7613" l="0" r="0" t="76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15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</p:grpSpPr>
        <p:sp>
          <p:nvSpPr>
            <p:cNvPr id="200" name="Google Shape;200;p15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15"/>
            <p:cNvCxnSpPr/>
            <p:nvPr/>
          </p:nvCxnSpPr>
          <p:spPr>
            <a:xfrm>
              <a:off x="783180" y="3190875"/>
              <a:ext cx="166192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5"/>
            <p:cNvCxnSpPr/>
            <p:nvPr/>
          </p:nvCxnSpPr>
          <p:spPr>
            <a:xfrm>
              <a:off x="783180" y="789917"/>
              <a:ext cx="166192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3" name="Google Shape;203;p15"/>
          <p:cNvSpPr txBox="1"/>
          <p:nvPr/>
        </p:nvSpPr>
        <p:spPr>
          <a:xfrm>
            <a:off x="1216189" y="2143204"/>
            <a:ext cx="93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1216197" y="2728025"/>
            <a:ext cx="2207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프로젝트 추진 체계</a:t>
            </a:r>
            <a:endParaRPr/>
          </a:p>
        </p:txBody>
      </p:sp>
      <p:grpSp>
        <p:nvGrpSpPr>
          <p:cNvPr id="205" name="Google Shape;205;p15"/>
          <p:cNvGrpSpPr/>
          <p:nvPr/>
        </p:nvGrpSpPr>
        <p:grpSpPr>
          <a:xfrm>
            <a:off x="1194862" y="870126"/>
            <a:ext cx="879529" cy="1172222"/>
            <a:chOff x="4954772" y="1818167"/>
            <a:chExt cx="2349796" cy="3131772"/>
          </a:xfrm>
        </p:grpSpPr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b="19442" l="16153" r="14156" t="7721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207" name="Google Shape;207;p15"/>
            <p:cNvPicPr preferRelativeResize="0"/>
            <p:nvPr/>
          </p:nvPicPr>
          <p:blipFill rotWithShape="1">
            <a:blip r:embed="rId5">
              <a:alphaModFix/>
            </a:blip>
            <a:srcRect b="-2883" l="-3186" r="14157" t="85302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6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14" name="Google Shape;214;p16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215" name="Google Shape;215;p16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p16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8" name="Google Shape;218;p16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19" name="Google Shape;219;p16"/>
              <p:cNvPicPr preferRelativeResize="0"/>
              <p:nvPr/>
            </p:nvPicPr>
            <p:blipFill rotWithShape="1">
              <a:blip r:embed="rId3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20" name="Google Shape;220;p16"/>
              <p:cNvPicPr preferRelativeResize="0"/>
              <p:nvPr/>
            </p:nvPicPr>
            <p:blipFill rotWithShape="1">
              <a:blip r:embed="rId4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1" name="Google Shape;221;p16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03 </a:t>
            </a:r>
            <a:endParaRPr b="1"/>
          </a:p>
        </p:txBody>
      </p:sp>
      <p:sp>
        <p:nvSpPr>
          <p:cNvPr id="222" name="Google Shape;222;p16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책임 및 역할 구분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16"/>
          <p:cNvGraphicFramePr/>
          <p:nvPr/>
        </p:nvGraphicFramePr>
        <p:xfrm>
          <a:off x="1240650" y="22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{02711D72-A896-4891-92A2-C8BC09B57E32}</a:tableStyleId>
              </a:tblPr>
              <a:tblGrid>
                <a:gridCol w="2504050"/>
                <a:gridCol w="720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담당자 명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주 역할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양현호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식단 추천하기 &amp; 레시피 자동 검색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김민경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식단 저장 &amp; 장바구니 담기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노종현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게시판 &amp;영양소 분석 기능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성강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챗봇으로 음식 추천 받기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신수현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  기능&amp; 화면 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5ea65306f_1_49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g105ea65306f_1_49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230" name="Google Shape;230;g105ea65306f_1_49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31" name="Google Shape;231;g105ea65306f_1_49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2" name="Google Shape;232;g105ea65306f_1_49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g105ea65306f_1_49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4" name="Google Shape;234;g105ea65306f_1_49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35" name="Google Shape;235;g105ea65306f_1_49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6" name="Google Shape;236;g105ea65306f_1_49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7" name="Google Shape;237;g105ea65306f_1_49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03 </a:t>
            </a:r>
            <a:endParaRPr b="1"/>
          </a:p>
        </p:txBody>
      </p:sp>
      <p:sp>
        <p:nvSpPr>
          <p:cNvPr id="238" name="Google Shape;238;g105ea65306f_1_49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일정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g105ea65306f_1_49"/>
          <p:cNvGraphicFramePr/>
          <p:nvPr/>
        </p:nvGraphicFramePr>
        <p:xfrm>
          <a:off x="1305625" y="165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{02711D72-A896-4891-92A2-C8BC09B57E32}</a:tableStyleId>
              </a:tblPr>
              <a:tblGrid>
                <a:gridCol w="3193575"/>
                <a:gridCol w="3193575"/>
                <a:gridCol w="319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일정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단계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작업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11월 5일(월) ~ 12월 5일(일)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프로젝트 계획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프로젝트 범위 확정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프로젝트 일정 확정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프로젝트 진행 방향 확정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12월 6일(월) ~ 12월 12일(일)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분석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요구사항 정의서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디자인 컨셉 및 디자인 시안 작업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12월 13일(월) ~ 12월 19일(일)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설계 및 개발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모바일 어플 화면 설계서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DB 설계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모바일 어플리케이션 구현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12월 20일(월) ~ 12월 23일(목)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테스트 및 기능 보완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프로젝트 검수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통합 테스트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기능 보완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메뉴얼 작성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12월 24일(금)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완료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발표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105ea65306f_1_63"/>
          <p:cNvPicPr preferRelativeResize="0"/>
          <p:nvPr/>
        </p:nvPicPr>
        <p:blipFill rotWithShape="1">
          <a:blip r:embed="rId3">
            <a:alphaModFix/>
          </a:blip>
          <a:srcRect b="22831" l="6363" r="5978" t="22640"/>
          <a:stretch/>
        </p:blipFill>
        <p:spPr>
          <a:xfrm>
            <a:off x="2289275" y="5077225"/>
            <a:ext cx="3758138" cy="13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05ea65306f_1_63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g105ea65306f_1_63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247" name="Google Shape;247;g105ea65306f_1_63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48" name="Google Shape;248;g105ea65306f_1_63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9" name="Google Shape;249;g105ea65306f_1_63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g105ea65306f_1_63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51" name="Google Shape;251;g105ea65306f_1_63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52" name="Google Shape;252;g105ea65306f_1_63"/>
              <p:cNvPicPr preferRelativeResize="0"/>
              <p:nvPr/>
            </p:nvPicPr>
            <p:blipFill rotWithShape="1">
              <a:blip r:embed="rId4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53" name="Google Shape;253;g105ea65306f_1_63"/>
              <p:cNvPicPr preferRelativeResize="0"/>
              <p:nvPr/>
            </p:nvPicPr>
            <p:blipFill rotWithShape="1">
              <a:blip r:embed="rId5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4" name="Google Shape;254;g105ea65306f_1_63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03 </a:t>
            </a:r>
            <a:endParaRPr b="1"/>
          </a:p>
        </p:txBody>
      </p:sp>
      <p:sp>
        <p:nvSpPr>
          <p:cNvPr id="255" name="Google Shape;255;g105ea65306f_1_63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의사소통 관리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105ea65306f_1_63"/>
          <p:cNvSpPr txBox="1"/>
          <p:nvPr/>
        </p:nvSpPr>
        <p:spPr>
          <a:xfrm>
            <a:off x="1229700" y="1466525"/>
            <a:ext cx="97326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Github 하나의 repository에 collaborator로 지정한 후, 각자 branch를 생성하여 프로젝트 관리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Github 에 각자 branch이름은 본인의 아이디로 지정한다.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Github에 커밋할 때, </a:t>
            </a: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날짜_작업자ID_커밋횟수</a:t>
            </a: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로 지정한다.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Git Bash 예시)  git commit -m ‘211203_yhh_1’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git push origin why374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git commit -m ‘211203_yhh_2’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git push origin why374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작업물이 최종 마무리 단계일 시, master branch로 push하여 모든 조원이 코드에 이상이 없는지 확인한다.</a:t>
            </a:r>
            <a:endParaRPr sz="1500"/>
          </a:p>
        </p:txBody>
      </p:sp>
      <p:pic>
        <p:nvPicPr>
          <p:cNvPr id="257" name="Google Shape;257;g105ea65306f_1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9350" y="5005048"/>
            <a:ext cx="1314900" cy="131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8"/>
          <p:cNvGrpSpPr/>
          <p:nvPr/>
        </p:nvGrpSpPr>
        <p:grpSpPr>
          <a:xfrm>
            <a:off x="1066216" y="-1"/>
            <a:ext cx="2336201" cy="6028661"/>
            <a:chOff x="1066216" y="-1"/>
            <a:chExt cx="2336201" cy="6028661"/>
          </a:xfrm>
        </p:grpSpPr>
        <p:grpSp>
          <p:nvGrpSpPr>
            <p:cNvPr id="264" name="Google Shape;264;p18"/>
            <p:cNvGrpSpPr/>
            <p:nvPr/>
          </p:nvGrpSpPr>
          <p:grpSpPr>
            <a:xfrm>
              <a:off x="1066216" y="-1"/>
              <a:ext cx="2336201" cy="6028661"/>
              <a:chOff x="662180" y="-1"/>
              <a:chExt cx="1884872" cy="5162554"/>
            </a:xfrm>
          </p:grpSpPr>
          <p:sp>
            <p:nvSpPr>
              <p:cNvPr id="265" name="Google Shape;265;p18"/>
              <p:cNvSpPr/>
              <p:nvPr/>
            </p:nvSpPr>
            <p:spPr>
              <a:xfrm rot="5400000">
                <a:off x="-976661" y="1638840"/>
                <a:ext cx="5162554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18"/>
              <p:cNvCxnSpPr/>
              <p:nvPr/>
            </p:nvCxnSpPr>
            <p:spPr>
              <a:xfrm>
                <a:off x="783180" y="3190875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18"/>
              <p:cNvCxnSpPr/>
              <p:nvPr/>
            </p:nvCxnSpPr>
            <p:spPr>
              <a:xfrm>
                <a:off x="783180" y="78991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68" name="Google Shape;268;p18"/>
            <p:cNvSpPr txBox="1"/>
            <p:nvPr/>
          </p:nvSpPr>
          <p:spPr>
            <a:xfrm>
              <a:off x="1216189" y="2295604"/>
              <a:ext cx="917100" cy="5850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 txBox="1"/>
            <p:nvPr/>
          </p:nvSpPr>
          <p:spPr>
            <a:xfrm>
              <a:off x="1194859" y="2831702"/>
              <a:ext cx="1803600" cy="5850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</a:rPr>
                <a:t>SRS</a:t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19442" l="16153" r="14156" t="7721"/>
            <a:stretch/>
          </p:blipFill>
          <p:spPr>
            <a:xfrm>
              <a:off x="1194709" y="946308"/>
              <a:ext cx="879456" cy="1038633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77" name="Google Shape;277;p19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278" name="Google Shape;278;p1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9" name="Google Shape;279;p19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9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1" name="Google Shape;281;p19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2" name="Google Shape;282;p19"/>
              <p:cNvPicPr preferRelativeResize="0"/>
              <p:nvPr/>
            </p:nvPicPr>
            <p:blipFill rotWithShape="1">
              <a:blip r:embed="rId3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3" name="Google Shape;283;p19"/>
              <p:cNvPicPr preferRelativeResize="0"/>
              <p:nvPr/>
            </p:nvPicPr>
            <p:blipFill rotWithShape="1">
              <a:blip r:embed="rId4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4" name="Google Shape;284;p19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04</a:t>
            </a:r>
            <a:endParaRPr b="1"/>
          </a:p>
        </p:txBody>
      </p:sp>
      <p:sp>
        <p:nvSpPr>
          <p:cNvPr id="285" name="Google Shape;285;p19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및 수정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9"/>
          <p:cNvGraphicFramePr/>
          <p:nvPr/>
        </p:nvGraphicFramePr>
        <p:xfrm>
          <a:off x="278613" y="159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954375"/>
                <a:gridCol w="5179375"/>
              </a:tblGrid>
              <a:tr h="27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US-1 : 회원가입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94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서비스 이용을 원하는 비회원 사용자는 메인페이지에서 개인 정보를 입력 후 가입해야한다. 비회원용으로 들어가기 클릭 후 제한적으로 사이트 이용가능  ( 추천 음식,  음식 입력 후 추천 ) 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4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60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77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AC-1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가입에 필요한 정보 입력해, 회원 DB에 등록을 합니다.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695D46"/>
                          </a:solidFill>
                        </a:rPr>
                        <a:t>❏ </a:t>
                      </a: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: ID, PW, 닉네임, 이메일, 연령대(버튼) 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AC-2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동일한 ID가 있는지 확인하여 중복 시 다른 아이디 입력 요청을 해줍니다.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AC-3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주소의 규칙을 준수해야합니다. ( 예 </a:t>
                      </a:r>
                      <a:r>
                        <a:rPr lang="en-US" sz="1300" u="sng">
                          <a:solidFill>
                            <a:srgbClr val="1155C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multi@campus.com</a:t>
                      </a: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4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AC-4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 완료 시 알림창을 띄웁니다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graphicFrame>
        <p:nvGraphicFramePr>
          <p:cNvPr id="287" name="Google Shape;287;p19"/>
          <p:cNvGraphicFramePr/>
          <p:nvPr/>
        </p:nvGraphicFramePr>
        <p:xfrm>
          <a:off x="6736913" y="198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00800"/>
                <a:gridCol w="4175675"/>
              </a:tblGrid>
              <a:tr h="56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sz="13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US-2: 회원 정보 확인 및 수정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8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sz="13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자신의 회원 정보를 확인하고, 수정하고 싶은 회원은 자신의 정보를 확인 후 수정한다.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56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sz="13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 로그인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56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sz="13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56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AC-1</a:t>
                      </a:r>
                      <a:endParaRPr sz="13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확인 버튼을 눌러 자신이 가입시 입력한 정보를 확인 할 수 있다.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8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AC-2</a:t>
                      </a:r>
                      <a:endParaRPr b="1"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수정 버튼을 누른 뒤 비밀번호를 로그인 세션의 비밀번호와 일치하는지 여부를 확인 한 뒤 정보를 수정한다.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5ea65306f_1_83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g105ea65306f_1_83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294" name="Google Shape;294;g105ea65306f_1_83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95" name="Google Shape;295;g105ea65306f_1_83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6" name="Google Shape;296;g105ea65306f_1_83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g105ea65306f_1_83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8" name="Google Shape;298;g105ea65306f_1_83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99" name="Google Shape;299;g105ea65306f_1_83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0" name="Google Shape;300;g105ea65306f_1_83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01" name="Google Shape;301;g105ea65306f_1_83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04</a:t>
            </a:r>
            <a:endParaRPr b="1"/>
          </a:p>
        </p:txBody>
      </p:sp>
      <p:sp>
        <p:nvSpPr>
          <p:cNvPr id="302" name="Google Shape;302;g105ea65306f_1_83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회원탈퇴, 로그인 및 로그아웃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3" name="Google Shape;303;g105ea65306f_1_83"/>
          <p:cNvGraphicFramePr/>
          <p:nvPr/>
        </p:nvGraphicFramePr>
        <p:xfrm>
          <a:off x="445125" y="12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34725"/>
                <a:gridCol w="4326200"/>
              </a:tblGrid>
              <a:tr h="47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US-3 : 회원 탈퇴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47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탈퇴를 원하는 사용자는 직접 탈퇴 요청을 해야합니다.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47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US-1 : 회원 가입, US-2 : 회원 정보 확인 및 수정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47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10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AC-1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정보에서 회원 탈퇴 버튼을 클릭한 뒤 ID와 PW를 입력 받아 회원 세션 정보와 일하는지 확인합니다.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695D46"/>
                          </a:solidFill>
                        </a:rPr>
                        <a:t>❏ 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: ID,PW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76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AC-2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시 회원 정보 및 장바구니 내역 등의 테이블 정보가 함께 삭제됨을 경고하고, 동의 시 삭제 및 탈퇴를 진행합니다.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47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AC-3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사용자의 회원탈퇴가 완료되면 회원탈퇴 완료 알림창을 띄웁니다.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73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AC-4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필수 입력(ID,PW)을 작성하지 않았거나 ID에 맞지 않는 PW를 입력했을시에는 회원탈퇴 실패 알림창을 띄웁니다.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304" name="Google Shape;304;g105ea65306f_1_83"/>
          <p:cNvGraphicFramePr/>
          <p:nvPr/>
        </p:nvGraphicFramePr>
        <p:xfrm>
          <a:off x="6096000" y="12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72025"/>
                <a:gridCol w="4482200"/>
              </a:tblGrid>
              <a:tr h="3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 : 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 접속시 로그인 화면에서 자신의 ID와 PW를 입력하고 로그인해야한다.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US-1 : 회원 가입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84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AC-1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로그인에 필요한 정보를 로그인 창에 입력해서 회원 테이블과 조회 후 로그인 합니다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99">
                          <a:solidFill>
                            <a:srgbClr val="695D46"/>
                          </a:solidFill>
                        </a:rPr>
                        <a:t>❏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: ID, PW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1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AC-2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로그인에 성공하면 쿠키를 이용하여 로그인 상태를 유지합니다.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g105ea65306f_1_83"/>
          <p:cNvGraphicFramePr/>
          <p:nvPr/>
        </p:nvGraphicFramePr>
        <p:xfrm>
          <a:off x="6096000" y="410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72025"/>
                <a:gridCol w="4482200"/>
              </a:tblGrid>
              <a:tr h="30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US-5 : 로그아웃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0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서비스 이용을 종료하기 원하는 사용자는 로그아웃 요청을 해야합니다.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0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US-4: 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0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0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AC-1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버튼을 클릭하여 로그인 상태의 쿠키와 세션을 제거합니다.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0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AC-2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사용자의 로그아웃이 완료되면 로그아웃 알림창이 띄워집니다.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5ea65306f_1_97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g105ea65306f_1_97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312" name="Google Shape;312;g105ea65306f_1_97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13" name="Google Shape;313;g105ea65306f_1_97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" name="Google Shape;314;g105ea65306f_1_97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g105ea65306f_1_97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16" name="Google Shape;316;g105ea65306f_1_97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17" name="Google Shape;317;g105ea65306f_1_97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8" name="Google Shape;318;g105ea65306f_1_97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9" name="Google Shape;319;g105ea65306f_1_97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04</a:t>
            </a:r>
            <a:endParaRPr b="1"/>
          </a:p>
        </p:txBody>
      </p:sp>
      <p:sp>
        <p:nvSpPr>
          <p:cNvPr id="320" name="Google Shape;320;g105ea65306f_1_97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식단 추천하기, 식단 저장, 게시판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1" name="Google Shape;321;g105ea65306f_1_97"/>
          <p:cNvGraphicFramePr/>
          <p:nvPr/>
        </p:nvGraphicFramePr>
        <p:xfrm>
          <a:off x="486675" y="13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978950"/>
                <a:gridCol w="4319100"/>
              </a:tblGrid>
              <a:tr h="23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US-6 : 식단 추천하기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4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어떤 음식을 추천 받고 싶은지 재료로 음식을 검색합니다.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4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4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4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‘음식 입력 후 추천’ 칸에 재료로 음식을 검색합니다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음식 아이콘을 통해 메뉴를 선택합니다.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g105ea65306f_1_97"/>
          <p:cNvGraphicFramePr/>
          <p:nvPr/>
        </p:nvGraphicFramePr>
        <p:xfrm>
          <a:off x="6096000" y="131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92575"/>
                <a:gridCol w="4252225"/>
              </a:tblGrid>
              <a:tr h="29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US-7 : 식단 저장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먹었던 식단을 입력하여 이전에 먹었던 식단 정보를 저장합니다.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 : 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먹었던 식단을 식단 테이블에 저장합니다.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식단에 저장 된 상품은 식단에서 삭제 버튼을 누를시 테이블에서 삭제합니다.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g105ea65306f_1_97"/>
          <p:cNvGraphicFramePr/>
          <p:nvPr/>
        </p:nvGraphicFramePr>
        <p:xfrm>
          <a:off x="1783088" y="41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54100"/>
                <a:gridCol w="6839800"/>
              </a:tblGrid>
              <a:tr h="22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US-12 : 게시판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22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, 전에 먹었던 음식을 기록할 수 있는 개인 저장소입니다.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 : 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/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글쓰기를 사용해 글과 사진을 첨부해 작성합니다.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  <a:tr h="35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AC-2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목록을 통해 저장된 글을 볼 수 있습니다.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4208339" y="579290"/>
            <a:ext cx="4101215" cy="5189100"/>
            <a:chOff x="1547519" y="503884"/>
            <a:chExt cx="4101215" cy="5189100"/>
          </a:xfrm>
        </p:grpSpPr>
        <p:sp>
          <p:nvSpPr>
            <p:cNvPr id="29" name="Google Shape;29;p3"/>
            <p:cNvSpPr txBox="1"/>
            <p:nvPr/>
          </p:nvSpPr>
          <p:spPr>
            <a:xfrm>
              <a:off x="1547519" y="503884"/>
              <a:ext cx="566100" cy="51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3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  <a:p>
              <a:pPr indent="0" lvl="0" marL="0" marR="0" rtl="0" algn="r">
                <a:lnSpc>
                  <a:spcPct val="3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  <a:p>
              <a:pPr indent="0" lvl="0" marL="0" marR="0" rtl="0" algn="r">
                <a:lnSpc>
                  <a:spcPct val="3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  <a:p>
              <a:pPr indent="0" lvl="0" marL="0" marR="0" rtl="0" algn="r">
                <a:lnSpc>
                  <a:spcPct val="3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2113626" y="1028769"/>
              <a:ext cx="237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프로젝트 소개</a:t>
              </a:r>
              <a:endParaRPr/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2049529" y="2244544"/>
              <a:ext cx="168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요구사항</a:t>
              </a:r>
              <a:endParaRPr/>
            </a:p>
          </p:txBody>
        </p:sp>
        <p:sp>
          <p:nvSpPr>
            <p:cNvPr id="32" name="Google Shape;32;p3"/>
            <p:cNvSpPr txBox="1"/>
            <p:nvPr/>
          </p:nvSpPr>
          <p:spPr>
            <a:xfrm>
              <a:off x="2049526" y="3571144"/>
              <a:ext cx="237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프로젝트 추진 체계</a:t>
              </a:r>
              <a:endParaRPr/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2049539" y="4808644"/>
              <a:ext cx="168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</a:rPr>
                <a:t>SRS</a:t>
              </a:r>
              <a:endParaRPr/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2107218" y="1376356"/>
              <a:ext cx="3541500" cy="8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프로젝트 개요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▪"/>
              </a:pPr>
              <a:r>
                <a:rPr lang="en-US">
                  <a:solidFill>
                    <a:schemeClr val="lt1"/>
                  </a:solidFill>
                </a:rPr>
                <a:t>Business Opportunity</a:t>
              </a:r>
              <a:endParaRPr>
                <a:solidFill>
                  <a:schemeClr val="lt1"/>
                </a:solidFill>
              </a:endParaRPr>
            </a:p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▪"/>
              </a:pPr>
              <a:r>
                <a:rPr lang="en-US">
                  <a:solidFill>
                    <a:schemeClr val="lt1"/>
                  </a:solidFill>
                </a:rPr>
                <a:t>화면 UI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" name="Google Shape;35;p3"/>
            <p:cNvSpPr txBox="1"/>
            <p:nvPr/>
          </p:nvSpPr>
          <p:spPr>
            <a:xfrm>
              <a:off x="2107226" y="2613833"/>
              <a:ext cx="3541500" cy="5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기능적 요구사항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비 기능적 요구사항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 txBox="1"/>
            <p:nvPr/>
          </p:nvSpPr>
          <p:spPr>
            <a:xfrm>
              <a:off x="2107234" y="3940435"/>
              <a:ext cx="3541500" cy="8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프로젝트 책임 및 역할 구분</a:t>
              </a:r>
              <a:endParaRPr>
                <a:solidFill>
                  <a:schemeClr val="lt1"/>
                </a:solidFill>
              </a:endParaRPr>
            </a:p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lt1"/>
                  </a:solidFill>
                </a:rPr>
                <a:t>프로젝트 수행 일정</a:t>
              </a:r>
              <a:endParaRPr>
                <a:solidFill>
                  <a:schemeClr val="lt1"/>
                </a:solidFill>
              </a:endParaRPr>
            </a:p>
            <a:p>
              <a:pPr indent="-180975" lvl="0" marL="180975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▪"/>
              </a:pPr>
              <a:r>
                <a:rPr lang="en-US">
                  <a:solidFill>
                    <a:schemeClr val="lt1"/>
                  </a:solidFill>
                </a:rPr>
                <a:t>의사소통 관리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38" name="Google Shape;38;p3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39" name="Google Shape;39;p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40;p3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3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2" name="Google Shape;42;p3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3" name="Google Shape;43;p3"/>
              <p:cNvPicPr preferRelativeResize="0"/>
              <p:nvPr/>
            </p:nvPicPr>
            <p:blipFill rotWithShape="1">
              <a:blip r:embed="rId3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4" name="Google Shape;44;p3"/>
              <p:cNvPicPr preferRelativeResize="0"/>
              <p:nvPr/>
            </p:nvPicPr>
            <p:blipFill rotWithShape="1">
              <a:blip r:embed="rId4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5" name="Google Shape;45;p3"/>
          <p:cNvSpPr txBox="1"/>
          <p:nvPr/>
        </p:nvSpPr>
        <p:spPr>
          <a:xfrm>
            <a:off x="817850" y="1227825"/>
            <a:ext cx="19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3"/>
          <p:cNvCxnSpPr/>
          <p:nvPr/>
        </p:nvCxnSpPr>
        <p:spPr>
          <a:xfrm>
            <a:off x="803633" y="1102690"/>
            <a:ext cx="1857882" cy="0"/>
          </a:xfrm>
          <a:prstGeom prst="straightConnector1">
            <a:avLst/>
          </a:prstGeom>
          <a:noFill/>
          <a:ln cap="flat" cmpd="sng" w="9525">
            <a:solidFill>
              <a:srgbClr val="FFE4A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5ea65306f_1_111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a65306f_1_111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330" name="Google Shape;330;g105ea65306f_1_111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31" name="Google Shape;331;g105ea65306f_1_111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2" name="Google Shape;332;g105ea65306f_1_111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g105ea65306f_1_111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4" name="Google Shape;334;g105ea65306f_1_111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35" name="Google Shape;335;g105ea65306f_1_111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6" name="Google Shape;336;g105ea65306f_1_111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37" name="Google Shape;337;g105ea65306f_1_111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04</a:t>
            </a:r>
            <a:endParaRPr b="1"/>
          </a:p>
        </p:txBody>
      </p:sp>
      <p:sp>
        <p:nvSpPr>
          <p:cNvPr id="338" name="Google Shape;338;g105ea65306f_1_111"/>
          <p:cNvSpPr txBox="1"/>
          <p:nvPr/>
        </p:nvSpPr>
        <p:spPr>
          <a:xfrm>
            <a:off x="193475" y="804175"/>
            <a:ext cx="416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장바구니에 담기, 챗봇에게 음식 추천 요청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9" name="Google Shape;339;g105ea65306f_1_111"/>
          <p:cNvGraphicFramePr/>
          <p:nvPr/>
        </p:nvGraphicFramePr>
        <p:xfrm>
          <a:off x="649500" y="193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17475"/>
                <a:gridCol w="4254125"/>
              </a:tblGrid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US-8 : 장바구니에 담기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6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결과로 나온 레시피를 장바구니에 담을 수 있습니다.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 : 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51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AC-1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담은 상품은 장바구니 테이블에 저장합니다.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6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AC-2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저장 된 상품은 장바구니에서 삭제 또는 구매 완료 시 테이블에서 삭제합니다.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6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AC-3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레시피를 장바구니에 담은 뒤 장바구니 창으로 이동 할지 쇼핑을 계속 할지 선택합니다.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340" name="Google Shape;340;g105ea65306f_1_111"/>
          <p:cNvGraphicFramePr/>
          <p:nvPr/>
        </p:nvGraphicFramePr>
        <p:xfrm>
          <a:off x="6292375" y="193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17475"/>
                <a:gridCol w="4254125"/>
              </a:tblGrid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US-9 : 챗봇에게 음식 추천 요청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어떤 음식을 추천받을지 챗봇에게 추천을 요청합니다.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 : 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51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AC-1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챗봇창에 대화를 입력해 챗봇과의 대화가 실행됩니다.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83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AC-2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 뭐 먹을까?’, ‘메뉴 추천해줘’, “‘재료이름’으로 만들 수 있는 레시피보여줘”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 형태소 분석을 통해 추천 정보를 반환합니다.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6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AC-3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설정한 개인 정보( 연령대) 와 영양소를 기준으로 조회하여 음식을 추천합니다.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5ea65306f_1_125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g105ea65306f_1_125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347" name="Google Shape;347;g105ea65306f_1_125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48" name="Google Shape;348;g105ea65306f_1_125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9" name="Google Shape;349;g105ea65306f_1_125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g105ea65306f_1_125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1" name="Google Shape;351;g105ea65306f_1_125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52" name="Google Shape;352;g105ea65306f_1_125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53" name="Google Shape;353;g105ea65306f_1_125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54" name="Google Shape;354;g105ea65306f_1_125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04</a:t>
            </a:r>
            <a:endParaRPr b="1"/>
          </a:p>
        </p:txBody>
      </p:sp>
      <p:sp>
        <p:nvSpPr>
          <p:cNvPr id="355" name="Google Shape;355;g105ea65306f_1_125"/>
          <p:cNvSpPr txBox="1"/>
          <p:nvPr/>
        </p:nvSpPr>
        <p:spPr>
          <a:xfrm>
            <a:off x="193475" y="804175"/>
            <a:ext cx="42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자동검색 기능, 영양소 분석 기능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g105ea65306f_1_125"/>
          <p:cNvGraphicFramePr/>
          <p:nvPr/>
        </p:nvGraphicFramePr>
        <p:xfrm>
          <a:off x="585025" y="17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17825"/>
                <a:gridCol w="4154375"/>
              </a:tblGrid>
              <a:tr h="47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US-10 : 레시피 자동검색 기능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74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식단 추천받은 음식의 레시피를 자동으로 검색하여 찾아주는 기능을 이용합니다.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 : 로그인, US-7 : 식단 저장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62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74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AC-1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 추천이 완료되면 추천 완료 알림창이 뜨고 식단 저장에 내역이 생성됩니다.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71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AC-2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내역이 식단 테이블에 입력됩니다.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Google Shape;357;g105ea65306f_1_125"/>
          <p:cNvGraphicFramePr/>
          <p:nvPr/>
        </p:nvGraphicFramePr>
        <p:xfrm>
          <a:off x="6431600" y="179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{FAFD8691-614C-4C42-8FDF-9369453CD4E8}</a:tableStyleId>
              </a:tblPr>
              <a:tblGrid>
                <a:gridCol w="1009850"/>
                <a:gridCol w="4222175"/>
              </a:tblGrid>
              <a:tr h="39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US-11 : 영양소 분석 기능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6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 Story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먹었던 식단을 통해 영양소를 분석하고 부족한 영양소를 파악할 수 있는 기능을 이용합니다.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39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Related Stories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US-4 : 로그인, US-7 : 식단 저장, US-10 : 레시피 자동검색 기능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52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Acceptance Criteria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/>
                </a:tc>
              </a:tr>
              <a:tr h="6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AC-1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설정한 개인 정보( 연령대) 와 먹었던 식단을 통해 영양소를 분석합니다.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6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AC-2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분석이 완료되면  분석 완료 알림창이 뜨고 분석된 결과를 보여줍니다.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59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AC-3</a:t>
                      </a:r>
                      <a:endParaRPr b="1"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만들어 레시피 자동 검색 기능과 연동되게 합니다.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1"/>
          <p:cNvPicPr preferRelativeResize="0"/>
          <p:nvPr/>
        </p:nvPicPr>
        <p:blipFill rotWithShape="1">
          <a:blip r:embed="rId4">
            <a:alphaModFix/>
          </a:blip>
          <a:srcRect b="-2883" l="-3186" r="14157" t="85302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21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365" name="Google Shape;365;p2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366" name="Google Shape;366;p21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7" name="Google Shape;367;p21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21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69" name="Google Shape;369;p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0" name="Google Shape;370;p21"/>
              <p:cNvPicPr preferRelativeResize="0"/>
              <p:nvPr/>
            </p:nvPicPr>
            <p:blipFill rotWithShape="1">
              <a:blip r:embed="rId5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71" name="Google Shape;371;p21"/>
              <p:cNvPicPr preferRelativeResize="0"/>
              <p:nvPr/>
            </p:nvPicPr>
            <p:blipFill rotWithShape="1">
              <a:blip r:embed="rId6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2" name="Google Shape;372;p21"/>
          <p:cNvSpPr txBox="1"/>
          <p:nvPr/>
        </p:nvSpPr>
        <p:spPr>
          <a:xfrm>
            <a:off x="3620015" y="1790700"/>
            <a:ext cx="49519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QnA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21"/>
          <p:cNvCxnSpPr/>
          <p:nvPr/>
        </p:nvCxnSpPr>
        <p:spPr>
          <a:xfrm>
            <a:off x="5167711" y="2720317"/>
            <a:ext cx="18578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452"/>
            </a:gs>
            <a:gs pos="23000">
              <a:srgbClr val="FFC452"/>
            </a:gs>
            <a:gs pos="69000">
              <a:srgbClr val="FFB31D"/>
            </a:gs>
            <a:gs pos="97000">
              <a:srgbClr val="FFAC0A"/>
            </a:gs>
            <a:gs pos="100000">
              <a:srgbClr val="FFAC0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/>
        </p:nvSpPr>
        <p:spPr>
          <a:xfrm>
            <a:off x="2490575" y="4545900"/>
            <a:ext cx="7367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A54D18"/>
                </a:solidFill>
              </a:rPr>
              <a:t>이상으로 2조 발표를 마치겠습니다.</a:t>
            </a:r>
            <a:endParaRPr b="1" sz="3200">
              <a:solidFill>
                <a:srgbClr val="A54D18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A54D18"/>
                </a:solidFill>
              </a:rPr>
              <a:t>감사합니다.</a:t>
            </a:r>
            <a:endParaRPr b="1" sz="3200">
              <a:solidFill>
                <a:srgbClr val="A54D18"/>
              </a:solidFill>
            </a:endParaRPr>
          </a:p>
        </p:txBody>
      </p:sp>
      <p:pic>
        <p:nvPicPr>
          <p:cNvPr id="379" name="Google Shape;379;p23"/>
          <p:cNvPicPr preferRelativeResize="0"/>
          <p:nvPr/>
        </p:nvPicPr>
        <p:blipFill rotWithShape="1">
          <a:blip r:embed="rId3">
            <a:alphaModFix/>
          </a:blip>
          <a:srcRect b="19442" l="16153" r="14156" t="7721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</p:pic>
      <p:pic>
        <p:nvPicPr>
          <p:cNvPr id="380" name="Google Shape;380;p23"/>
          <p:cNvPicPr preferRelativeResize="0"/>
          <p:nvPr/>
        </p:nvPicPr>
        <p:blipFill rotWithShape="1">
          <a:blip r:embed="rId3">
            <a:alphaModFix/>
          </a:blip>
          <a:srcRect b="-2883" l="-3186" r="14157" t="85302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"/>
          <p:cNvPicPr preferRelativeResize="0"/>
          <p:nvPr/>
        </p:nvPicPr>
        <p:blipFill rotWithShape="1">
          <a:blip r:embed="rId3">
            <a:alphaModFix/>
          </a:blip>
          <a:srcRect b="8333" l="0" r="0" t="833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 rot="5400000">
            <a:off x="-780033" y="1846349"/>
            <a:ext cx="6028800" cy="23361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tl" dir="2700000" dist="38100">
              <a:srgbClr val="291A0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4"/>
          <p:cNvCxnSpPr/>
          <p:nvPr/>
        </p:nvCxnSpPr>
        <p:spPr>
          <a:xfrm>
            <a:off x="1216189" y="3726199"/>
            <a:ext cx="2059864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4"/>
          <p:cNvCxnSpPr/>
          <p:nvPr/>
        </p:nvCxnSpPr>
        <p:spPr>
          <a:xfrm>
            <a:off x="1216189" y="922439"/>
            <a:ext cx="2059864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4"/>
          <p:cNvSpPr txBox="1"/>
          <p:nvPr/>
        </p:nvSpPr>
        <p:spPr>
          <a:xfrm>
            <a:off x="1242264" y="2155579"/>
            <a:ext cx="82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1142275" y="2648900"/>
            <a:ext cx="2207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프로젝트 소개</a:t>
            </a: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216212" y="922451"/>
            <a:ext cx="879529" cy="1172222"/>
            <a:chOff x="4954772" y="1818167"/>
            <a:chExt cx="2349796" cy="3131772"/>
          </a:xfrm>
        </p:grpSpPr>
        <p:pic>
          <p:nvPicPr>
            <p:cNvPr id="58" name="Google Shape;58;p4"/>
            <p:cNvPicPr preferRelativeResize="0"/>
            <p:nvPr/>
          </p:nvPicPr>
          <p:blipFill rotWithShape="1">
            <a:blip r:embed="rId4">
              <a:alphaModFix/>
            </a:blip>
            <a:srcRect b="19442" l="16153" r="14156" t="7721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59" name="Google Shape;59;p4"/>
            <p:cNvPicPr preferRelativeResize="0"/>
            <p:nvPr/>
          </p:nvPicPr>
          <p:blipFill rotWithShape="1">
            <a:blip r:embed="rId5">
              <a:alphaModFix/>
            </a:blip>
            <a:srcRect b="-2883" l="-3186" r="14157" t="85302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01 </a:t>
            </a:r>
            <a:endParaRPr b="1"/>
          </a:p>
        </p:txBody>
      </p:sp>
      <p:sp>
        <p:nvSpPr>
          <p:cNvPr id="66" name="Google Shape;66;p5"/>
          <p:cNvSpPr txBox="1"/>
          <p:nvPr/>
        </p:nvSpPr>
        <p:spPr>
          <a:xfrm>
            <a:off x="193481" y="804175"/>
            <a:ext cx="26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" name="Google Shape;67;p5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68" name="Google Shape;68;p5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69" name="Google Shape;69;p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" name="Google Shape;70;p5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5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2" name="Google Shape;72;p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73" name="Google Shape;73;p5"/>
              <p:cNvPicPr preferRelativeResize="0"/>
              <p:nvPr/>
            </p:nvPicPr>
            <p:blipFill rotWithShape="1">
              <a:blip r:embed="rId3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74" name="Google Shape;74;p5"/>
              <p:cNvPicPr preferRelativeResize="0"/>
              <p:nvPr/>
            </p:nvPicPr>
            <p:blipFill rotWithShape="1">
              <a:blip r:embed="rId4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5" name="Google Shape;75;p5"/>
          <p:cNvSpPr txBox="1"/>
          <p:nvPr/>
        </p:nvSpPr>
        <p:spPr>
          <a:xfrm>
            <a:off x="414825" y="1387300"/>
            <a:ext cx="10959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2019년 말 시작된 코로나 감염은 2020년 전 세계인들의 일상적인 삶의 패턴의 변화를 초래했다.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코로나 팬데믹으로 인하여 시작되고있는 문제 중 하나인 건강문제로, 사회적 격리에 의한 건강에 유해한 식사생활패턴이 지목되고 있다.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고열량 함유 식품의 섭취, 간편식품 등 장기 저장용 가공 식품의 구매, 운동부족, 영향 불균형 등 다양한 사례로 건강문제가 발생하고 있으며, 이러한 사회적 문제를 식단 관리 어플리케이션을 제작하여 해결에 도움이 될 수 있도록 본 프로젝트를 제안한다.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900" y="3325425"/>
            <a:ext cx="5989176" cy="27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/>
        </p:nvSpPr>
        <p:spPr>
          <a:xfrm>
            <a:off x="1489038" y="6212550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[코로나19 이후 식습관의 변화]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547825" y="6385450"/>
            <a:ext cx="3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[온라인 음식서비스 거래액 추이]</a:t>
            </a:r>
            <a:endParaRPr/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6">
            <a:alphaModFix/>
          </a:blip>
          <a:srcRect b="9526" l="0" r="0" t="0"/>
          <a:stretch/>
        </p:blipFill>
        <p:spPr>
          <a:xfrm>
            <a:off x="7672750" y="2991350"/>
            <a:ext cx="2503484" cy="33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ea65306f_1_0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05ea65306f_1_0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01 </a:t>
            </a:r>
            <a:endParaRPr b="1"/>
          </a:p>
        </p:txBody>
      </p:sp>
      <p:sp>
        <p:nvSpPr>
          <p:cNvPr id="86" name="Google Shape;86;g105ea65306f_1_0"/>
          <p:cNvSpPr txBox="1"/>
          <p:nvPr/>
        </p:nvSpPr>
        <p:spPr>
          <a:xfrm>
            <a:off x="274175" y="788800"/>
            <a:ext cx="28380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Business Opportunity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" name="Google Shape;87;g105ea65306f_1_0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88" name="Google Shape;88;g105ea65306f_1_0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89" name="Google Shape;89;g105ea65306f_1_0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0" name="Google Shape;90;g105ea65306f_1_0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g105ea65306f_1_0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2" name="Google Shape;92;g105ea65306f_1_0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93" name="Google Shape;93;g105ea65306f_1_0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94" name="Google Shape;94;g105ea65306f_1_0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5" name="Google Shape;95;g105ea65306f_1_0"/>
          <p:cNvSpPr txBox="1"/>
          <p:nvPr/>
        </p:nvSpPr>
        <p:spPr>
          <a:xfrm>
            <a:off x="795325" y="1556025"/>
            <a:ext cx="103371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배달음식 어플과 연동을 통해 먹었던 음식을 공유하고, 이것을 바탕으로 다음 식단 추천을 받을 수 있을 것으로 예상한다.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500"/>
              <a:buFont typeface="Malgun Gothic"/>
              <a:buChar char="●"/>
            </a:pP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운동 어플과 연동을 통해 먹었던 영양소를 바탕으로 건강 체크 및 알맞는 운동을 추천해주는 방식으로 연동을 할 수 있을 것으로 예상한다.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g105ea65306f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825" y="4013007"/>
            <a:ext cx="4933218" cy="159904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05ea65306f_1_0"/>
          <p:cNvSpPr txBox="1"/>
          <p:nvPr/>
        </p:nvSpPr>
        <p:spPr>
          <a:xfrm>
            <a:off x="2402225" y="5876425"/>
            <a:ext cx="30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[배달음식 어플들]</a:t>
            </a:r>
            <a:endParaRPr/>
          </a:p>
        </p:txBody>
      </p:sp>
      <p:pic>
        <p:nvPicPr>
          <p:cNvPr id="98" name="Google Shape;98;g105ea65306f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8450" y="3308803"/>
            <a:ext cx="4933228" cy="27749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05ea65306f_1_0"/>
          <p:cNvSpPr txBox="1"/>
          <p:nvPr/>
        </p:nvSpPr>
        <p:spPr>
          <a:xfrm>
            <a:off x="8446575" y="6167250"/>
            <a:ext cx="26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[운동 어플들]</a:t>
            </a:r>
            <a:endParaRPr/>
          </a:p>
        </p:txBody>
      </p:sp>
      <p:cxnSp>
        <p:nvCxnSpPr>
          <p:cNvPr id="100" name="Google Shape;100;g105ea65306f_1_0"/>
          <p:cNvCxnSpPr/>
          <p:nvPr/>
        </p:nvCxnSpPr>
        <p:spPr>
          <a:xfrm>
            <a:off x="5953925" y="3629175"/>
            <a:ext cx="9900" cy="3073200"/>
          </a:xfrm>
          <a:prstGeom prst="straightConnector1">
            <a:avLst/>
          </a:prstGeom>
          <a:noFill/>
          <a:ln cap="flat" cmpd="sng" w="9525">
            <a:solidFill>
              <a:srgbClr val="DD8C07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ea65306f_1_14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05ea65306f_1_14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01 </a:t>
            </a:r>
            <a:endParaRPr b="1"/>
          </a:p>
        </p:txBody>
      </p:sp>
      <p:sp>
        <p:nvSpPr>
          <p:cNvPr id="107" name="Google Shape;107;g105ea65306f_1_14"/>
          <p:cNvSpPr txBox="1"/>
          <p:nvPr/>
        </p:nvSpPr>
        <p:spPr>
          <a:xfrm>
            <a:off x="193481" y="804175"/>
            <a:ext cx="26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UI - 초안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Google Shape;108;g105ea65306f_1_14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109" name="Google Shape;109;g105ea65306f_1_14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110" name="Google Shape;110;g105ea65306f_1_14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1" name="Google Shape;111;g105ea65306f_1_14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g105ea65306f_1_14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3" name="Google Shape;113;g105ea65306f_1_14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114" name="Google Shape;114;g105ea65306f_1_14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15" name="Google Shape;115;g105ea65306f_1_14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7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16" name="Google Shape;116;g105ea65306f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677" y="1350500"/>
            <a:ext cx="2664900" cy="473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05ea65306f_1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5675" y="1350500"/>
            <a:ext cx="2664900" cy="473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05ea65306f_1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2875" y="1350488"/>
            <a:ext cx="2664900" cy="473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05ea65306f_1_14"/>
          <p:cNvSpPr txBox="1"/>
          <p:nvPr/>
        </p:nvSpPr>
        <p:spPr>
          <a:xfrm>
            <a:off x="1349125" y="6186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[시작 및 로그인 화면]</a:t>
            </a:r>
            <a:endParaRPr/>
          </a:p>
        </p:txBody>
      </p:sp>
      <p:sp>
        <p:nvSpPr>
          <p:cNvPr id="120" name="Google Shape;120;g105ea65306f_1_14"/>
          <p:cNvSpPr txBox="1"/>
          <p:nvPr/>
        </p:nvSpPr>
        <p:spPr>
          <a:xfrm>
            <a:off x="4655113" y="6186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[홈 화면]</a:t>
            </a:r>
            <a:endParaRPr/>
          </a:p>
        </p:txBody>
      </p:sp>
      <p:sp>
        <p:nvSpPr>
          <p:cNvPr id="121" name="Google Shape;121;g105ea65306f_1_14"/>
          <p:cNvSpPr txBox="1"/>
          <p:nvPr/>
        </p:nvSpPr>
        <p:spPr>
          <a:xfrm>
            <a:off x="7882325" y="6186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[사이드 메뉴 화면]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11647" l="0" r="0" t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8"/>
          <p:cNvGrpSpPr/>
          <p:nvPr/>
        </p:nvGrpSpPr>
        <p:grpSpPr>
          <a:xfrm>
            <a:off x="1066184" y="-1"/>
            <a:ext cx="2336110" cy="6028830"/>
            <a:chOff x="662180" y="-1"/>
            <a:chExt cx="1884872" cy="5162554"/>
          </a:xfrm>
        </p:grpSpPr>
        <p:sp>
          <p:nvSpPr>
            <p:cNvPr id="128" name="Google Shape;128;p8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8"/>
            <p:cNvCxnSpPr/>
            <p:nvPr/>
          </p:nvCxnSpPr>
          <p:spPr>
            <a:xfrm>
              <a:off x="783180" y="3190875"/>
              <a:ext cx="166192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83180" y="789917"/>
              <a:ext cx="166192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1" name="Google Shape;131;p8"/>
          <p:cNvSpPr txBox="1"/>
          <p:nvPr/>
        </p:nvSpPr>
        <p:spPr>
          <a:xfrm>
            <a:off x="1216189" y="2295604"/>
            <a:ext cx="93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194697" y="3034875"/>
            <a:ext cx="220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요구사항</a:t>
            </a:r>
            <a:endParaRPr/>
          </a:p>
        </p:txBody>
      </p:sp>
      <p:grpSp>
        <p:nvGrpSpPr>
          <p:cNvPr id="133" name="Google Shape;133;p8"/>
          <p:cNvGrpSpPr/>
          <p:nvPr/>
        </p:nvGrpSpPr>
        <p:grpSpPr>
          <a:xfrm>
            <a:off x="1194862" y="946326"/>
            <a:ext cx="879529" cy="1172222"/>
            <a:chOff x="4954772" y="1818167"/>
            <a:chExt cx="2349796" cy="3131772"/>
          </a:xfrm>
        </p:grpSpPr>
        <p:pic>
          <p:nvPicPr>
            <p:cNvPr id="134" name="Google Shape;134;p8"/>
            <p:cNvPicPr preferRelativeResize="0"/>
            <p:nvPr/>
          </p:nvPicPr>
          <p:blipFill rotWithShape="1">
            <a:blip r:embed="rId4">
              <a:alphaModFix/>
            </a:blip>
            <a:srcRect b="19442" l="16153" r="14156" t="7721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25400">
                <a:srgbClr val="000000">
                  <a:alpha val="40000"/>
                </a:srgbClr>
              </a:outerShdw>
            </a:effectLst>
          </p:spPr>
        </p:pic>
        <p:pic>
          <p:nvPicPr>
            <p:cNvPr id="135" name="Google Shape;135;p8"/>
            <p:cNvPicPr preferRelativeResize="0"/>
            <p:nvPr/>
          </p:nvPicPr>
          <p:blipFill rotWithShape="1">
            <a:blip r:embed="rId5">
              <a:alphaModFix/>
            </a:blip>
            <a:srcRect b="-2883" l="-3186" r="14157" t="85302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31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/>
        </p:nvSpPr>
        <p:spPr>
          <a:xfrm>
            <a:off x="5134801" y="1864025"/>
            <a:ext cx="189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기능적 요구사항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690" y="2150684"/>
            <a:ext cx="2558619" cy="2665228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</p:pic>
      <p:grpSp>
        <p:nvGrpSpPr>
          <p:cNvPr id="142" name="Google Shape;142;p12"/>
          <p:cNvGrpSpPr/>
          <p:nvPr/>
        </p:nvGrpSpPr>
        <p:grpSpPr>
          <a:xfrm>
            <a:off x="3944583" y="2113692"/>
            <a:ext cx="4280033" cy="2215992"/>
            <a:chOff x="3969983" y="2113692"/>
            <a:chExt cx="4280033" cy="2215992"/>
          </a:xfrm>
        </p:grpSpPr>
        <p:sp>
          <p:nvSpPr>
            <p:cNvPr id="143" name="Google Shape;143;p12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1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b="1" sz="1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193475" y="347350"/>
            <a:ext cx="20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3C3C"/>
                </a:solidFill>
              </a:rPr>
              <a:t>02 </a:t>
            </a:r>
            <a:endParaRPr b="1" sz="1800"/>
          </a:p>
        </p:txBody>
      </p:sp>
      <p:sp>
        <p:nvSpPr>
          <p:cNvPr id="151" name="Google Shape;151;p11"/>
          <p:cNvSpPr txBox="1"/>
          <p:nvPr/>
        </p:nvSpPr>
        <p:spPr>
          <a:xfrm>
            <a:off x="193464" y="675148"/>
            <a:ext cx="244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C3C3C"/>
                </a:solidFill>
              </a:rPr>
              <a:t>기능적 요구사항</a:t>
            </a:r>
            <a:endParaRPr b="1" sz="1600"/>
          </a:p>
        </p:txBody>
      </p:sp>
      <p:cxnSp>
        <p:nvCxnSpPr>
          <p:cNvPr id="152" name="Google Shape;152;p11"/>
          <p:cNvCxnSpPr/>
          <p:nvPr/>
        </p:nvCxnSpPr>
        <p:spPr>
          <a:xfrm flipH="1">
            <a:off x="3962050" y="1106500"/>
            <a:ext cx="37500" cy="5007000"/>
          </a:xfrm>
          <a:prstGeom prst="straightConnector1">
            <a:avLst/>
          </a:prstGeom>
          <a:noFill/>
          <a:ln cap="flat" cmpd="sng" w="9525">
            <a:solidFill>
              <a:srgbClr val="DD8C07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1"/>
          <p:cNvSpPr txBox="1"/>
          <p:nvPr/>
        </p:nvSpPr>
        <p:spPr>
          <a:xfrm>
            <a:off x="4438050" y="949050"/>
            <a:ext cx="72954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회원가입, 로그인, 로그아웃, 회원 정보 수정, 탈퇴 기능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Speech To Text (STT)를 통해 식재료 파악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   → 자주 사용되는 식재료를 Button을 통해 빠르게 식재료를 선택할 수 있도록 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디자인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    → 챗봇(Text or STT)를 통해 식재료 입력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식재료 파악한 것을 토대로 만들 수 있는 음식 추천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추천된 음식의 레시피를 볼 수 있는 기능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재료 무관하게 음식 이름만으로 레시피를 검색 할 수 있는 기능 (Text or STT)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먹고 싶은 음식을 장바구니에 저장할 수 있는 기능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전에 먹었던 음식 검색기록을 통해 부족한 영양소를 기반으로 다음 식단 추천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권장 영양소와 현재 섭취한 영양소를 비교하는 그래프 추가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나이 / 성별에 따른 영양소 DB 저장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자유게시판을 통해 회원들간의 자유로운 의사소통 + 사진 업로드 기능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    (나만의 레시피, 알고 계셨나요?)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❏ 찾아오시는 길 (네이버 지도 api 사용)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782257" y="5088530"/>
            <a:ext cx="26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84106"/>
                </a:solidFill>
              </a:rPr>
              <a:t>기능적 요구사항</a:t>
            </a:r>
            <a:endParaRPr b="1" sz="2000"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392" y="2584460"/>
            <a:ext cx="1638427" cy="1689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</p:pic>
      <p:grpSp>
        <p:nvGrpSpPr>
          <p:cNvPr id="157" name="Google Shape;157;p11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158" name="Google Shape;158;p1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</p:grpSpPr>
          <p:sp>
            <p:nvSpPr>
              <p:cNvPr id="159" name="Google Shape;159;p11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" name="Google Shape;160;p11"/>
              <p:cNvCxnSpPr/>
              <p:nvPr/>
            </p:nvCxnSpPr>
            <p:spPr>
              <a:xfrm>
                <a:off x="793708" y="3111827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1"/>
              <p:cNvCxnSpPr/>
              <p:nvPr/>
            </p:nvCxnSpPr>
            <p:spPr>
              <a:xfrm>
                <a:off x="793708" y="710870"/>
                <a:ext cx="16619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1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163" name="Google Shape;163;p11"/>
              <p:cNvPicPr preferRelativeResize="0"/>
              <p:nvPr/>
            </p:nvPicPr>
            <p:blipFill rotWithShape="1">
              <a:blip r:embed="rId4">
                <a:alphaModFix/>
              </a:blip>
              <a:srcRect b="19442" l="16153" r="14156" t="7721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64" name="Google Shape;164;p11"/>
              <p:cNvPicPr preferRelativeResize="0"/>
              <p:nvPr/>
            </p:nvPicPr>
            <p:blipFill rotWithShape="1">
              <a:blip r:embed="rId5">
                <a:alphaModFix/>
              </a:blip>
              <a:srcRect b="-2883" l="-3186" r="14157" t="85302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2015-04-14T11:49:33Z</dcterms:created>
  <dc:creator>Saebyeol Yu</dc:creator>
</cp:coreProperties>
</file>