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1" r:id="rId3"/>
  </p:sldMasterIdLst>
  <p:notesMasterIdLst>
    <p:notesMasterId r:id="rId16"/>
  </p:notesMasterIdLst>
  <p:handoutMasterIdLst>
    <p:handoutMasterId r:id="rId17"/>
  </p:handoutMasterIdLst>
  <p:sldIdLst>
    <p:sldId id="337" r:id="rId4"/>
    <p:sldId id="338" r:id="rId5"/>
    <p:sldId id="356" r:id="rId6"/>
    <p:sldId id="352" r:id="rId7"/>
    <p:sldId id="258" r:id="rId8"/>
    <p:sldId id="353" r:id="rId9"/>
    <p:sldId id="357" r:id="rId10"/>
    <p:sldId id="358" r:id="rId11"/>
    <p:sldId id="359" r:id="rId12"/>
    <p:sldId id="360" r:id="rId13"/>
    <p:sldId id="361" r:id="rId14"/>
    <p:sldId id="274" r:id="rId15"/>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072"/>
    <a:srgbClr val="E297FF"/>
    <a:srgbClr val="7371FC"/>
    <a:srgbClr val="A6FAF9"/>
    <a:srgbClr val="D3A6FF"/>
    <a:srgbClr val="002454"/>
    <a:srgbClr val="091341"/>
    <a:srgbClr val="8E9FF3"/>
    <a:srgbClr val="2E3192"/>
    <a:srgbClr val="FBF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7"/>
    <p:restoredTop sz="93969" autoAdjust="0"/>
  </p:normalViewPr>
  <p:slideViewPr>
    <p:cSldViewPr snapToGrid="0">
      <p:cViewPr varScale="1">
        <p:scale>
          <a:sx n="68" d="100"/>
          <a:sy n="68" d="100"/>
        </p:scale>
        <p:origin x="720" y="6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03" d="100"/>
          <a:sy n="103" d="100"/>
        </p:scale>
        <p:origin x="383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F092CF-33DF-6E07-B0CA-C012A1DC91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a:extLst>
              <a:ext uri="{FF2B5EF4-FFF2-40B4-BE49-F238E27FC236}">
                <a16:creationId xmlns:a16="http://schemas.microsoft.com/office/drawing/2014/main" id="{48AE6E85-A20B-392D-47CC-BDE1EDCB16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981135-89B3-9848-ABB3-842E3F368CEE}" type="datetimeFigureOut">
              <a:rPr lang="en-CO" smtClean="0"/>
              <a:t>12/13/2024</a:t>
            </a:fld>
            <a:endParaRPr lang="en-CO"/>
          </a:p>
        </p:txBody>
      </p:sp>
      <p:sp>
        <p:nvSpPr>
          <p:cNvPr id="4" name="Footer Placeholder 3">
            <a:extLst>
              <a:ext uri="{FF2B5EF4-FFF2-40B4-BE49-F238E27FC236}">
                <a16:creationId xmlns:a16="http://schemas.microsoft.com/office/drawing/2014/main" id="{5208A35F-5ABC-32F2-BE8C-BF9D9C2EE2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5" name="Slide Number Placeholder 4">
            <a:extLst>
              <a:ext uri="{FF2B5EF4-FFF2-40B4-BE49-F238E27FC236}">
                <a16:creationId xmlns:a16="http://schemas.microsoft.com/office/drawing/2014/main" id="{8D98AF50-821D-5CE8-618C-3BAD502B1D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6CA404-DA37-B34E-8F11-F83B0D0CB037}" type="slidenum">
              <a:rPr lang="en-CO" smtClean="0"/>
              <a:t>‹Nº›</a:t>
            </a:fld>
            <a:endParaRPr lang="en-CO"/>
          </a:p>
        </p:txBody>
      </p:sp>
    </p:spTree>
    <p:extLst>
      <p:ext uri="{BB962C8B-B14F-4D97-AF65-F5344CB8AC3E}">
        <p14:creationId xmlns:p14="http://schemas.microsoft.com/office/powerpoint/2010/main" val="3928217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DA3B1-F240-4F4A-9736-45F50257E36F}" type="datetimeFigureOut">
              <a:rPr lang="en-CO" smtClean="0"/>
              <a:t>12/13/2024</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B7D98-343A-AF4F-A091-F178A7A1F1D8}" type="slidenum">
              <a:rPr lang="en-CO" smtClean="0"/>
              <a:t>‹Nº›</a:t>
            </a:fld>
            <a:endParaRPr lang="en-CO"/>
          </a:p>
        </p:txBody>
      </p:sp>
    </p:spTree>
    <p:extLst>
      <p:ext uri="{BB962C8B-B14F-4D97-AF65-F5344CB8AC3E}">
        <p14:creationId xmlns:p14="http://schemas.microsoft.com/office/powerpoint/2010/main" val="22713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2925F-ACF3-91FB-F5D3-D1DB2390F18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3226AD0-812C-8F18-A382-FEAC7674EB8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F946C1F-089B-57CF-4AD1-7349BDECCCCE}"/>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7D0D11FD-CBB1-1AA2-7745-B5069F952791}"/>
              </a:ext>
            </a:extLst>
          </p:cNvPr>
          <p:cNvSpPr>
            <a:spLocks noGrp="1"/>
          </p:cNvSpPr>
          <p:nvPr>
            <p:ph type="sldNum" sz="quarter" idx="5"/>
          </p:nvPr>
        </p:nvSpPr>
        <p:spPr/>
        <p:txBody>
          <a:bodyPr/>
          <a:lstStyle/>
          <a:p>
            <a:fld id="{D19B7D98-343A-AF4F-A091-F178A7A1F1D8}" type="slidenum">
              <a:rPr lang="en-CO" smtClean="0"/>
              <a:t>11</a:t>
            </a:fld>
            <a:endParaRPr lang="en-CO"/>
          </a:p>
        </p:txBody>
      </p:sp>
    </p:spTree>
    <p:extLst>
      <p:ext uri="{BB962C8B-B14F-4D97-AF65-F5344CB8AC3E}">
        <p14:creationId xmlns:p14="http://schemas.microsoft.com/office/powerpoint/2010/main" val="84442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6BBFC-44B0-23F3-00FE-B576417218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0053C11-A628-9A8F-FF86-1C56D54B10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E1D726A-C606-5D85-B2F8-BC12E2302FBE}"/>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05E7BBCC-C8D6-B10C-8165-CA4E1421382C}"/>
              </a:ext>
            </a:extLst>
          </p:cNvPr>
          <p:cNvSpPr>
            <a:spLocks noGrp="1"/>
          </p:cNvSpPr>
          <p:nvPr>
            <p:ph type="sldNum" sz="quarter" idx="5"/>
          </p:nvPr>
        </p:nvSpPr>
        <p:spPr/>
        <p:txBody>
          <a:bodyPr/>
          <a:lstStyle/>
          <a:p>
            <a:fld id="{D19B7D98-343A-AF4F-A091-F178A7A1F1D8}" type="slidenum">
              <a:rPr lang="en-CO" smtClean="0"/>
              <a:t>3</a:t>
            </a:fld>
            <a:endParaRPr lang="en-CO"/>
          </a:p>
        </p:txBody>
      </p:sp>
    </p:spTree>
    <p:extLst>
      <p:ext uri="{BB962C8B-B14F-4D97-AF65-F5344CB8AC3E}">
        <p14:creationId xmlns:p14="http://schemas.microsoft.com/office/powerpoint/2010/main" val="242131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D19B7D98-343A-AF4F-A091-F178A7A1F1D8}" type="slidenum">
              <a:rPr lang="en-CO" smtClean="0"/>
              <a:t>4</a:t>
            </a:fld>
            <a:endParaRPr lang="en-CO"/>
          </a:p>
        </p:txBody>
      </p:sp>
    </p:spTree>
    <p:extLst>
      <p:ext uri="{BB962C8B-B14F-4D97-AF65-F5344CB8AC3E}">
        <p14:creationId xmlns:p14="http://schemas.microsoft.com/office/powerpoint/2010/main" val="139810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D19B7D98-343A-AF4F-A091-F178A7A1F1D8}" type="slidenum">
              <a:rPr lang="en-CO" smtClean="0"/>
              <a:t>6</a:t>
            </a:fld>
            <a:endParaRPr lang="en-CO"/>
          </a:p>
        </p:txBody>
      </p:sp>
    </p:spTree>
    <p:extLst>
      <p:ext uri="{BB962C8B-B14F-4D97-AF65-F5344CB8AC3E}">
        <p14:creationId xmlns:p14="http://schemas.microsoft.com/office/powerpoint/2010/main" val="335889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3D209-5708-EA98-2FED-8FDEE2814DB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679210A-7837-DCA5-2A6F-A382011FD42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D0E8DFF-8FB5-5A28-25DB-0F7927E60026}"/>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3B275C72-3DBD-CBD6-2EF5-2F08BCE7DBDA}"/>
              </a:ext>
            </a:extLst>
          </p:cNvPr>
          <p:cNvSpPr>
            <a:spLocks noGrp="1"/>
          </p:cNvSpPr>
          <p:nvPr>
            <p:ph type="sldNum" sz="quarter" idx="5"/>
          </p:nvPr>
        </p:nvSpPr>
        <p:spPr/>
        <p:txBody>
          <a:bodyPr/>
          <a:lstStyle/>
          <a:p>
            <a:fld id="{D19B7D98-343A-AF4F-A091-F178A7A1F1D8}" type="slidenum">
              <a:rPr lang="en-CO" smtClean="0"/>
              <a:t>7</a:t>
            </a:fld>
            <a:endParaRPr lang="en-CO"/>
          </a:p>
        </p:txBody>
      </p:sp>
    </p:spTree>
    <p:extLst>
      <p:ext uri="{BB962C8B-B14F-4D97-AF65-F5344CB8AC3E}">
        <p14:creationId xmlns:p14="http://schemas.microsoft.com/office/powerpoint/2010/main" val="45854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56B9E-A93D-EFBE-4932-76ACA48E1A8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0C3970-E153-36E8-C448-504DCB206AB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0326F0-8018-4BC9-934E-54EB8C10FB55}"/>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E2F77695-D2FD-BE30-0260-1A24A452F44F}"/>
              </a:ext>
            </a:extLst>
          </p:cNvPr>
          <p:cNvSpPr>
            <a:spLocks noGrp="1"/>
          </p:cNvSpPr>
          <p:nvPr>
            <p:ph type="sldNum" sz="quarter" idx="5"/>
          </p:nvPr>
        </p:nvSpPr>
        <p:spPr/>
        <p:txBody>
          <a:bodyPr/>
          <a:lstStyle/>
          <a:p>
            <a:fld id="{D19B7D98-343A-AF4F-A091-F178A7A1F1D8}" type="slidenum">
              <a:rPr lang="en-CO" smtClean="0"/>
              <a:t>8</a:t>
            </a:fld>
            <a:endParaRPr lang="en-CO"/>
          </a:p>
        </p:txBody>
      </p:sp>
    </p:spTree>
    <p:extLst>
      <p:ext uri="{BB962C8B-B14F-4D97-AF65-F5344CB8AC3E}">
        <p14:creationId xmlns:p14="http://schemas.microsoft.com/office/powerpoint/2010/main" val="211151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BD92C-1D35-9568-1397-00253B4D8E5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84103EB-FC40-11A0-3AE5-7E450899573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32C7327-DE79-C9F3-AC63-5AE065CDD085}"/>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552EE443-5333-5108-F829-C79B9EC32F0E}"/>
              </a:ext>
            </a:extLst>
          </p:cNvPr>
          <p:cNvSpPr>
            <a:spLocks noGrp="1"/>
          </p:cNvSpPr>
          <p:nvPr>
            <p:ph type="sldNum" sz="quarter" idx="5"/>
          </p:nvPr>
        </p:nvSpPr>
        <p:spPr/>
        <p:txBody>
          <a:bodyPr/>
          <a:lstStyle/>
          <a:p>
            <a:fld id="{D19B7D98-343A-AF4F-A091-F178A7A1F1D8}" type="slidenum">
              <a:rPr lang="en-CO" smtClean="0"/>
              <a:t>9</a:t>
            </a:fld>
            <a:endParaRPr lang="en-CO"/>
          </a:p>
        </p:txBody>
      </p:sp>
    </p:spTree>
    <p:extLst>
      <p:ext uri="{BB962C8B-B14F-4D97-AF65-F5344CB8AC3E}">
        <p14:creationId xmlns:p14="http://schemas.microsoft.com/office/powerpoint/2010/main" val="417148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3CC13-976C-6856-1512-7CF95CEAAF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5B34EF-D648-64DE-C8D1-A6D1548CC8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44E4408-C2DB-31CF-54BA-86654F133E6B}"/>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B695B84A-2F22-503C-ABDE-1D883D26D81D}"/>
              </a:ext>
            </a:extLst>
          </p:cNvPr>
          <p:cNvSpPr>
            <a:spLocks noGrp="1"/>
          </p:cNvSpPr>
          <p:nvPr>
            <p:ph type="sldNum" sz="quarter" idx="5"/>
          </p:nvPr>
        </p:nvSpPr>
        <p:spPr/>
        <p:txBody>
          <a:bodyPr/>
          <a:lstStyle/>
          <a:p>
            <a:fld id="{D19B7D98-343A-AF4F-A091-F178A7A1F1D8}" type="slidenum">
              <a:rPr lang="en-CO" smtClean="0"/>
              <a:t>10</a:t>
            </a:fld>
            <a:endParaRPr lang="en-CO"/>
          </a:p>
        </p:txBody>
      </p:sp>
    </p:spTree>
    <p:extLst>
      <p:ext uri="{BB962C8B-B14F-4D97-AF65-F5344CB8AC3E}">
        <p14:creationId xmlns:p14="http://schemas.microsoft.com/office/powerpoint/2010/main" val="2902693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3" name="Picture 2" descr="A blue background with a purple border&#10;&#10;Description automatically generated with medium confidence">
            <a:extLst>
              <a:ext uri="{FF2B5EF4-FFF2-40B4-BE49-F238E27FC236}">
                <a16:creationId xmlns:a16="http://schemas.microsoft.com/office/drawing/2014/main" id="{1179FB99-AB7D-3676-33DC-C41E9219B5E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6243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1505-BBDB-1CAB-1302-0E38A9855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BEA2B357-CA42-5E1A-307F-38F89A04E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340231A1-1ECE-720C-CEFC-AB970B5D2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A74FE-26B8-1BFC-6D84-8BB4E24DDE1F}"/>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6" name="Footer Placeholder 5">
            <a:extLst>
              <a:ext uri="{FF2B5EF4-FFF2-40B4-BE49-F238E27FC236}">
                <a16:creationId xmlns:a16="http://schemas.microsoft.com/office/drawing/2014/main" id="{053A5D95-F7C5-C2E9-3F41-A798C87570D3}"/>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EE3DA5DF-05C5-19B5-8703-C4364920CBAF}"/>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118988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1E73-A1CE-9135-409F-80F5F5E1D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E26D053A-F645-1470-783D-3C4C180CB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B7148D4E-C7CF-E539-5A26-37FD444E2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8FDB8-E062-902B-48F1-47619D6937E4}"/>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6" name="Footer Placeholder 5">
            <a:extLst>
              <a:ext uri="{FF2B5EF4-FFF2-40B4-BE49-F238E27FC236}">
                <a16:creationId xmlns:a16="http://schemas.microsoft.com/office/drawing/2014/main" id="{E8EF7CCA-183F-AAAF-5883-A657D08F7943}"/>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7E2E2BCA-70F1-5A0B-D496-E70419EF5414}"/>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47607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660-2715-55BF-469E-63143D98B767}"/>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32B06003-1FE8-0621-B6C7-E744089A1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605332FB-2F5A-D07A-26A3-01E9F77450C7}"/>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5" name="Footer Placeholder 4">
            <a:extLst>
              <a:ext uri="{FF2B5EF4-FFF2-40B4-BE49-F238E27FC236}">
                <a16:creationId xmlns:a16="http://schemas.microsoft.com/office/drawing/2014/main" id="{35AE06ED-1409-1CDD-1568-7A7094FCA1D8}"/>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B34CF8B6-515F-55E3-E02D-9BF14AA563E5}"/>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1733718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BFD67-B57E-0785-9928-CC2CE86F8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D60F1A0A-EA1C-7BF0-758D-027DADFD7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34EA7C5A-8D68-C114-588E-4D276BB16E44}"/>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5" name="Footer Placeholder 4">
            <a:extLst>
              <a:ext uri="{FF2B5EF4-FFF2-40B4-BE49-F238E27FC236}">
                <a16:creationId xmlns:a16="http://schemas.microsoft.com/office/drawing/2014/main" id="{D6D58289-6E95-BB6D-22BC-F538658EE7BD}"/>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7D577E73-2E93-372A-E661-7868B337F275}"/>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99192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478C-1356-FB6F-E2B2-FD052F066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704601CC-F4DE-A66F-222F-2DA40FD77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2CB258A5-F6CA-9420-9578-02CEFB43303D}"/>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5" name="Footer Placeholder 4">
            <a:extLst>
              <a:ext uri="{FF2B5EF4-FFF2-40B4-BE49-F238E27FC236}">
                <a16:creationId xmlns:a16="http://schemas.microsoft.com/office/drawing/2014/main" id="{FCF25A70-F034-EBFB-8D81-75A49A827F2A}"/>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C99CB5F8-4747-2604-2064-F9C006FC179D}"/>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350661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D7D6-1E88-AD46-A314-26FE11A24B91}"/>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354379EC-FC56-11BA-3D25-B37FD589F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93C3269D-8C3B-2A63-3AB8-373928CDAC69}"/>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5" name="Footer Placeholder 4">
            <a:extLst>
              <a:ext uri="{FF2B5EF4-FFF2-40B4-BE49-F238E27FC236}">
                <a16:creationId xmlns:a16="http://schemas.microsoft.com/office/drawing/2014/main" id="{3A9013EC-18C4-91FE-24B1-E165A619D07D}"/>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1C0D3A47-0B4C-08DE-893A-B6C2E4A7BB9E}"/>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270984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5897-58CE-9822-B7A5-1D2110BC6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BE339C57-2E25-CF14-CB13-42ED78AC11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DD091-1843-F36F-9BCD-C41CAACFA535}"/>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5" name="Footer Placeholder 4">
            <a:extLst>
              <a:ext uri="{FF2B5EF4-FFF2-40B4-BE49-F238E27FC236}">
                <a16:creationId xmlns:a16="http://schemas.microsoft.com/office/drawing/2014/main" id="{C8920EC3-B63D-55C8-4759-B75F95EC2674}"/>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4B024AA8-A520-6942-FC36-7699C6D41816}"/>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3026219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AD55-0123-E858-B9A3-ED7944994A9A}"/>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EDC70158-3C68-97F8-55F8-D3D39016D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A972AD19-E810-34E9-B6F1-01BA7C8D0A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D74AB430-5180-9943-3137-A7C1D6A58281}"/>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6" name="Footer Placeholder 5">
            <a:extLst>
              <a:ext uri="{FF2B5EF4-FFF2-40B4-BE49-F238E27FC236}">
                <a16:creationId xmlns:a16="http://schemas.microsoft.com/office/drawing/2014/main" id="{6DA0B297-4A09-457B-CE68-D200725E3050}"/>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886A387D-CBAF-6C11-2519-F366E5A95102}"/>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2403174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F38B-28DD-CCE0-A7C1-E22455ECF257}"/>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A0A1117A-F5E2-3A25-1B3F-F969D25E0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85775-73F3-6B53-C7E6-40BE6A643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655BEA30-4581-C0D1-5815-0A3A86485E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F1D4F-4A2F-9D6C-0D0E-2B1603902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8C1CF466-8EF1-ADFC-55F5-1B15C5B8F129}"/>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8" name="Footer Placeholder 7">
            <a:extLst>
              <a:ext uri="{FF2B5EF4-FFF2-40B4-BE49-F238E27FC236}">
                <a16:creationId xmlns:a16="http://schemas.microsoft.com/office/drawing/2014/main" id="{E7C21E50-D0B0-DE69-C7EF-997B86DC3988}"/>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E170230B-00D6-FF95-E3D9-4D9A6E846DA7}"/>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4022760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9536-2393-13E2-F864-5A33EA3FC49E}"/>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AA78D009-CDC0-0963-68E2-9EDCA53B45A1}"/>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4" name="Footer Placeholder 3">
            <a:extLst>
              <a:ext uri="{FF2B5EF4-FFF2-40B4-BE49-F238E27FC236}">
                <a16:creationId xmlns:a16="http://schemas.microsoft.com/office/drawing/2014/main" id="{0E2A5D0F-12F3-3E46-AE41-CA4D4E341F88}"/>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D0AB7C28-8417-41C7-7927-105495FD635F}"/>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116221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descr="A white background with blue lines&#10;&#10;Description automatically generated">
            <a:extLst>
              <a:ext uri="{FF2B5EF4-FFF2-40B4-BE49-F238E27FC236}">
                <a16:creationId xmlns:a16="http://schemas.microsoft.com/office/drawing/2014/main" id="{DFBDCF4C-886A-B610-8EFD-2474A19344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3992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873A7-9367-72C4-5647-B66EF9A7C810}"/>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3" name="Footer Placeholder 2">
            <a:extLst>
              <a:ext uri="{FF2B5EF4-FFF2-40B4-BE49-F238E27FC236}">
                <a16:creationId xmlns:a16="http://schemas.microsoft.com/office/drawing/2014/main" id="{DD2237E0-E936-9284-5C8B-1704F370D732}"/>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A14357EA-18A4-2AED-04D3-8C768C8CB71B}"/>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3071280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C093-BC2E-0336-56C1-310823738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DBE1A7DE-8577-C0C0-C7A2-A029CD3D8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238D41F1-F4F7-2D6B-3BEF-3390BABFB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B63B6-A7A4-EF39-523A-C02E8EBD1628}"/>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6" name="Footer Placeholder 5">
            <a:extLst>
              <a:ext uri="{FF2B5EF4-FFF2-40B4-BE49-F238E27FC236}">
                <a16:creationId xmlns:a16="http://schemas.microsoft.com/office/drawing/2014/main" id="{4D73A579-512B-262F-4279-38F3599C3D75}"/>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BAAD1B08-77BC-2F8F-AF51-D5D023DB03EE}"/>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1593203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5A5D-1FDB-C1E5-C35A-961684A72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D0D56B4A-803A-D244-7E9E-E74E18B30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A16943B3-46AF-6A8C-1D23-2156D71C8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3B23D-7C60-5D4B-4A85-EB336ECE5A27}"/>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6" name="Footer Placeholder 5">
            <a:extLst>
              <a:ext uri="{FF2B5EF4-FFF2-40B4-BE49-F238E27FC236}">
                <a16:creationId xmlns:a16="http://schemas.microsoft.com/office/drawing/2014/main" id="{745CABEC-45DD-DC97-C162-DAAF98F9F81D}"/>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3516F568-9623-4A8E-8D39-F114F52BF47E}"/>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38617483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E87E-4D7C-72FC-A521-A42890A1F531}"/>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96C28FD7-8B41-9E42-EFC1-08DD1CD3C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D2810133-593A-9141-1E7B-3FCB11C87376}"/>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5" name="Footer Placeholder 4">
            <a:extLst>
              <a:ext uri="{FF2B5EF4-FFF2-40B4-BE49-F238E27FC236}">
                <a16:creationId xmlns:a16="http://schemas.microsoft.com/office/drawing/2014/main" id="{3FDFB481-8C63-1331-89DE-5883B440E2D4}"/>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83649422-E5CB-ACD3-FD0A-B88B63A6E270}"/>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4212107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D9B75-0612-68FC-6681-26178BB1AF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0A4660CF-822A-9E3D-0812-6D763037F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50893C4C-79BC-310A-1FF3-192E4D96675A}"/>
              </a:ext>
            </a:extLst>
          </p:cNvPr>
          <p:cNvSpPr>
            <a:spLocks noGrp="1"/>
          </p:cNvSpPr>
          <p:nvPr>
            <p:ph type="dt" sz="half" idx="10"/>
          </p:nvPr>
        </p:nvSpPr>
        <p:spPr/>
        <p:txBody>
          <a:bodyPr/>
          <a:lstStyle/>
          <a:p>
            <a:fld id="{35D7039C-DBC6-7A4C-A504-C4FE08B6FC7F}" type="datetimeFigureOut">
              <a:rPr lang="en-CO" smtClean="0"/>
              <a:t>12/13/2024</a:t>
            </a:fld>
            <a:endParaRPr lang="en-CO"/>
          </a:p>
        </p:txBody>
      </p:sp>
      <p:sp>
        <p:nvSpPr>
          <p:cNvPr id="5" name="Footer Placeholder 4">
            <a:extLst>
              <a:ext uri="{FF2B5EF4-FFF2-40B4-BE49-F238E27FC236}">
                <a16:creationId xmlns:a16="http://schemas.microsoft.com/office/drawing/2014/main" id="{C70F72F6-CF19-1773-8541-8E121F3792E5}"/>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56DA994-24F7-DB91-A92A-E112B739F547}"/>
              </a:ext>
            </a:extLst>
          </p:cNvPr>
          <p:cNvSpPr>
            <a:spLocks noGrp="1"/>
          </p:cNvSpPr>
          <p:nvPr>
            <p:ph type="sldNum" sz="quarter" idx="12"/>
          </p:nvPr>
        </p:nvSpPr>
        <p:spPr/>
        <p:txBody>
          <a:bodyPr/>
          <a:lstStyle/>
          <a:p>
            <a:fld id="{1CAEEC7D-EE57-704F-BFC8-62E97A4682A1}" type="slidenum">
              <a:rPr lang="en-CO" smtClean="0"/>
              <a:t>‹Nº›</a:t>
            </a:fld>
            <a:endParaRPr lang="en-CO"/>
          </a:p>
        </p:txBody>
      </p:sp>
    </p:spTree>
    <p:extLst>
      <p:ext uri="{BB962C8B-B14F-4D97-AF65-F5344CB8AC3E}">
        <p14:creationId xmlns:p14="http://schemas.microsoft.com/office/powerpoint/2010/main" val="3783785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9"/>
        <p:cNvGrpSpPr/>
        <p:nvPr/>
      </p:nvGrpSpPr>
      <p:grpSpPr>
        <a:xfrm>
          <a:off x="0" y="0"/>
          <a:ext cx="0" cy="0"/>
          <a:chOff x="0" y="0"/>
          <a:chExt cx="0" cy="0"/>
        </a:xfrm>
      </p:grpSpPr>
      <p:pic>
        <p:nvPicPr>
          <p:cNvPr id="20" name="Google Shape;20;p20" descr="A blue background with a purple border&#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973043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3"/>
        <p:cNvGrpSpPr/>
        <p:nvPr/>
      </p:nvGrpSpPr>
      <p:grpSpPr>
        <a:xfrm>
          <a:off x="0" y="0"/>
          <a:ext cx="0" cy="0"/>
          <a:chOff x="0" y="0"/>
          <a:chExt cx="0" cy="0"/>
        </a:xfrm>
      </p:grpSpPr>
      <p:pic>
        <p:nvPicPr>
          <p:cNvPr id="24" name="Google Shape;24;p22" descr="A blue background with white lines&#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5" name="Google Shape;25;p22"/>
          <p:cNvSpPr txBox="1">
            <a:spLocks noGrp="1"/>
          </p:cNvSpPr>
          <p:nvPr>
            <p:ph type="ctrTitle"/>
          </p:nvPr>
        </p:nvSpPr>
        <p:spPr>
          <a:xfrm>
            <a:off x="1662545" y="2618581"/>
            <a:ext cx="9144000" cy="162083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6000"/>
              <a:buFont typeface="Verdana"/>
              <a:buNone/>
              <a:defRPr sz="600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87275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Verdana"/>
              <a:buNone/>
              <a:defRPr sz="60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9" name="Google Shape;2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1203623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1242032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439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4" name="Picture 3" descr="A white background with purple and blue lines&#10;&#10;Description automatically generated">
            <a:extLst>
              <a:ext uri="{FF2B5EF4-FFF2-40B4-BE49-F238E27FC236}">
                <a16:creationId xmlns:a16="http://schemas.microsoft.com/office/drawing/2014/main" id="{CE13B48D-6398-91E0-202D-1317D00AE1E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202674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8"/>
        <p:cNvGrpSpPr/>
        <p:nvPr/>
      </p:nvGrpSpPr>
      <p:grpSpPr>
        <a:xfrm>
          <a:off x="0" y="0"/>
          <a:ext cx="0" cy="0"/>
          <a:chOff x="0" y="0"/>
          <a:chExt cx="0" cy="0"/>
        </a:xfrm>
      </p:grpSpPr>
      <p:sp>
        <p:nvSpPr>
          <p:cNvPr id="49" name="Google Shape;4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0369930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14072995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2092324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9"/>
          <p:cNvSpPr>
            <a:spLocks noGrp="1"/>
          </p:cNvSpPr>
          <p:nvPr>
            <p:ph type="pic" idx="2"/>
          </p:nvPr>
        </p:nvSpPr>
        <p:spPr>
          <a:xfrm>
            <a:off x="5183188" y="987425"/>
            <a:ext cx="6172200" cy="4873625"/>
          </a:xfrm>
          <a:prstGeom prst="rect">
            <a:avLst/>
          </a:prstGeom>
          <a:noFill/>
          <a:ln>
            <a:noFill/>
          </a:ln>
        </p:spPr>
      </p:sp>
      <p:sp>
        <p:nvSpPr>
          <p:cNvPr id="67" name="Google Shape;67;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488265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8070255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49947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3" name="Picture 2" descr="A blue gradient with white lines&#10;&#10;Description automatically generated">
            <a:extLst>
              <a:ext uri="{FF2B5EF4-FFF2-40B4-BE49-F238E27FC236}">
                <a16:creationId xmlns:a16="http://schemas.microsoft.com/office/drawing/2014/main" id="{49A9F85D-6758-0080-B43F-55ADB59AD8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9F17C14E-2F49-1E46-FB55-CD84729C6CE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015734" y="1420302"/>
            <a:ext cx="4160532" cy="1165277"/>
          </a:xfrm>
          <a:prstGeom prst="rect">
            <a:avLst/>
          </a:prstGeom>
        </p:spPr>
      </p:pic>
      <p:pic>
        <p:nvPicPr>
          <p:cNvPr id="4" name="Picture 3" descr="A black and white logo&#10;&#10;Description automatically generated">
            <a:extLst>
              <a:ext uri="{FF2B5EF4-FFF2-40B4-BE49-F238E27FC236}">
                <a16:creationId xmlns:a16="http://schemas.microsoft.com/office/drawing/2014/main" id="{C3712B6A-8D42-DCFC-F2E6-1F75D86B581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65328" y="4930453"/>
            <a:ext cx="4861344" cy="799701"/>
          </a:xfrm>
          <a:prstGeom prst="rect">
            <a:avLst/>
          </a:prstGeom>
        </p:spPr>
      </p:pic>
      <p:pic>
        <p:nvPicPr>
          <p:cNvPr id="6" name="Picture 5">
            <a:extLst>
              <a:ext uri="{FF2B5EF4-FFF2-40B4-BE49-F238E27FC236}">
                <a16:creationId xmlns:a16="http://schemas.microsoft.com/office/drawing/2014/main" id="{C951EA12-C157-2105-F043-A7441623509A}"/>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l="88775"/>
          <a:stretch/>
        </p:blipFill>
        <p:spPr>
          <a:xfrm>
            <a:off x="10390909" y="307142"/>
            <a:ext cx="1243312" cy="1446550"/>
          </a:xfrm>
          <a:prstGeom prst="rect">
            <a:avLst/>
          </a:prstGeom>
        </p:spPr>
      </p:pic>
    </p:spTree>
    <p:extLst>
      <p:ext uri="{BB962C8B-B14F-4D97-AF65-F5344CB8AC3E}">
        <p14:creationId xmlns:p14="http://schemas.microsoft.com/office/powerpoint/2010/main" val="188953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A4BA-5FD2-5BEC-8324-ADEB355EA7D5}"/>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00E8C749-1206-3407-D596-ED2A27207C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34BD0-B2D5-0362-292B-FBAB80922123}"/>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5" name="Footer Placeholder 4">
            <a:extLst>
              <a:ext uri="{FF2B5EF4-FFF2-40B4-BE49-F238E27FC236}">
                <a16:creationId xmlns:a16="http://schemas.microsoft.com/office/drawing/2014/main" id="{387B7F38-0573-06FC-31A5-EDF00F19D2F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B4F82E6E-2B38-2196-1A2A-F1327E7E0287}"/>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33893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B195-EA1F-9C8C-590F-241B143664AB}"/>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AB64151D-0347-AB5D-0A24-C7696A318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56686DE8-9963-F6BA-DE1A-7A2A0E1076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BF81285F-1E2E-2937-40A3-C1D8A4317D55}"/>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6" name="Footer Placeholder 5">
            <a:extLst>
              <a:ext uri="{FF2B5EF4-FFF2-40B4-BE49-F238E27FC236}">
                <a16:creationId xmlns:a16="http://schemas.microsoft.com/office/drawing/2014/main" id="{86AC5B02-25A8-C59F-8752-37487E64F02E}"/>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720DBB13-5309-35F0-2986-9408F0A3091C}"/>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337246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5307-5103-9B12-E80A-C1308BB7C6D0}"/>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4CE1DF74-10F1-BE8C-765B-89BD63671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A3D5F-5BD3-9722-80CF-8CB168EDB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41631094-D391-DE83-38CE-793E3D06D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9270B-96C4-69AA-A863-F50FEC678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56DCE03B-59C0-B0B5-515A-E6260CFEE63B}"/>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8" name="Footer Placeholder 7">
            <a:extLst>
              <a:ext uri="{FF2B5EF4-FFF2-40B4-BE49-F238E27FC236}">
                <a16:creationId xmlns:a16="http://schemas.microsoft.com/office/drawing/2014/main" id="{0E56E76A-294B-25C8-57C8-283130DB3D75}"/>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6649A644-30CB-E3D8-4323-69602B7E71BA}"/>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51494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2276-B02D-DACE-7724-F42EC9020DA9}"/>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2E22CD71-0B06-4A70-5284-9BECEA1DFAF8}"/>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4" name="Footer Placeholder 3">
            <a:extLst>
              <a:ext uri="{FF2B5EF4-FFF2-40B4-BE49-F238E27FC236}">
                <a16:creationId xmlns:a16="http://schemas.microsoft.com/office/drawing/2014/main" id="{1F1D6BC5-F038-D202-1079-989BD01EEF24}"/>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42C5E6C2-CF83-42E6-C267-61CC57AD1F26}"/>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132284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64F6A-4660-83D3-DB2A-742519752062}"/>
              </a:ext>
            </a:extLst>
          </p:cNvPr>
          <p:cNvSpPr>
            <a:spLocks noGrp="1"/>
          </p:cNvSpPr>
          <p:nvPr>
            <p:ph type="dt" sz="half" idx="10"/>
          </p:nvPr>
        </p:nvSpPr>
        <p:spPr/>
        <p:txBody>
          <a:bodyPr/>
          <a:lstStyle/>
          <a:p>
            <a:fld id="{15AD2EFE-4C04-3740-A62A-AC235A6F5DAF}" type="datetimeFigureOut">
              <a:rPr lang="en-CO" smtClean="0"/>
              <a:t>12/13/2024</a:t>
            </a:fld>
            <a:endParaRPr lang="en-CO"/>
          </a:p>
        </p:txBody>
      </p:sp>
      <p:sp>
        <p:nvSpPr>
          <p:cNvPr id="3" name="Footer Placeholder 2">
            <a:extLst>
              <a:ext uri="{FF2B5EF4-FFF2-40B4-BE49-F238E27FC236}">
                <a16:creationId xmlns:a16="http://schemas.microsoft.com/office/drawing/2014/main" id="{AEA068EC-B3A8-3002-1820-EAEA78063CB4}"/>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F9325F17-71F4-D4E9-6DE5-55587696FD2F}"/>
              </a:ext>
            </a:extLst>
          </p:cNvPr>
          <p:cNvSpPr>
            <a:spLocks noGrp="1"/>
          </p:cNvSpPr>
          <p:nvPr>
            <p:ph type="sldNum" sz="quarter" idx="12"/>
          </p:nvPr>
        </p:nvSpPr>
        <p:spPr/>
        <p:txBody>
          <a:bodyPr/>
          <a:lstStyle/>
          <a:p>
            <a:fld id="{D89D5284-032A-6748-8CC5-028C63052CA0}" type="slidenum">
              <a:rPr lang="en-CO" smtClean="0"/>
              <a:t>‹Nº›</a:t>
            </a:fld>
            <a:endParaRPr lang="en-CO"/>
          </a:p>
        </p:txBody>
      </p:sp>
    </p:spTree>
    <p:extLst>
      <p:ext uri="{BB962C8B-B14F-4D97-AF65-F5344CB8AC3E}">
        <p14:creationId xmlns:p14="http://schemas.microsoft.com/office/powerpoint/2010/main" val="239010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C67E30-5009-9106-1E47-1FE8C5142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64EE550A-4DAA-7D17-0D76-4DE45ECF8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AF1C3B20-B814-2967-820C-803B62773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AD2EFE-4C04-3740-A62A-AC235A6F5DAF}" type="datetimeFigureOut">
              <a:rPr lang="en-CO" smtClean="0"/>
              <a:t>12/13/2024</a:t>
            </a:fld>
            <a:endParaRPr lang="en-CO"/>
          </a:p>
        </p:txBody>
      </p:sp>
      <p:sp>
        <p:nvSpPr>
          <p:cNvPr id="5" name="Footer Placeholder 4">
            <a:extLst>
              <a:ext uri="{FF2B5EF4-FFF2-40B4-BE49-F238E27FC236}">
                <a16:creationId xmlns:a16="http://schemas.microsoft.com/office/drawing/2014/main" id="{B03ECF6D-5D1C-1E0A-E47E-40F91F32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O"/>
          </a:p>
        </p:txBody>
      </p:sp>
      <p:sp>
        <p:nvSpPr>
          <p:cNvPr id="6" name="Slide Number Placeholder 5">
            <a:extLst>
              <a:ext uri="{FF2B5EF4-FFF2-40B4-BE49-F238E27FC236}">
                <a16:creationId xmlns:a16="http://schemas.microsoft.com/office/drawing/2014/main" id="{93836D0E-265E-D438-23BA-B22C6314A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9D5284-032A-6748-8CC5-028C63052CA0}" type="slidenum">
              <a:rPr lang="en-CO" smtClean="0"/>
              <a:t>‹Nº›</a:t>
            </a:fld>
            <a:endParaRPr lang="en-CO"/>
          </a:p>
        </p:txBody>
      </p:sp>
    </p:spTree>
    <p:extLst>
      <p:ext uri="{BB962C8B-B14F-4D97-AF65-F5344CB8AC3E}">
        <p14:creationId xmlns:p14="http://schemas.microsoft.com/office/powerpoint/2010/main" val="118654822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80" r:id="rId3"/>
    <p:sldLayoutId id="2147483677"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09F71-26EC-2019-0B96-69EC16D02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BBDDC02F-0A44-18E2-99F2-9B43C6EDE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2903B9D4-A371-A40A-6847-47D4AA421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D7039C-DBC6-7A4C-A504-C4FE08B6FC7F}" type="datetimeFigureOut">
              <a:rPr lang="en-CO" smtClean="0"/>
              <a:t>12/13/2024</a:t>
            </a:fld>
            <a:endParaRPr lang="en-CO"/>
          </a:p>
        </p:txBody>
      </p:sp>
      <p:sp>
        <p:nvSpPr>
          <p:cNvPr id="5" name="Footer Placeholder 4">
            <a:extLst>
              <a:ext uri="{FF2B5EF4-FFF2-40B4-BE49-F238E27FC236}">
                <a16:creationId xmlns:a16="http://schemas.microsoft.com/office/drawing/2014/main" id="{F9028721-A0AD-64FC-3684-D48C3A23D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O"/>
          </a:p>
        </p:txBody>
      </p:sp>
      <p:sp>
        <p:nvSpPr>
          <p:cNvPr id="6" name="Slide Number Placeholder 5">
            <a:extLst>
              <a:ext uri="{FF2B5EF4-FFF2-40B4-BE49-F238E27FC236}">
                <a16:creationId xmlns:a16="http://schemas.microsoft.com/office/drawing/2014/main" id="{C320C68C-3A94-2FCB-BDA1-0BC221C47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AEEC7D-EE57-704F-BFC8-62E97A4682A1}" type="slidenum">
              <a:rPr lang="en-CO" smtClean="0"/>
              <a:t>‹Nº›</a:t>
            </a:fld>
            <a:endParaRPr lang="en-CO"/>
          </a:p>
        </p:txBody>
      </p:sp>
    </p:spTree>
    <p:extLst>
      <p:ext uri="{BB962C8B-B14F-4D97-AF65-F5344CB8AC3E}">
        <p14:creationId xmlns:p14="http://schemas.microsoft.com/office/powerpoint/2010/main" val="1944971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Calibri"/>
                <a:ea typeface="Calibri"/>
                <a:cs typeface="Calibri"/>
                <a:sym typeface="Calibri"/>
              </a:defRPr>
            </a:lvl1pPr>
            <a:lvl2pPr marL="0" marR="0" lvl="1" indent="0" algn="r" rtl="0">
              <a:spcBef>
                <a:spcPts val="0"/>
              </a:spcBef>
              <a:buNone/>
              <a:defRPr sz="1200" b="0" i="0" u="none" strike="noStrike" cap="none">
                <a:solidFill>
                  <a:srgbClr val="757575"/>
                </a:solidFill>
                <a:latin typeface="Calibri"/>
                <a:ea typeface="Calibri"/>
                <a:cs typeface="Calibri"/>
                <a:sym typeface="Calibri"/>
              </a:defRPr>
            </a:lvl2pPr>
            <a:lvl3pPr marL="0" marR="0" lvl="2" indent="0" algn="r" rtl="0">
              <a:spcBef>
                <a:spcPts val="0"/>
              </a:spcBef>
              <a:buNone/>
              <a:defRPr sz="1200" b="0" i="0" u="none" strike="noStrike" cap="none">
                <a:solidFill>
                  <a:srgbClr val="757575"/>
                </a:solidFill>
                <a:latin typeface="Calibri"/>
                <a:ea typeface="Calibri"/>
                <a:cs typeface="Calibri"/>
                <a:sym typeface="Calibri"/>
              </a:defRPr>
            </a:lvl3pPr>
            <a:lvl4pPr marL="0" marR="0" lvl="3" indent="0" algn="r" rtl="0">
              <a:spcBef>
                <a:spcPts val="0"/>
              </a:spcBef>
              <a:buNone/>
              <a:defRPr sz="1200" b="0" i="0" u="none" strike="noStrike" cap="none">
                <a:solidFill>
                  <a:srgbClr val="757575"/>
                </a:solidFill>
                <a:latin typeface="Calibri"/>
                <a:ea typeface="Calibri"/>
                <a:cs typeface="Calibri"/>
                <a:sym typeface="Calibri"/>
              </a:defRPr>
            </a:lvl4pPr>
            <a:lvl5pPr marL="0" marR="0" lvl="4" indent="0" algn="r" rtl="0">
              <a:spcBef>
                <a:spcPts val="0"/>
              </a:spcBef>
              <a:buNone/>
              <a:defRPr sz="1200" b="0" i="0" u="none" strike="noStrike" cap="none">
                <a:solidFill>
                  <a:srgbClr val="757575"/>
                </a:solidFill>
                <a:latin typeface="Calibri"/>
                <a:ea typeface="Calibri"/>
                <a:cs typeface="Calibri"/>
                <a:sym typeface="Calibri"/>
              </a:defRPr>
            </a:lvl5pPr>
            <a:lvl6pPr marL="0" marR="0" lvl="5" indent="0" algn="r" rtl="0">
              <a:spcBef>
                <a:spcPts val="0"/>
              </a:spcBef>
              <a:buNone/>
              <a:defRPr sz="1200" b="0" i="0" u="none" strike="noStrike" cap="none">
                <a:solidFill>
                  <a:srgbClr val="757575"/>
                </a:solidFill>
                <a:latin typeface="Calibri"/>
                <a:ea typeface="Calibri"/>
                <a:cs typeface="Calibri"/>
                <a:sym typeface="Calibri"/>
              </a:defRPr>
            </a:lvl6pPr>
            <a:lvl7pPr marL="0" marR="0" lvl="6" indent="0" algn="r" rtl="0">
              <a:spcBef>
                <a:spcPts val="0"/>
              </a:spcBef>
              <a:buNone/>
              <a:defRPr sz="1200" b="0" i="0" u="none" strike="noStrike" cap="none">
                <a:solidFill>
                  <a:srgbClr val="757575"/>
                </a:solidFill>
                <a:latin typeface="Calibri"/>
                <a:ea typeface="Calibri"/>
                <a:cs typeface="Calibri"/>
                <a:sym typeface="Calibri"/>
              </a:defRPr>
            </a:lvl7pPr>
            <a:lvl8pPr marL="0" marR="0" lvl="7" indent="0" algn="r" rtl="0">
              <a:spcBef>
                <a:spcPts val="0"/>
              </a:spcBef>
              <a:buNone/>
              <a:defRPr sz="1200" b="0" i="0" u="none" strike="noStrike" cap="none">
                <a:solidFill>
                  <a:srgbClr val="757575"/>
                </a:solidFill>
                <a:latin typeface="Calibri"/>
                <a:ea typeface="Calibri"/>
                <a:cs typeface="Calibri"/>
                <a:sym typeface="Calibri"/>
              </a:defRPr>
            </a:lvl8pPr>
            <a:lvl9pPr marL="0" marR="0" lvl="8" indent="0" algn="r" rtl="0">
              <a:spcBef>
                <a:spcPts val="0"/>
              </a:spcBef>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457846731"/>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C184042-AD8D-27D8-C565-409BEAD0E8DA}"/>
              </a:ext>
            </a:extLst>
          </p:cNvPr>
          <p:cNvCxnSpPr>
            <a:cxnSpLocks/>
          </p:cNvCxnSpPr>
          <p:nvPr/>
        </p:nvCxnSpPr>
        <p:spPr>
          <a:xfrm flipH="1">
            <a:off x="3053255" y="2830825"/>
            <a:ext cx="6085490" cy="0"/>
          </a:xfrm>
          <a:prstGeom prst="line">
            <a:avLst/>
          </a:prstGeom>
          <a:ln>
            <a:solidFill>
              <a:srgbClr val="A6FAF9"/>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7181D88-0ACB-A442-4E1F-6B0D98D36A7F}"/>
              </a:ext>
            </a:extLst>
          </p:cNvPr>
          <p:cNvSpPr txBox="1">
            <a:spLocks/>
          </p:cNvSpPr>
          <p:nvPr/>
        </p:nvSpPr>
        <p:spPr>
          <a:xfrm>
            <a:off x="4196080" y="3104379"/>
            <a:ext cx="9144000" cy="16208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O"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1B1B0123-F49F-32B3-A031-C667845B04C9}"/>
              </a:ext>
            </a:extLst>
          </p:cNvPr>
          <p:cNvSpPr txBox="1"/>
          <p:nvPr/>
        </p:nvSpPr>
        <p:spPr>
          <a:xfrm>
            <a:off x="3612932" y="3625341"/>
            <a:ext cx="4966137" cy="707886"/>
          </a:xfrm>
          <a:prstGeom prst="rect">
            <a:avLst/>
          </a:prstGeom>
          <a:noFill/>
        </p:spPr>
        <p:txBody>
          <a:bodyPr wrap="square" rtlCol="0">
            <a:spAutoFit/>
          </a:bodyPr>
          <a:lstStyle/>
          <a:p>
            <a:pPr marL="0" marR="0" lvl="0" indent="0" algn="ctr" rtl="0">
              <a:spcBef>
                <a:spcPts val="0"/>
              </a:spcBef>
              <a:spcAft>
                <a:spcPts val="0"/>
              </a:spcAft>
              <a:buNone/>
            </a:pPr>
            <a:r>
              <a:rPr lang="es-ES" sz="4000" b="1" i="0" u="none" strike="noStrike" cap="none" dirty="0">
                <a:solidFill>
                  <a:srgbClr val="D3A6FF"/>
                </a:solidFill>
                <a:latin typeface="Calibri"/>
                <a:ea typeface="Calibri"/>
                <a:cs typeface="Calibri"/>
                <a:sym typeface="Calibri"/>
              </a:rPr>
              <a:t>Habilidades de Poder</a:t>
            </a:r>
            <a:endParaRPr lang="es-ES" sz="3200" dirty="0"/>
          </a:p>
        </p:txBody>
      </p:sp>
      <p:sp>
        <p:nvSpPr>
          <p:cNvPr id="11" name="TextBox 10">
            <a:extLst>
              <a:ext uri="{FF2B5EF4-FFF2-40B4-BE49-F238E27FC236}">
                <a16:creationId xmlns:a16="http://schemas.microsoft.com/office/drawing/2014/main" id="{6A243C20-C53C-E394-B8A8-700FFE1EE581}"/>
              </a:ext>
            </a:extLst>
          </p:cNvPr>
          <p:cNvSpPr txBox="1"/>
          <p:nvPr/>
        </p:nvSpPr>
        <p:spPr>
          <a:xfrm>
            <a:off x="2892973" y="2929317"/>
            <a:ext cx="6406055" cy="769441"/>
          </a:xfrm>
          <a:prstGeom prst="rect">
            <a:avLst/>
          </a:prstGeom>
          <a:noFill/>
        </p:spPr>
        <p:txBody>
          <a:bodyPr wrap="square" rtlCol="0">
            <a:spAutoFit/>
          </a:bodyPr>
          <a:lstStyle/>
          <a:p>
            <a:pPr algn="ctr"/>
            <a:r>
              <a:rPr lang="es-CO" sz="4400" b="1" dirty="0">
                <a:solidFill>
                  <a:schemeClr val="bg1"/>
                </a:solidFill>
                <a:latin typeface="Verdana" panose="020B0604030504040204" pitchFamily="34" charset="0"/>
                <a:ea typeface="Verdana" panose="020B0604030504040204" pitchFamily="34" charset="0"/>
                <a:cs typeface="Verdana" panose="020B0604030504040204" pitchFamily="34" charset="0"/>
              </a:rPr>
              <a:t>Módulo Transversal </a:t>
            </a:r>
            <a:endParaRPr lang="en-CO" sz="4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84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5FC9F-24CB-84E4-287E-5014128345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CD8680-80C1-D3FD-8A7F-84E08ECEA549}"/>
              </a:ext>
            </a:extLst>
          </p:cNvPr>
          <p:cNvSpPr txBox="1"/>
          <p:nvPr/>
        </p:nvSpPr>
        <p:spPr>
          <a:xfrm>
            <a:off x="0" y="289000"/>
            <a:ext cx="11724982" cy="584775"/>
          </a:xfrm>
          <a:prstGeom prst="rect">
            <a:avLst/>
          </a:prstGeom>
          <a:noFill/>
        </p:spPr>
        <p:txBody>
          <a:bodyPr wrap="square" rtlCol="0">
            <a:spAutoFit/>
          </a:bodyPr>
          <a:lstStyle/>
          <a:p>
            <a:r>
              <a:rPr lang="es-ES" sz="3200" b="1" kern="0" spc="200" dirty="0">
                <a:solidFill>
                  <a:srgbClr val="1F2072"/>
                </a:solidFill>
                <a:latin typeface="Verdana" panose="020B0604030504040204" pitchFamily="34" charset="0"/>
                <a:ea typeface="Verdana" panose="020B0604030504040204" pitchFamily="34" charset="0"/>
                <a:cs typeface="Verdana" panose="020B0604030504040204" pitchFamily="34" charset="0"/>
              </a:rPr>
              <a:t>3. ¿QUIÉN?</a:t>
            </a:r>
            <a:r>
              <a:rPr lang="es-ES" sz="2800" b="1" kern="0" spc="200" dirty="0">
                <a:solidFill>
                  <a:srgbClr val="1F2072"/>
                </a:solidFill>
                <a:latin typeface="Verdana" panose="020B0604030504040204" pitchFamily="34" charset="0"/>
                <a:ea typeface="Verdana" panose="020B0604030504040204" pitchFamily="34" charset="0"/>
                <a:cs typeface="Verdana" panose="020B0604030504040204" pitchFamily="34" charset="0"/>
              </a:rPr>
              <a:t> (Preguntas orientadoras)</a:t>
            </a:r>
            <a:endParaRPr lang="es-CO" sz="2800" b="1" i="1" kern="0" spc="200" dirty="0">
              <a:solidFill>
                <a:srgbClr val="1F2072"/>
              </a:solidFill>
              <a:latin typeface="Verdana" panose="020B0604030504040204" pitchFamily="34" charset="0"/>
              <a:ea typeface="Verdana" panose="020B0604030504040204" pitchFamily="34" charset="0"/>
              <a:cs typeface="Verdana" panose="020B0604030504040204" pitchFamily="34" charset="0"/>
            </a:endParaRPr>
          </a:p>
        </p:txBody>
      </p:sp>
      <p:sp>
        <p:nvSpPr>
          <p:cNvPr id="8" name="Abrir llave 7">
            <a:extLst>
              <a:ext uri="{FF2B5EF4-FFF2-40B4-BE49-F238E27FC236}">
                <a16:creationId xmlns:a16="http://schemas.microsoft.com/office/drawing/2014/main" id="{774F1362-85A9-3C6A-26EE-89E9F98298B1}"/>
              </a:ext>
            </a:extLst>
          </p:cNvPr>
          <p:cNvSpPr/>
          <p:nvPr/>
        </p:nvSpPr>
        <p:spPr>
          <a:xfrm>
            <a:off x="2286000" y="1079902"/>
            <a:ext cx="818239" cy="4626985"/>
          </a:xfrm>
          <a:prstGeom prst="leftBrace">
            <a:avLst/>
          </a:prstGeom>
          <a:ln w="508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9" name="TextBox 2">
            <a:extLst>
              <a:ext uri="{FF2B5EF4-FFF2-40B4-BE49-F238E27FC236}">
                <a16:creationId xmlns:a16="http://schemas.microsoft.com/office/drawing/2014/main" id="{1E2D7002-E899-F60E-0215-0BF6F8ACA416}"/>
              </a:ext>
            </a:extLst>
          </p:cNvPr>
          <p:cNvSpPr txBox="1"/>
          <p:nvPr/>
        </p:nvSpPr>
        <p:spPr>
          <a:xfrm>
            <a:off x="2870637" y="1174082"/>
            <a:ext cx="8734751" cy="4699748"/>
          </a:xfrm>
          <a:prstGeom prst="rect">
            <a:avLst/>
          </a:prstGeom>
          <a:noFill/>
        </p:spPr>
        <p:txBody>
          <a:bodyPr wrap="square">
            <a:spAutoFit/>
          </a:bodyPr>
          <a:lstStyle/>
          <a:p>
            <a:pPr marL="342900" lvl="1" indent="-342900" defTabSz="622300">
              <a:lnSpc>
                <a:spcPct val="90000"/>
              </a:lnSpc>
              <a:spcBef>
                <a:spcPct val="0"/>
              </a:spcBef>
              <a:spcAft>
                <a:spcPct val="15000"/>
              </a:spcAft>
              <a:buFont typeface="Wingdings" panose="05000000000000000000" pitchFamily="2" charset="2"/>
              <a:buChar char="v"/>
            </a:pPr>
            <a:r>
              <a:rPr lang="es-ES" sz="2400" dirty="0"/>
              <a:t>Recuerden que saber que ciertas personas tienen una necesidad, no es lo mismo que conocer un público determinado. ¿Quiénes son nuestros clientes y aliados?</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t>¿</a:t>
            </a:r>
            <a:r>
              <a:rPr lang="es-ES" sz="2400" dirty="0">
                <a:solidFill>
                  <a:schemeClr val="tx1"/>
                </a:solidFill>
              </a:rPr>
              <a:t>Cómo les hablamos a nuestros </a:t>
            </a:r>
            <a:r>
              <a:rPr lang="es-ES" sz="2400" i="1" dirty="0">
                <a:solidFill>
                  <a:schemeClr val="tx1"/>
                </a:solidFill>
              </a:rPr>
              <a:t>clientes potenciales</a:t>
            </a:r>
            <a:r>
              <a:rPr lang="es-ES" sz="2400" dirty="0">
                <a:solidFill>
                  <a:schemeClr val="tx1"/>
                </a:solidFill>
              </a:rPr>
              <a:t>? ¿Con qué narrativa?</a:t>
            </a:r>
          </a:p>
          <a:p>
            <a:pPr marL="742950" lvl="1" indent="-285750">
              <a:lnSpc>
                <a:spcPct val="90000"/>
              </a:lnSpc>
              <a:spcBef>
                <a:spcPct val="0"/>
              </a:spcBef>
              <a:spcAft>
                <a:spcPct val="15000"/>
              </a:spcAft>
              <a:buFont typeface="Arial" panose="020B0604020202020204" pitchFamily="34" charset="0"/>
              <a:buChar char="•"/>
            </a:pPr>
            <a:r>
              <a:rPr lang="es-ES" sz="2000" dirty="0"/>
              <a:t>¿Cómo les convocamos? ¿Cómo les generamos interés?</a:t>
            </a:r>
          </a:p>
          <a:p>
            <a:pPr marL="742950" lvl="1" indent="-285750">
              <a:lnSpc>
                <a:spcPct val="90000"/>
              </a:lnSpc>
              <a:spcBef>
                <a:spcPct val="0"/>
              </a:spcBef>
              <a:spcAft>
                <a:spcPct val="15000"/>
              </a:spcAft>
              <a:buFont typeface="Arial" panose="020B0604020202020204" pitchFamily="34" charset="0"/>
              <a:buChar char="•"/>
            </a:pPr>
            <a:r>
              <a:rPr lang="es-ES" sz="2000" dirty="0"/>
              <a:t>¿Cómo narramos nuestra innovación?</a:t>
            </a:r>
          </a:p>
          <a:p>
            <a:pPr marL="742950" lvl="1" indent="-285750">
              <a:lnSpc>
                <a:spcPct val="90000"/>
              </a:lnSpc>
              <a:spcBef>
                <a:spcPct val="0"/>
              </a:spcBef>
              <a:spcAft>
                <a:spcPct val="15000"/>
              </a:spcAft>
              <a:buFont typeface="Arial" panose="020B0604020202020204" pitchFamily="34" charset="0"/>
              <a:buChar char="•"/>
            </a:pPr>
            <a:r>
              <a:rPr lang="es-ES" sz="2000" dirty="0"/>
              <a:t>¿Cómo les contamos sobre quiénes somos nosotros?</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solidFill>
                  <a:schemeClr val="tx1"/>
                </a:solidFill>
              </a:rPr>
              <a:t>Cómo les hablamos a nuestros </a:t>
            </a:r>
            <a:r>
              <a:rPr lang="es-ES" sz="2400" b="1" i="1" dirty="0">
                <a:solidFill>
                  <a:schemeClr val="tx1"/>
                </a:solidFill>
              </a:rPr>
              <a:t>aliados o posibles financiadores</a:t>
            </a:r>
            <a:endParaRPr lang="es-ES" sz="2400" dirty="0">
              <a:solidFill>
                <a:schemeClr val="tx1"/>
              </a:solidFill>
            </a:endParaRPr>
          </a:p>
          <a:p>
            <a:pPr marL="742950" lvl="1" indent="-285750">
              <a:lnSpc>
                <a:spcPct val="90000"/>
              </a:lnSpc>
              <a:spcBef>
                <a:spcPct val="0"/>
              </a:spcBef>
              <a:spcAft>
                <a:spcPct val="15000"/>
              </a:spcAft>
              <a:buFont typeface="Arial" panose="020B0604020202020204" pitchFamily="34" charset="0"/>
              <a:buChar char="•"/>
            </a:pPr>
            <a:r>
              <a:rPr lang="es-ES" sz="2000" dirty="0"/>
              <a:t>¿Cómo les convocamos? ¿Cómo les generamos interés en la cadena de valor de nuestro proyecto?</a:t>
            </a:r>
          </a:p>
          <a:p>
            <a:pPr marL="742950" lvl="1" indent="-285750">
              <a:lnSpc>
                <a:spcPct val="90000"/>
              </a:lnSpc>
              <a:spcBef>
                <a:spcPct val="0"/>
              </a:spcBef>
              <a:spcAft>
                <a:spcPct val="15000"/>
              </a:spcAft>
              <a:buFont typeface="Arial" panose="020B0604020202020204" pitchFamily="34" charset="0"/>
              <a:buChar char="•"/>
            </a:pPr>
            <a:r>
              <a:rPr lang="es-ES" sz="2000" dirty="0"/>
              <a:t>¿Cómo planteamos los lazos comerciales, en especie o en dinero?</a:t>
            </a:r>
          </a:p>
          <a:p>
            <a:pPr marL="742950" lvl="1" indent="-285750">
              <a:lnSpc>
                <a:spcPct val="90000"/>
              </a:lnSpc>
              <a:spcBef>
                <a:spcPct val="0"/>
              </a:spcBef>
              <a:spcAft>
                <a:spcPct val="15000"/>
              </a:spcAft>
              <a:buFont typeface="Arial" panose="020B0604020202020204" pitchFamily="34" charset="0"/>
              <a:buChar char="•"/>
            </a:pPr>
            <a:r>
              <a:rPr lang="es-ES" sz="2000" dirty="0"/>
              <a:t>¿Cómo presentamos la idea y el equipo de trabajo, para generarles confianza en la colaboración o la inversión?</a:t>
            </a:r>
            <a:endParaRPr lang="es-ES" sz="2400" dirty="0"/>
          </a:p>
        </p:txBody>
      </p:sp>
      <p:sp>
        <p:nvSpPr>
          <p:cNvPr id="11" name="CuadroTexto 10">
            <a:extLst>
              <a:ext uri="{FF2B5EF4-FFF2-40B4-BE49-F238E27FC236}">
                <a16:creationId xmlns:a16="http://schemas.microsoft.com/office/drawing/2014/main" id="{A87A998A-42D7-8561-18EB-F8CF7E3FC6FD}"/>
              </a:ext>
            </a:extLst>
          </p:cNvPr>
          <p:cNvSpPr txBox="1"/>
          <p:nvPr/>
        </p:nvSpPr>
        <p:spPr>
          <a:xfrm>
            <a:off x="240332" y="6035656"/>
            <a:ext cx="11724981" cy="523220"/>
          </a:xfrm>
          <a:prstGeom prst="rect">
            <a:avLst/>
          </a:prstGeom>
          <a:noFill/>
        </p:spPr>
        <p:txBody>
          <a:bodyPr wrap="square">
            <a:spAutoFit/>
          </a:bodyPr>
          <a:lstStyle/>
          <a:p>
            <a:pPr algn="r"/>
            <a:r>
              <a:rPr lang="es-ES" sz="2800" b="1" i="1" spc="70" dirty="0">
                <a:solidFill>
                  <a:schemeClr val="accent5">
                    <a:lumMod val="50000"/>
                  </a:schemeClr>
                </a:solidFill>
              </a:rPr>
              <a:t>EN LA SIGUIENTE DIAPOSITIVA, CONSTRUYAN LA </a:t>
            </a:r>
            <a:r>
              <a:rPr lang="es-ES" sz="2800" b="1" i="1" u="sng" spc="70" dirty="0">
                <a:solidFill>
                  <a:schemeClr val="accent5">
                    <a:lumMod val="50000"/>
                  </a:schemeClr>
                </a:solidFill>
              </a:rPr>
              <a:t>RESPUESTA AL QUIÉN</a:t>
            </a:r>
          </a:p>
        </p:txBody>
      </p:sp>
      <p:sp>
        <p:nvSpPr>
          <p:cNvPr id="3" name="TextBox 15">
            <a:extLst>
              <a:ext uri="{FF2B5EF4-FFF2-40B4-BE49-F238E27FC236}">
                <a16:creationId xmlns:a16="http://schemas.microsoft.com/office/drawing/2014/main" id="{13761F6C-28BA-8A9E-8B9D-B8C3BB999DF9}"/>
              </a:ext>
            </a:extLst>
          </p:cNvPr>
          <p:cNvSpPr txBox="1"/>
          <p:nvPr/>
        </p:nvSpPr>
        <p:spPr>
          <a:xfrm>
            <a:off x="-22936" y="2446981"/>
            <a:ext cx="2308936" cy="1892826"/>
          </a:xfrm>
          <a:prstGeom prst="rect">
            <a:avLst/>
          </a:prstGeom>
          <a:noFill/>
        </p:spPr>
        <p:txBody>
          <a:bodyPr wrap="square">
            <a:spAutoFit/>
          </a:bodyPr>
          <a:lstStyle/>
          <a:p>
            <a:pPr marL="0" lvl="1" algn="r" defTabSz="622300">
              <a:lnSpc>
                <a:spcPct val="90000"/>
              </a:lnSpc>
              <a:spcBef>
                <a:spcPct val="0"/>
              </a:spcBef>
              <a:spcAft>
                <a:spcPct val="15000"/>
              </a:spcAft>
            </a:pPr>
            <a:r>
              <a:rPr lang="es-ES" sz="2600" dirty="0"/>
              <a:t>¿</a:t>
            </a:r>
            <a:r>
              <a:rPr lang="es-ES" sz="2600" b="1" i="1" dirty="0">
                <a:solidFill>
                  <a:schemeClr val="tx1"/>
                </a:solidFill>
              </a:rPr>
              <a:t>A quiénes </a:t>
            </a:r>
            <a:r>
              <a:rPr lang="es-ES" sz="2600" dirty="0">
                <a:solidFill>
                  <a:schemeClr val="tx1"/>
                </a:solidFill>
              </a:rPr>
              <a:t>vamos a llegar con nuestra solución tecnológica?</a:t>
            </a:r>
          </a:p>
        </p:txBody>
      </p:sp>
    </p:spTree>
    <p:extLst>
      <p:ext uri="{BB962C8B-B14F-4D97-AF65-F5344CB8AC3E}">
        <p14:creationId xmlns:p14="http://schemas.microsoft.com/office/powerpoint/2010/main" val="65530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51D80-501B-8A85-65EB-2CC76C995F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3E5BF8-E7F1-D677-D6F3-6C02EB629D8D}"/>
              </a:ext>
            </a:extLst>
          </p:cNvPr>
          <p:cNvSpPr txBox="1"/>
          <p:nvPr/>
        </p:nvSpPr>
        <p:spPr>
          <a:xfrm>
            <a:off x="308490" y="292967"/>
            <a:ext cx="10126807" cy="1077218"/>
          </a:xfrm>
          <a:prstGeom prst="rect">
            <a:avLst/>
          </a:prstGeom>
          <a:noFill/>
        </p:spPr>
        <p:txBody>
          <a:bodyPr wrap="square" rtlCol="0">
            <a:spAutoFit/>
          </a:bodyPr>
          <a:lstStyle/>
          <a:p>
            <a:r>
              <a:rPr lang="es-ES" sz="3200" b="1" kern="0" spc="200" dirty="0">
                <a:solidFill>
                  <a:srgbClr val="1F2072"/>
                </a:solidFill>
                <a:latin typeface="Verdana" panose="020B0604030504040204" pitchFamily="34" charset="0"/>
                <a:ea typeface="Verdana" panose="020B0604030504040204" pitchFamily="34" charset="0"/>
                <a:cs typeface="Verdana" panose="020B0604030504040204" pitchFamily="34" charset="0"/>
              </a:rPr>
              <a:t>3. ¿CÓMO HABLAMOS A LOS CLIENTES Y ALIADOS DE NUESTRO PROYECTO? </a:t>
            </a:r>
            <a:endParaRPr lang="es-CO" sz="2800" b="1" i="1" kern="0" spc="200" dirty="0">
              <a:solidFill>
                <a:srgbClr val="1F2072"/>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985AB0AE-1568-DBF5-AFE3-A67C795D6FC6}"/>
              </a:ext>
            </a:extLst>
          </p:cNvPr>
          <p:cNvSpPr txBox="1"/>
          <p:nvPr/>
        </p:nvSpPr>
        <p:spPr>
          <a:xfrm>
            <a:off x="428295" y="1758953"/>
            <a:ext cx="10437892" cy="4487382"/>
          </a:xfrm>
          <a:prstGeom prst="rect">
            <a:avLst/>
          </a:prstGeom>
          <a:noFill/>
        </p:spPr>
        <p:txBody>
          <a:bodyPr wrap="square">
            <a:spAutoFit/>
          </a:bodyPr>
          <a:lstStyle/>
          <a:p>
            <a:pPr marL="342900" indent="-342900" algn="just">
              <a:buFont typeface="Wingdings" panose="05000000000000000000" pitchFamily="2" charset="2"/>
              <a:buChar char="v"/>
            </a:pPr>
            <a:r>
              <a:rPr lang="es-ES" sz="2400" b="1" dirty="0"/>
              <a:t>Clientes:</a:t>
            </a:r>
            <a:r>
              <a:rPr lang="es-ES" sz="2400" dirty="0"/>
              <a:t> La comunicación debe ser moderna y atractiva, usando redes sociales y colaboraciones con </a:t>
            </a:r>
            <a:r>
              <a:rPr lang="es-ES" sz="2400" dirty="0" err="1"/>
              <a:t>influencers</a:t>
            </a:r>
            <a:r>
              <a:rPr lang="es-ES" sz="2400" dirty="0"/>
              <a:t> locales. Se debe destacar el origen local, la sostenibilidad y el diseño innovador, conectando emocionalmente con los jóvenes y posicionando el producto como una opción responsable y culturalmente relevante.</a:t>
            </a:r>
          </a:p>
          <a:p>
            <a:pPr marL="342900" indent="-342900" algn="just">
              <a:buFont typeface="Wingdings" panose="05000000000000000000" pitchFamily="2" charset="2"/>
              <a:buChar char="v"/>
            </a:pPr>
            <a:endParaRPr lang="es-ES" sz="2400" dirty="0"/>
          </a:p>
          <a:p>
            <a:pPr marL="342900" indent="-342900" algn="just">
              <a:buFont typeface="Wingdings" panose="05000000000000000000" pitchFamily="2" charset="2"/>
              <a:buChar char="v"/>
            </a:pPr>
            <a:r>
              <a:rPr lang="es-ES" sz="2400" b="1" dirty="0"/>
              <a:t>Aliados:</a:t>
            </a:r>
            <a:r>
              <a:rPr lang="es-ES" sz="2400" dirty="0"/>
              <a:t> Para bares, pequeños negocios y productores, se debe resaltar el impacto positivo en la economía local y la generación de empleo. Ofrecer oportunidades de colaboración que beneficien a todas las partes, posicionándolos como socios estratégicos en un proyecto innovador y sostenible.</a:t>
            </a:r>
          </a:p>
          <a:p>
            <a:pPr marL="342900" lvl="1" indent="-342900" algn="just" defTabSz="622300">
              <a:lnSpc>
                <a:spcPct val="90000"/>
              </a:lnSpc>
              <a:spcBef>
                <a:spcPct val="0"/>
              </a:spcBef>
              <a:spcAft>
                <a:spcPct val="15000"/>
              </a:spcAft>
              <a:buFont typeface="Wingdings" panose="05000000000000000000" pitchFamily="2" charset="2"/>
              <a:buChar char="v"/>
            </a:pPr>
            <a:endParaRPr lang="es-ES" sz="2400" dirty="0">
              <a:solidFill>
                <a:srgbClr val="1F2072"/>
              </a:solidFill>
            </a:endParaRPr>
          </a:p>
        </p:txBody>
      </p:sp>
    </p:spTree>
    <p:extLst>
      <p:ext uri="{BB962C8B-B14F-4D97-AF65-F5344CB8AC3E}">
        <p14:creationId xmlns:p14="http://schemas.microsoft.com/office/powerpoint/2010/main" val="53659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18"/>
          <p:cNvSpPr txBox="1"/>
          <p:nvPr/>
        </p:nvSpPr>
        <p:spPr>
          <a:xfrm>
            <a:off x="945929" y="2151747"/>
            <a:ext cx="4792719" cy="2554505"/>
          </a:xfrm>
          <a:prstGeom prst="rect">
            <a:avLst/>
          </a:prstGeom>
          <a:noFill/>
          <a:ln>
            <a:noFill/>
          </a:ln>
        </p:spPr>
        <p:txBody>
          <a:bodyPr spcFirstLastPara="1" wrap="square" lIns="91425" tIns="45700" rIns="91425" bIns="45700" anchor="t" anchorCtr="0">
            <a:spAutoFit/>
          </a:bodyPr>
          <a:lstStyle/>
          <a:p>
            <a:pPr marL="12700" marR="0" lvl="0" indent="0" algn="l" rtl="0">
              <a:spcBef>
                <a:spcPts val="0"/>
              </a:spcBef>
              <a:spcAft>
                <a:spcPts val="0"/>
              </a:spcAft>
              <a:buNone/>
            </a:pPr>
            <a:r>
              <a:rPr lang="es-ES" sz="4000" b="1" dirty="0">
                <a:solidFill>
                  <a:srgbClr val="D3A6FF"/>
                </a:solidFill>
                <a:latin typeface="Verdana"/>
                <a:ea typeface="Verdana"/>
                <a:cs typeface="Verdana"/>
                <a:sym typeface="Verdana"/>
              </a:rPr>
              <a:t>¡Gracias</a:t>
            </a:r>
            <a:r>
              <a:rPr lang="es-ES" sz="4000" dirty="0">
                <a:solidFill>
                  <a:srgbClr val="D3A6FF"/>
                </a:solidFill>
                <a:sym typeface="Verdana"/>
              </a:rPr>
              <a:t> </a:t>
            </a:r>
            <a:r>
              <a:rPr lang="es-ES" sz="4000" b="1" dirty="0">
                <a:solidFill>
                  <a:srgbClr val="D3A6FF"/>
                </a:solidFill>
                <a:latin typeface="Verdana"/>
                <a:ea typeface="Verdana"/>
                <a:cs typeface="Verdana"/>
                <a:sym typeface="Verdana"/>
              </a:rPr>
              <a:t>por ser parte de esta experiencia de aprendizaje!</a:t>
            </a:r>
            <a:endParaRPr sz="4000" dirty="0">
              <a:solidFill>
                <a:srgbClr val="D3A6FF"/>
              </a:solidFill>
            </a:endParaRPr>
          </a:p>
        </p:txBody>
      </p:sp>
      <p:pic>
        <p:nvPicPr>
          <p:cNvPr id="3" name="Picture 2" descr="A person holding a computer&#10;&#10;Description automatically generated">
            <a:extLst>
              <a:ext uri="{FF2B5EF4-FFF2-40B4-BE49-F238E27FC236}">
                <a16:creationId xmlns:a16="http://schemas.microsoft.com/office/drawing/2014/main" id="{F7B9D4DE-97F6-1318-2D69-3659A5DE862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56083" y="271999"/>
            <a:ext cx="7267544" cy="6586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Rounded Rectangle 16">
            <a:extLst>
              <a:ext uri="{FF2B5EF4-FFF2-40B4-BE49-F238E27FC236}">
                <a16:creationId xmlns:a16="http://schemas.microsoft.com/office/drawing/2014/main" id="{9A0B90DB-A236-EB62-59B2-81F4F0075A79}"/>
              </a:ext>
            </a:extLst>
          </p:cNvPr>
          <p:cNvSpPr/>
          <p:nvPr/>
        </p:nvSpPr>
        <p:spPr>
          <a:xfrm>
            <a:off x="5872319" y="2355991"/>
            <a:ext cx="5062616" cy="461665"/>
          </a:xfrm>
          <a:prstGeom prst="roundRect">
            <a:avLst/>
          </a:prstGeom>
          <a:gradFill>
            <a:gsLst>
              <a:gs pos="27000">
                <a:srgbClr val="D3A6FF"/>
              </a:gs>
              <a:gs pos="99000">
                <a:srgbClr val="A6FAF9"/>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dirty="0"/>
          </a:p>
        </p:txBody>
      </p:sp>
      <p:sp>
        <p:nvSpPr>
          <p:cNvPr id="126" name="Google Shape;126;p2"/>
          <p:cNvSpPr txBox="1"/>
          <p:nvPr/>
        </p:nvSpPr>
        <p:spPr>
          <a:xfrm>
            <a:off x="5851300" y="2897168"/>
            <a:ext cx="5430438" cy="132339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s-ES" sz="4000" b="1" i="0" u="none" strike="noStrike" cap="none" dirty="0">
                <a:solidFill>
                  <a:srgbClr val="D3A6FF"/>
                </a:solidFill>
                <a:latin typeface="Verdana"/>
                <a:ea typeface="Verdana"/>
                <a:cs typeface="Verdana"/>
                <a:sym typeface="Verdana"/>
              </a:rPr>
              <a:t>Proyecto </a:t>
            </a:r>
          </a:p>
          <a:p>
            <a:pPr marL="0" marR="0" lvl="0" indent="0" rtl="0">
              <a:spcBef>
                <a:spcPts val="0"/>
              </a:spcBef>
              <a:spcAft>
                <a:spcPts val="0"/>
              </a:spcAft>
              <a:buNone/>
            </a:pPr>
            <a:r>
              <a:rPr lang="es-ES" sz="4000" b="1" i="0" u="none" strike="noStrike" cap="none" dirty="0">
                <a:solidFill>
                  <a:srgbClr val="D3A6FF"/>
                </a:solidFill>
                <a:latin typeface="Verdana"/>
                <a:ea typeface="Verdana"/>
                <a:cs typeface="Verdana"/>
                <a:sym typeface="Verdana"/>
              </a:rPr>
              <a:t>Final</a:t>
            </a:r>
          </a:p>
        </p:txBody>
      </p:sp>
      <p:sp>
        <p:nvSpPr>
          <p:cNvPr id="3" name="Google Shape;127;p2"/>
          <p:cNvSpPr txBox="1"/>
          <p:nvPr/>
        </p:nvSpPr>
        <p:spPr>
          <a:xfrm>
            <a:off x="5938580" y="2355991"/>
            <a:ext cx="4996355" cy="461624"/>
          </a:xfrm>
          <a:prstGeom prst="rect">
            <a:avLst/>
          </a:prstGeom>
          <a:noFill/>
          <a:ln>
            <a:noFill/>
          </a:ln>
        </p:spPr>
        <p:txBody>
          <a:bodyPr spcFirstLastPara="1" wrap="square" lIns="91425" tIns="45700" rIns="91425" bIns="45700" anchor="t" anchorCtr="0">
            <a:spAutoFit/>
          </a:bodyPr>
          <a:lstStyle/>
          <a:p>
            <a:pPr marL="12700" marR="0" lvl="0" indent="0" rtl="0">
              <a:spcBef>
                <a:spcPts val="0"/>
              </a:spcBef>
              <a:spcAft>
                <a:spcPts val="0"/>
              </a:spcAft>
              <a:buNone/>
            </a:pPr>
            <a:r>
              <a:rPr lang="es-ES" sz="2400" b="1" i="0" u="none" strike="noStrike" cap="none" dirty="0">
                <a:solidFill>
                  <a:srgbClr val="1F2072"/>
                </a:solidFill>
                <a:latin typeface="Verdana"/>
                <a:ea typeface="Verdana"/>
                <a:cs typeface="Verdana"/>
                <a:sym typeface="Verdana"/>
              </a:rPr>
              <a:t>Aporte a la construcción del </a:t>
            </a:r>
            <a:endParaRPr sz="1400" b="1" i="0" u="none" strike="noStrike" cap="none" dirty="0">
              <a:solidFill>
                <a:srgbClr val="1F2072"/>
              </a:solidFill>
              <a:latin typeface="Verdana"/>
              <a:ea typeface="Verdana"/>
              <a:cs typeface="Verdana"/>
              <a:sym typeface="Verdana"/>
            </a:endParaRPr>
          </a:p>
        </p:txBody>
      </p:sp>
      <p:pic>
        <p:nvPicPr>
          <p:cNvPr id="6" name="Picture 4" descr="A group of people with speech bubbles&#10;&#10;Description automatically generated">
            <a:extLst>
              <a:ext uri="{FF2B5EF4-FFF2-40B4-BE49-F238E27FC236}">
                <a16:creationId xmlns:a16="http://schemas.microsoft.com/office/drawing/2014/main" id="{F71D91EE-4B94-3B6A-8B7D-9289FDA94E8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704" y="1448731"/>
            <a:ext cx="4069367" cy="32832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27CE3-277B-DBDD-0928-D6024D6EC7B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FD6D17C-5A12-C052-81EB-AC66FF00BD29}"/>
              </a:ext>
            </a:extLst>
          </p:cNvPr>
          <p:cNvSpPr txBox="1"/>
          <p:nvPr/>
        </p:nvSpPr>
        <p:spPr>
          <a:xfrm>
            <a:off x="634912" y="250610"/>
            <a:ext cx="7394029" cy="1046440"/>
          </a:xfrm>
          <a:prstGeom prst="rect">
            <a:avLst/>
          </a:prstGeom>
          <a:noFill/>
        </p:spPr>
        <p:txBody>
          <a:bodyPr wrap="square" rtlCol="0">
            <a:spAutoFit/>
          </a:bodyPr>
          <a:lstStyle/>
          <a:p>
            <a:r>
              <a:rPr lang="es-CO" sz="3100" b="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Para “</a:t>
            </a:r>
            <a:r>
              <a:rPr lang="es-CO" sz="3100" b="1" i="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echar el cuento</a:t>
            </a:r>
            <a:r>
              <a:rPr lang="es-CO" sz="3100" b="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 sobre tu solución tecnológica</a:t>
            </a:r>
            <a:endParaRPr lang="es-CO" sz="3100" b="1" kern="0" dirty="0">
              <a:solidFill>
                <a:srgbClr val="A6FAF9"/>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1">
            <a:extLst>
              <a:ext uri="{FF2B5EF4-FFF2-40B4-BE49-F238E27FC236}">
                <a16:creationId xmlns:a16="http://schemas.microsoft.com/office/drawing/2014/main" id="{F4D1AF18-9598-ECAD-11EA-B2EB770B9233}"/>
              </a:ext>
            </a:extLst>
          </p:cNvPr>
          <p:cNvSpPr txBox="1"/>
          <p:nvPr/>
        </p:nvSpPr>
        <p:spPr>
          <a:xfrm>
            <a:off x="644197" y="1641648"/>
            <a:ext cx="6639476" cy="3277820"/>
          </a:xfrm>
          <a:prstGeom prst="rect">
            <a:avLst/>
          </a:prstGeom>
          <a:noFill/>
          <a:ln>
            <a:noFill/>
          </a:ln>
        </p:spPr>
        <p:txBody>
          <a:bodyPr wrap="square" rtlCol="0">
            <a:spAutoFit/>
          </a:bodyPr>
          <a:lstStyle/>
          <a:p>
            <a:pPr algn="just"/>
            <a:r>
              <a:rPr lang="es-ES" sz="2300" i="1" spc="70" dirty="0">
                <a:solidFill>
                  <a:srgbClr val="FBFAFF"/>
                </a:solidFill>
              </a:rPr>
              <a:t>Cómo hablamos</a:t>
            </a:r>
            <a:r>
              <a:rPr lang="es-ES" sz="2300" spc="70" dirty="0">
                <a:solidFill>
                  <a:srgbClr val="FBFAFF"/>
                </a:solidFill>
              </a:rPr>
              <a:t> de nuestros proyectos, </a:t>
            </a:r>
            <a:r>
              <a:rPr lang="es-ES" sz="2300" i="1" spc="70" dirty="0">
                <a:solidFill>
                  <a:srgbClr val="FBFAFF"/>
                </a:solidFill>
              </a:rPr>
              <a:t>cómo expresamos</a:t>
            </a:r>
            <a:r>
              <a:rPr lang="es-ES" sz="2300" spc="70" dirty="0">
                <a:solidFill>
                  <a:srgbClr val="FBFAFF"/>
                </a:solidFill>
              </a:rPr>
              <a:t> sus virtudes y las nuestras como innovadores, es de vital importancia.</a:t>
            </a:r>
          </a:p>
          <a:p>
            <a:pPr algn="just"/>
            <a:endParaRPr lang="es-ES" sz="2300" spc="70" dirty="0">
              <a:solidFill>
                <a:srgbClr val="FBFAFF"/>
              </a:solidFill>
            </a:endParaRPr>
          </a:p>
          <a:p>
            <a:pPr algn="just"/>
            <a:r>
              <a:rPr lang="es-ES" sz="2300" spc="70" dirty="0">
                <a:solidFill>
                  <a:srgbClr val="FBFAFF"/>
                </a:solidFill>
              </a:rPr>
              <a:t>El carácter innovador de una solución tecnológica, su valor agregado y nuestra capacidad de generar conexión y confianza con clientes y aliados, son piezas clave para </a:t>
            </a:r>
            <a:r>
              <a:rPr lang="es-ES" sz="2300" i="1" spc="70" dirty="0">
                <a:solidFill>
                  <a:srgbClr val="FBFAFF"/>
                </a:solidFill>
              </a:rPr>
              <a:t>“echar el cuento” sobre nuestro proyecto</a:t>
            </a:r>
            <a:r>
              <a:rPr lang="es-ES" sz="2300" spc="70" dirty="0">
                <a:solidFill>
                  <a:srgbClr val="FBFAFF"/>
                </a:solidFill>
              </a:rPr>
              <a:t>.</a:t>
            </a:r>
          </a:p>
        </p:txBody>
      </p:sp>
      <p:sp>
        <p:nvSpPr>
          <p:cNvPr id="7" name="Rectangle 6">
            <a:extLst>
              <a:ext uri="{FF2B5EF4-FFF2-40B4-BE49-F238E27FC236}">
                <a16:creationId xmlns:a16="http://schemas.microsoft.com/office/drawing/2014/main" id="{7B8B91AD-8B1F-16DD-3A08-1AF5507C36B6}"/>
              </a:ext>
            </a:extLst>
          </p:cNvPr>
          <p:cNvSpPr/>
          <p:nvPr/>
        </p:nvSpPr>
        <p:spPr>
          <a:xfrm>
            <a:off x="8066328" y="1696181"/>
            <a:ext cx="135820" cy="358832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O"/>
          </a:p>
        </p:txBody>
      </p:sp>
      <p:pic>
        <p:nvPicPr>
          <p:cNvPr id="3" name="Picture 2" descr="A hand stacking dice with icons&#10;&#10;Description automatically generated">
            <a:extLst>
              <a:ext uri="{FF2B5EF4-FFF2-40B4-BE49-F238E27FC236}">
                <a16:creationId xmlns:a16="http://schemas.microsoft.com/office/drawing/2014/main" id="{E61D53D7-4B37-C854-EBAF-596752CF617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59413" y="1477962"/>
            <a:ext cx="3514517" cy="4024767"/>
          </a:xfrm>
          <a:prstGeom prst="rect">
            <a:avLst/>
          </a:prstGeom>
        </p:spPr>
      </p:pic>
      <p:sp>
        <p:nvSpPr>
          <p:cNvPr id="6" name="TextBox 1">
            <a:extLst>
              <a:ext uri="{FF2B5EF4-FFF2-40B4-BE49-F238E27FC236}">
                <a16:creationId xmlns:a16="http://schemas.microsoft.com/office/drawing/2014/main" id="{97F4BA75-46CE-132E-E65F-057ECF980E23}"/>
              </a:ext>
            </a:extLst>
          </p:cNvPr>
          <p:cNvSpPr txBox="1"/>
          <p:nvPr/>
        </p:nvSpPr>
        <p:spPr>
          <a:xfrm>
            <a:off x="1082067" y="5216352"/>
            <a:ext cx="6639476" cy="1015663"/>
          </a:xfrm>
          <a:prstGeom prst="rect">
            <a:avLst/>
          </a:prstGeom>
          <a:noFill/>
          <a:ln>
            <a:noFill/>
          </a:ln>
        </p:spPr>
        <p:txBody>
          <a:bodyPr wrap="square" rtlCol="0">
            <a:spAutoFit/>
          </a:bodyPr>
          <a:lstStyle/>
          <a:p>
            <a:pPr algn="r"/>
            <a:r>
              <a:rPr lang="es-ES" sz="3000" b="1" i="1" spc="70" dirty="0">
                <a:solidFill>
                  <a:schemeClr val="accent5">
                    <a:lumMod val="60000"/>
                    <a:lumOff val="40000"/>
                  </a:schemeClr>
                </a:solidFill>
              </a:rPr>
              <a:t>Vamos a construir </a:t>
            </a:r>
          </a:p>
          <a:p>
            <a:pPr algn="r"/>
            <a:r>
              <a:rPr lang="es-ES" sz="3000" b="1" i="1" spc="70" dirty="0">
                <a:solidFill>
                  <a:schemeClr val="accent5">
                    <a:lumMod val="60000"/>
                    <a:lumOff val="40000"/>
                  </a:schemeClr>
                </a:solidFill>
              </a:rPr>
              <a:t>aquí nuestra narrativa!!!!</a:t>
            </a:r>
          </a:p>
        </p:txBody>
      </p:sp>
    </p:spTree>
    <p:extLst>
      <p:ext uri="{BB962C8B-B14F-4D97-AF65-F5344CB8AC3E}">
        <p14:creationId xmlns:p14="http://schemas.microsoft.com/office/powerpoint/2010/main" val="343437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1DD73400-8B5A-0C87-5FBF-D88E8B42E490}"/>
              </a:ext>
            </a:extLst>
          </p:cNvPr>
          <p:cNvSpPr/>
          <p:nvPr/>
        </p:nvSpPr>
        <p:spPr>
          <a:xfrm>
            <a:off x="5111205" y="1326226"/>
            <a:ext cx="5860473" cy="1330037"/>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 name="Rectangle 5">
            <a:extLst>
              <a:ext uri="{FF2B5EF4-FFF2-40B4-BE49-F238E27FC236}">
                <a16:creationId xmlns:a16="http://schemas.microsoft.com/office/drawing/2014/main" id="{9C1EB704-6612-1B31-394E-1A946C3E0742}"/>
              </a:ext>
            </a:extLst>
          </p:cNvPr>
          <p:cNvSpPr/>
          <p:nvPr/>
        </p:nvSpPr>
        <p:spPr>
          <a:xfrm>
            <a:off x="0" y="-17174"/>
            <a:ext cx="3531476" cy="68751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O" dirty="0"/>
          </a:p>
        </p:txBody>
      </p:sp>
      <p:sp>
        <p:nvSpPr>
          <p:cNvPr id="3" name="TextBox 3">
            <a:extLst>
              <a:ext uri="{FF2B5EF4-FFF2-40B4-BE49-F238E27FC236}">
                <a16:creationId xmlns:a16="http://schemas.microsoft.com/office/drawing/2014/main" id="{3CD33E6D-F7B5-A92B-ACA1-FBFD6EF54500}"/>
              </a:ext>
            </a:extLst>
          </p:cNvPr>
          <p:cNvSpPr txBox="1"/>
          <p:nvPr/>
        </p:nvSpPr>
        <p:spPr>
          <a:xfrm>
            <a:off x="4526759" y="3360719"/>
            <a:ext cx="6665636" cy="2862322"/>
          </a:xfrm>
          <a:prstGeom prst="rect">
            <a:avLst/>
          </a:prstGeom>
          <a:noFill/>
        </p:spPr>
        <p:txBody>
          <a:bodyPr wrap="square" rtlCol="0">
            <a:spAutoFit/>
          </a:bodyPr>
          <a:lstStyle/>
          <a:p>
            <a:pPr algn="ctr"/>
            <a:r>
              <a:rPr lang="es-ES" sz="2200" i="1" dirty="0">
                <a:solidFill>
                  <a:srgbClr val="000000"/>
                </a:solidFill>
                <a:effectLst/>
                <a:latin typeface="Lato" panose="020F0502020204030203" pitchFamily="34" charset="0"/>
              </a:rPr>
              <a:t>Cuando intentas resolver un problema, las primeras soluciones que surgen suelen ser muy complejas. La mayoría de las personas se detienen ahí. Pero si continúas, vives con el problema y comienzas a quitarle cáscaras a la cebolla, puedes llegar a soluciones más sencillas y elegantes.</a:t>
            </a:r>
          </a:p>
          <a:p>
            <a:pPr algn="r"/>
            <a:endParaRPr lang="es-ES" sz="2400" b="1" i="1" u="none" strike="noStrike" dirty="0">
              <a:solidFill>
                <a:srgbClr val="000000"/>
              </a:solidFill>
              <a:latin typeface="Lato" panose="020F0502020204030203" pitchFamily="34" charset="0"/>
            </a:endParaRPr>
          </a:p>
          <a:p>
            <a:pPr algn="r"/>
            <a:r>
              <a:rPr lang="es-ES" sz="2400" b="1" i="1" u="none" strike="noStrike" dirty="0">
                <a:solidFill>
                  <a:srgbClr val="000000"/>
                </a:solidFill>
                <a:latin typeface="Lato" panose="020F0502020204030203" pitchFamily="34" charset="0"/>
              </a:rPr>
              <a:t>Steve Jobs</a:t>
            </a:r>
            <a:endParaRPr lang="es-ES" sz="2400" b="1" i="1" u="none" strike="noStrike" dirty="0">
              <a:effectLst/>
            </a:endParaRPr>
          </a:p>
        </p:txBody>
      </p:sp>
      <p:sp>
        <p:nvSpPr>
          <p:cNvPr id="10" name="TextBox 1">
            <a:extLst>
              <a:ext uri="{FF2B5EF4-FFF2-40B4-BE49-F238E27FC236}">
                <a16:creationId xmlns:a16="http://schemas.microsoft.com/office/drawing/2014/main" id="{A143C126-2B48-B2F0-6926-177AE524F541}"/>
              </a:ext>
            </a:extLst>
          </p:cNvPr>
          <p:cNvSpPr txBox="1"/>
          <p:nvPr/>
        </p:nvSpPr>
        <p:spPr>
          <a:xfrm>
            <a:off x="6344869" y="1520333"/>
            <a:ext cx="5093250" cy="954107"/>
          </a:xfrm>
          <a:prstGeom prst="rect">
            <a:avLst/>
          </a:prstGeom>
          <a:noFill/>
        </p:spPr>
        <p:txBody>
          <a:bodyPr wrap="square" rtlCol="0">
            <a:spAutoFit/>
          </a:bodyPr>
          <a:lstStyle/>
          <a:p>
            <a:r>
              <a:rPr lang="es-ES" sz="2800" b="1" kern="0" spc="200" dirty="0">
                <a:solidFill>
                  <a:schemeClr val="accent3"/>
                </a:solidFill>
                <a:latin typeface="Verdana" panose="020B0604030504040204" pitchFamily="34" charset="0"/>
                <a:ea typeface="Verdana" panose="020B0604030504040204" pitchFamily="34" charset="0"/>
                <a:cs typeface="Verdana" panose="020B0604030504040204" pitchFamily="34" charset="0"/>
              </a:rPr>
              <a:t>Para la reflexión inicial</a:t>
            </a:r>
          </a:p>
        </p:txBody>
      </p:sp>
      <p:pic>
        <p:nvPicPr>
          <p:cNvPr id="5" name="Picture 4" descr="A robot touching a sphere&#10;&#10;Description automatically generated">
            <a:extLst>
              <a:ext uri="{FF2B5EF4-FFF2-40B4-BE49-F238E27FC236}">
                <a16:creationId xmlns:a16="http://schemas.microsoft.com/office/drawing/2014/main" id="{EC9BAC45-C038-A325-A9A8-60B58E017B9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7836" y="1991245"/>
            <a:ext cx="3205985" cy="2103893"/>
          </a:xfrm>
          <a:prstGeom prst="rect">
            <a:avLst/>
          </a:prstGeom>
        </p:spPr>
      </p:pic>
      <p:pic>
        <p:nvPicPr>
          <p:cNvPr id="7" name="Picture 6">
            <a:extLst>
              <a:ext uri="{FF2B5EF4-FFF2-40B4-BE49-F238E27FC236}">
                <a16:creationId xmlns:a16="http://schemas.microsoft.com/office/drawing/2014/main" id="{14607A8F-E964-92D5-2121-86F1771CF6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46001" y="621770"/>
            <a:ext cx="2198868" cy="2235853"/>
          </a:xfrm>
          <a:prstGeom prst="rect">
            <a:avLst/>
          </a:prstGeom>
        </p:spPr>
      </p:pic>
      <p:sp>
        <p:nvSpPr>
          <p:cNvPr id="11" name="Rectangle 10">
            <a:extLst>
              <a:ext uri="{FF2B5EF4-FFF2-40B4-BE49-F238E27FC236}">
                <a16:creationId xmlns:a16="http://schemas.microsoft.com/office/drawing/2014/main" id="{C1EA2355-98DE-AAAA-65E3-8A6802DFD112}"/>
              </a:ext>
            </a:extLst>
          </p:cNvPr>
          <p:cNvSpPr/>
          <p:nvPr/>
        </p:nvSpPr>
        <p:spPr>
          <a:xfrm>
            <a:off x="607046" y="4095138"/>
            <a:ext cx="2327564" cy="1082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77484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91" name="Google Shape;191;p3"/>
          <p:cNvSpPr txBox="1"/>
          <p:nvPr/>
        </p:nvSpPr>
        <p:spPr>
          <a:xfrm>
            <a:off x="399552" y="200285"/>
            <a:ext cx="1019487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3200" b="1" i="0" u="none" strike="noStrike" kern="0" cap="none" spc="0" normalizeH="0" baseline="0" noProof="0" dirty="0">
                <a:ln>
                  <a:noFill/>
                </a:ln>
                <a:solidFill>
                  <a:srgbClr val="D3A6FF"/>
                </a:solidFill>
                <a:effectLst/>
                <a:uLnTx/>
                <a:uFillTx/>
                <a:latin typeface="Verdana"/>
                <a:ea typeface="Verdana"/>
                <a:cs typeface="Verdana"/>
                <a:sym typeface="Verdana"/>
              </a:rPr>
              <a:t>Este entregable tendrá cuatro objetivos:</a:t>
            </a:r>
            <a:endParaRPr kumimoji="0" sz="3200" b="1" i="0" u="none" strike="noStrike" kern="0" cap="none" spc="0" normalizeH="0" baseline="0" noProof="0" dirty="0">
              <a:ln>
                <a:noFill/>
              </a:ln>
              <a:solidFill>
                <a:srgbClr val="D3A6FF"/>
              </a:solidFill>
              <a:effectLst/>
              <a:uLnTx/>
              <a:uFillTx/>
              <a:latin typeface="Verdana"/>
              <a:ea typeface="Verdana"/>
              <a:cs typeface="Verdana"/>
              <a:sym typeface="Verdana"/>
            </a:endParaRPr>
          </a:p>
        </p:txBody>
      </p:sp>
      <p:sp>
        <p:nvSpPr>
          <p:cNvPr id="5" name="Forma libre: forma 4">
            <a:extLst>
              <a:ext uri="{FF2B5EF4-FFF2-40B4-BE49-F238E27FC236}">
                <a16:creationId xmlns:a16="http://schemas.microsoft.com/office/drawing/2014/main" id="{12A0F1AE-D025-EFCC-D860-73EEC3100E71}"/>
              </a:ext>
            </a:extLst>
          </p:cNvPr>
          <p:cNvSpPr/>
          <p:nvPr/>
        </p:nvSpPr>
        <p:spPr>
          <a:xfrm>
            <a:off x="4044672" y="1119348"/>
            <a:ext cx="6802008" cy="1130936"/>
          </a:xfrm>
          <a:custGeom>
            <a:avLst/>
            <a:gdLst>
              <a:gd name="connsiteX0" fmla="*/ 120965 w 725773"/>
              <a:gd name="connsiteY0" fmla="*/ 0 h 3839973"/>
              <a:gd name="connsiteX1" fmla="*/ 604808 w 725773"/>
              <a:gd name="connsiteY1" fmla="*/ 0 h 3839973"/>
              <a:gd name="connsiteX2" fmla="*/ 725773 w 725773"/>
              <a:gd name="connsiteY2" fmla="*/ 120965 h 3839973"/>
              <a:gd name="connsiteX3" fmla="*/ 725773 w 725773"/>
              <a:gd name="connsiteY3" fmla="*/ 3839973 h 3839973"/>
              <a:gd name="connsiteX4" fmla="*/ 725773 w 725773"/>
              <a:gd name="connsiteY4" fmla="*/ 3839973 h 3839973"/>
              <a:gd name="connsiteX5" fmla="*/ 0 w 725773"/>
              <a:gd name="connsiteY5" fmla="*/ 3839973 h 3839973"/>
              <a:gd name="connsiteX6" fmla="*/ 0 w 725773"/>
              <a:gd name="connsiteY6" fmla="*/ 3839973 h 3839973"/>
              <a:gd name="connsiteX7" fmla="*/ 0 w 725773"/>
              <a:gd name="connsiteY7" fmla="*/ 120965 h 3839973"/>
              <a:gd name="connsiteX8" fmla="*/ 120965 w 725773"/>
              <a:gd name="connsiteY8" fmla="*/ 0 h 383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773" h="3839973">
                <a:moveTo>
                  <a:pt x="725773" y="640010"/>
                </a:moveTo>
                <a:lnTo>
                  <a:pt x="725773" y="3199963"/>
                </a:lnTo>
                <a:cubicBezTo>
                  <a:pt x="725773" y="3553430"/>
                  <a:pt x="715537" y="3839973"/>
                  <a:pt x="702910" y="3839973"/>
                </a:cubicBezTo>
                <a:lnTo>
                  <a:pt x="0" y="3839973"/>
                </a:lnTo>
                <a:lnTo>
                  <a:pt x="0" y="3839973"/>
                </a:lnTo>
                <a:lnTo>
                  <a:pt x="0" y="0"/>
                </a:lnTo>
                <a:lnTo>
                  <a:pt x="0" y="0"/>
                </a:lnTo>
                <a:lnTo>
                  <a:pt x="702910" y="0"/>
                </a:lnTo>
                <a:cubicBezTo>
                  <a:pt x="715537" y="0"/>
                  <a:pt x="725773" y="286543"/>
                  <a:pt x="725773" y="640010"/>
                </a:cubicBez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1911" tIns="56383" rIns="77338" bIns="56385" numCol="1" spcCol="1270" anchor="ctr" anchorCtr="0">
            <a:noAutofit/>
          </a:bodyPr>
          <a:lstStyle/>
          <a:p>
            <a:pPr marL="0" lvl="1" algn="l" defTabSz="488950">
              <a:lnSpc>
                <a:spcPct val="90000"/>
              </a:lnSpc>
              <a:spcBef>
                <a:spcPct val="0"/>
              </a:spcBef>
              <a:spcAft>
                <a:spcPct val="15000"/>
              </a:spcAft>
            </a:pPr>
            <a:r>
              <a:rPr lang="es-CO" sz="2200" b="1" kern="1200" dirty="0"/>
              <a:t>Gestión de las emociones</a:t>
            </a:r>
            <a:r>
              <a:rPr lang="es-CO" sz="2200" kern="1200" dirty="0"/>
              <a:t> </a:t>
            </a:r>
          </a:p>
          <a:p>
            <a:pPr marL="0" lvl="1" algn="l" defTabSz="488950">
              <a:lnSpc>
                <a:spcPct val="90000"/>
              </a:lnSpc>
              <a:spcBef>
                <a:spcPct val="0"/>
              </a:spcBef>
              <a:spcAft>
                <a:spcPct val="15000"/>
              </a:spcAft>
            </a:pPr>
            <a:r>
              <a:rPr lang="es-CO" kern="1200" dirty="0"/>
              <a:t>¿</a:t>
            </a:r>
            <a:r>
              <a:rPr lang="es-CO" i="1" u="sng" kern="1200" dirty="0"/>
              <a:t>Cómo conectamos </a:t>
            </a:r>
            <a:r>
              <a:rPr lang="es-CO" kern="1200" dirty="0"/>
              <a:t>con clientes y aliados, qué clase de emociones </a:t>
            </a:r>
            <a:r>
              <a:rPr lang="es-CO" dirty="0"/>
              <a:t>o sensaciones </a:t>
            </a:r>
            <a:r>
              <a:rPr lang="es-CO" kern="1200" dirty="0"/>
              <a:t>queremos despertar en ellos frente a nuestra soluci</a:t>
            </a:r>
            <a:r>
              <a:rPr lang="es-CO" dirty="0"/>
              <a:t>ón tecnológica</a:t>
            </a:r>
            <a:r>
              <a:rPr lang="es-CO" kern="1200" dirty="0"/>
              <a:t>?</a:t>
            </a:r>
          </a:p>
        </p:txBody>
      </p:sp>
      <p:sp>
        <p:nvSpPr>
          <p:cNvPr id="6" name="Forma libre: forma 5">
            <a:extLst>
              <a:ext uri="{FF2B5EF4-FFF2-40B4-BE49-F238E27FC236}">
                <a16:creationId xmlns:a16="http://schemas.microsoft.com/office/drawing/2014/main" id="{9F67F152-0641-798B-3343-BF2199459800}"/>
              </a:ext>
            </a:extLst>
          </p:cNvPr>
          <p:cNvSpPr/>
          <p:nvPr/>
        </p:nvSpPr>
        <p:spPr>
          <a:xfrm>
            <a:off x="1350580" y="1184156"/>
            <a:ext cx="2603551" cy="1012775"/>
          </a:xfrm>
          <a:custGeom>
            <a:avLst/>
            <a:gdLst>
              <a:gd name="connsiteX0" fmla="*/ 0 w 2433292"/>
              <a:gd name="connsiteY0" fmla="*/ 151206 h 907216"/>
              <a:gd name="connsiteX1" fmla="*/ 151206 w 2433292"/>
              <a:gd name="connsiteY1" fmla="*/ 0 h 907216"/>
              <a:gd name="connsiteX2" fmla="*/ 2282086 w 2433292"/>
              <a:gd name="connsiteY2" fmla="*/ 0 h 907216"/>
              <a:gd name="connsiteX3" fmla="*/ 2433292 w 2433292"/>
              <a:gd name="connsiteY3" fmla="*/ 151206 h 907216"/>
              <a:gd name="connsiteX4" fmla="*/ 2433292 w 2433292"/>
              <a:gd name="connsiteY4" fmla="*/ 756010 h 907216"/>
              <a:gd name="connsiteX5" fmla="*/ 2282086 w 2433292"/>
              <a:gd name="connsiteY5" fmla="*/ 907216 h 907216"/>
              <a:gd name="connsiteX6" fmla="*/ 151206 w 2433292"/>
              <a:gd name="connsiteY6" fmla="*/ 907216 h 907216"/>
              <a:gd name="connsiteX7" fmla="*/ 0 w 2433292"/>
              <a:gd name="connsiteY7" fmla="*/ 756010 h 907216"/>
              <a:gd name="connsiteX8" fmla="*/ 0 w 2433292"/>
              <a:gd name="connsiteY8" fmla="*/ 151206 h 9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92" h="907216">
                <a:moveTo>
                  <a:pt x="0" y="151206"/>
                </a:moveTo>
                <a:cubicBezTo>
                  <a:pt x="0" y="67697"/>
                  <a:pt x="67697" y="0"/>
                  <a:pt x="151206" y="0"/>
                </a:cubicBezTo>
                <a:lnTo>
                  <a:pt x="2282086" y="0"/>
                </a:lnTo>
                <a:cubicBezTo>
                  <a:pt x="2365595" y="0"/>
                  <a:pt x="2433292" y="67697"/>
                  <a:pt x="2433292" y="151206"/>
                </a:cubicBezTo>
                <a:lnTo>
                  <a:pt x="2433292" y="756010"/>
                </a:lnTo>
                <a:cubicBezTo>
                  <a:pt x="2433292" y="839519"/>
                  <a:pt x="2365595" y="907216"/>
                  <a:pt x="2282086" y="907216"/>
                </a:cubicBezTo>
                <a:lnTo>
                  <a:pt x="151206" y="907216"/>
                </a:lnTo>
                <a:cubicBezTo>
                  <a:pt x="67697" y="907216"/>
                  <a:pt x="0" y="839519"/>
                  <a:pt x="0" y="756010"/>
                </a:cubicBezTo>
                <a:lnTo>
                  <a:pt x="0" y="151206"/>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54777" tIns="99532" rIns="154777" bIns="99532" numCol="1" spcCol="1270" anchor="ctr" anchorCtr="0">
            <a:noAutofit/>
          </a:bodyPr>
          <a:lstStyle/>
          <a:p>
            <a:pPr marL="0" lvl="0" indent="0" algn="ctr" defTabSz="1289050">
              <a:lnSpc>
                <a:spcPct val="90000"/>
              </a:lnSpc>
              <a:spcBef>
                <a:spcPct val="0"/>
              </a:spcBef>
              <a:spcAft>
                <a:spcPct val="35000"/>
              </a:spcAft>
              <a:buNone/>
            </a:pPr>
            <a:r>
              <a:rPr lang="es-CO" sz="2900" b="1" kern="1200" dirty="0"/>
              <a:t>Conectar…</a:t>
            </a:r>
          </a:p>
        </p:txBody>
      </p:sp>
      <p:sp>
        <p:nvSpPr>
          <p:cNvPr id="7" name="Forma libre: forma 6">
            <a:extLst>
              <a:ext uri="{FF2B5EF4-FFF2-40B4-BE49-F238E27FC236}">
                <a16:creationId xmlns:a16="http://schemas.microsoft.com/office/drawing/2014/main" id="{F88BD414-5122-C1E1-D1F1-8A73774BC83E}"/>
              </a:ext>
            </a:extLst>
          </p:cNvPr>
          <p:cNvSpPr/>
          <p:nvPr/>
        </p:nvSpPr>
        <p:spPr>
          <a:xfrm>
            <a:off x="4044672" y="2497603"/>
            <a:ext cx="6802008" cy="1130936"/>
          </a:xfrm>
          <a:custGeom>
            <a:avLst/>
            <a:gdLst>
              <a:gd name="connsiteX0" fmla="*/ 120965 w 725773"/>
              <a:gd name="connsiteY0" fmla="*/ 0 h 3839973"/>
              <a:gd name="connsiteX1" fmla="*/ 604808 w 725773"/>
              <a:gd name="connsiteY1" fmla="*/ 0 h 3839973"/>
              <a:gd name="connsiteX2" fmla="*/ 725773 w 725773"/>
              <a:gd name="connsiteY2" fmla="*/ 120965 h 3839973"/>
              <a:gd name="connsiteX3" fmla="*/ 725773 w 725773"/>
              <a:gd name="connsiteY3" fmla="*/ 3839973 h 3839973"/>
              <a:gd name="connsiteX4" fmla="*/ 725773 w 725773"/>
              <a:gd name="connsiteY4" fmla="*/ 3839973 h 3839973"/>
              <a:gd name="connsiteX5" fmla="*/ 0 w 725773"/>
              <a:gd name="connsiteY5" fmla="*/ 3839973 h 3839973"/>
              <a:gd name="connsiteX6" fmla="*/ 0 w 725773"/>
              <a:gd name="connsiteY6" fmla="*/ 3839973 h 3839973"/>
              <a:gd name="connsiteX7" fmla="*/ 0 w 725773"/>
              <a:gd name="connsiteY7" fmla="*/ 120965 h 3839973"/>
              <a:gd name="connsiteX8" fmla="*/ 120965 w 725773"/>
              <a:gd name="connsiteY8" fmla="*/ 0 h 383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773" h="3839973">
                <a:moveTo>
                  <a:pt x="725773" y="640010"/>
                </a:moveTo>
                <a:lnTo>
                  <a:pt x="725773" y="3199963"/>
                </a:lnTo>
                <a:cubicBezTo>
                  <a:pt x="725773" y="3553430"/>
                  <a:pt x="715537" y="3839973"/>
                  <a:pt x="702910" y="3839973"/>
                </a:cubicBezTo>
                <a:lnTo>
                  <a:pt x="0" y="3839973"/>
                </a:lnTo>
                <a:lnTo>
                  <a:pt x="0" y="3839973"/>
                </a:lnTo>
                <a:lnTo>
                  <a:pt x="0" y="0"/>
                </a:lnTo>
                <a:lnTo>
                  <a:pt x="0" y="0"/>
                </a:lnTo>
                <a:lnTo>
                  <a:pt x="702910" y="0"/>
                </a:lnTo>
                <a:cubicBezTo>
                  <a:pt x="715537" y="0"/>
                  <a:pt x="725773" y="286543"/>
                  <a:pt x="725773" y="640010"/>
                </a:cubicBez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1911" tIns="56383" rIns="77338" bIns="56385" numCol="1" spcCol="1270" anchor="ctr" anchorCtr="0">
            <a:noAutofit/>
          </a:bodyPr>
          <a:lstStyle/>
          <a:p>
            <a:pPr marL="0" lvl="1" algn="l" defTabSz="488950">
              <a:lnSpc>
                <a:spcPct val="90000"/>
              </a:lnSpc>
              <a:spcBef>
                <a:spcPct val="0"/>
              </a:spcBef>
              <a:spcAft>
                <a:spcPct val="15000"/>
              </a:spcAft>
            </a:pPr>
            <a:r>
              <a:rPr lang="es-CO" sz="2200" b="1" kern="1200" dirty="0"/>
              <a:t>Identidad y memoria organizacional</a:t>
            </a:r>
            <a:endParaRPr lang="es-CO" sz="2200" b="1" dirty="0"/>
          </a:p>
          <a:p>
            <a:pPr marL="0" lvl="1" algn="l" defTabSz="488950">
              <a:lnSpc>
                <a:spcPct val="90000"/>
              </a:lnSpc>
              <a:spcBef>
                <a:spcPct val="0"/>
              </a:spcBef>
              <a:spcAft>
                <a:spcPct val="15000"/>
              </a:spcAft>
            </a:pPr>
            <a:r>
              <a:rPr lang="es-CO" kern="1200" dirty="0"/>
              <a:t>¿Con </a:t>
            </a:r>
            <a:r>
              <a:rPr lang="es-CO" i="1" u="sng" dirty="0"/>
              <a:t>cuáles </a:t>
            </a:r>
            <a:r>
              <a:rPr lang="es-CO" i="1" u="sng" kern="1200" dirty="0"/>
              <a:t>objetos culturales</a:t>
            </a:r>
            <a:r>
              <a:rPr lang="es-CO" kern="1200" dirty="0"/>
              <a:t> (valoraciones, creencias, expectativas, etc.) nos identificamos como proponentes de una solución tecnológica? ¿Cómo contamos </a:t>
            </a:r>
            <a:r>
              <a:rPr lang="es-CO" i="1" u="sng" kern="1200" dirty="0"/>
              <a:t>quiénes somos</a:t>
            </a:r>
            <a:r>
              <a:rPr lang="es-CO" kern="1200" dirty="0"/>
              <a:t>?</a:t>
            </a:r>
          </a:p>
        </p:txBody>
      </p:sp>
      <p:sp>
        <p:nvSpPr>
          <p:cNvPr id="8" name="Forma libre: forma 7">
            <a:extLst>
              <a:ext uri="{FF2B5EF4-FFF2-40B4-BE49-F238E27FC236}">
                <a16:creationId xmlns:a16="http://schemas.microsoft.com/office/drawing/2014/main" id="{2C75D1D4-D6D4-CAAF-F3EA-30F65C3AF66F}"/>
              </a:ext>
            </a:extLst>
          </p:cNvPr>
          <p:cNvSpPr/>
          <p:nvPr/>
        </p:nvSpPr>
        <p:spPr>
          <a:xfrm>
            <a:off x="1350580" y="2565192"/>
            <a:ext cx="2603551" cy="1012775"/>
          </a:xfrm>
          <a:custGeom>
            <a:avLst/>
            <a:gdLst>
              <a:gd name="connsiteX0" fmla="*/ 0 w 2433292"/>
              <a:gd name="connsiteY0" fmla="*/ 151206 h 907216"/>
              <a:gd name="connsiteX1" fmla="*/ 151206 w 2433292"/>
              <a:gd name="connsiteY1" fmla="*/ 0 h 907216"/>
              <a:gd name="connsiteX2" fmla="*/ 2282086 w 2433292"/>
              <a:gd name="connsiteY2" fmla="*/ 0 h 907216"/>
              <a:gd name="connsiteX3" fmla="*/ 2433292 w 2433292"/>
              <a:gd name="connsiteY3" fmla="*/ 151206 h 907216"/>
              <a:gd name="connsiteX4" fmla="*/ 2433292 w 2433292"/>
              <a:gd name="connsiteY4" fmla="*/ 756010 h 907216"/>
              <a:gd name="connsiteX5" fmla="*/ 2282086 w 2433292"/>
              <a:gd name="connsiteY5" fmla="*/ 907216 h 907216"/>
              <a:gd name="connsiteX6" fmla="*/ 151206 w 2433292"/>
              <a:gd name="connsiteY6" fmla="*/ 907216 h 907216"/>
              <a:gd name="connsiteX7" fmla="*/ 0 w 2433292"/>
              <a:gd name="connsiteY7" fmla="*/ 756010 h 907216"/>
              <a:gd name="connsiteX8" fmla="*/ 0 w 2433292"/>
              <a:gd name="connsiteY8" fmla="*/ 151206 h 9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92" h="907216">
                <a:moveTo>
                  <a:pt x="0" y="151206"/>
                </a:moveTo>
                <a:cubicBezTo>
                  <a:pt x="0" y="67697"/>
                  <a:pt x="67697" y="0"/>
                  <a:pt x="151206" y="0"/>
                </a:cubicBezTo>
                <a:lnTo>
                  <a:pt x="2282086" y="0"/>
                </a:lnTo>
                <a:cubicBezTo>
                  <a:pt x="2365595" y="0"/>
                  <a:pt x="2433292" y="67697"/>
                  <a:pt x="2433292" y="151206"/>
                </a:cubicBezTo>
                <a:lnTo>
                  <a:pt x="2433292" y="756010"/>
                </a:lnTo>
                <a:cubicBezTo>
                  <a:pt x="2433292" y="839519"/>
                  <a:pt x="2365595" y="907216"/>
                  <a:pt x="2282086" y="907216"/>
                </a:cubicBezTo>
                <a:lnTo>
                  <a:pt x="151206" y="907216"/>
                </a:lnTo>
                <a:cubicBezTo>
                  <a:pt x="67697" y="907216"/>
                  <a:pt x="0" y="839519"/>
                  <a:pt x="0" y="756010"/>
                </a:cubicBezTo>
                <a:lnTo>
                  <a:pt x="0" y="151206"/>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54777" tIns="99532" rIns="154777" bIns="99532" numCol="1" spcCol="1270" anchor="ctr" anchorCtr="0">
            <a:noAutofit/>
          </a:bodyPr>
          <a:lstStyle/>
          <a:p>
            <a:pPr marL="0" lvl="0" indent="0" algn="ctr" defTabSz="1289050">
              <a:lnSpc>
                <a:spcPct val="90000"/>
              </a:lnSpc>
              <a:spcBef>
                <a:spcPct val="0"/>
              </a:spcBef>
              <a:spcAft>
                <a:spcPct val="35000"/>
              </a:spcAft>
              <a:buNone/>
            </a:pPr>
            <a:r>
              <a:rPr lang="es-CO" sz="2900" b="1" kern="1200" dirty="0"/>
              <a:t>Identificar…</a:t>
            </a:r>
          </a:p>
        </p:txBody>
      </p:sp>
      <p:sp>
        <p:nvSpPr>
          <p:cNvPr id="9" name="Forma libre: forma 8">
            <a:extLst>
              <a:ext uri="{FF2B5EF4-FFF2-40B4-BE49-F238E27FC236}">
                <a16:creationId xmlns:a16="http://schemas.microsoft.com/office/drawing/2014/main" id="{84C6E964-A6A4-C6EF-C301-043824A46E9A}"/>
              </a:ext>
            </a:extLst>
          </p:cNvPr>
          <p:cNvSpPr/>
          <p:nvPr/>
        </p:nvSpPr>
        <p:spPr>
          <a:xfrm>
            <a:off x="4044672" y="3863955"/>
            <a:ext cx="6802008" cy="1130937"/>
          </a:xfrm>
          <a:custGeom>
            <a:avLst/>
            <a:gdLst>
              <a:gd name="connsiteX0" fmla="*/ 120965 w 725773"/>
              <a:gd name="connsiteY0" fmla="*/ 0 h 3839973"/>
              <a:gd name="connsiteX1" fmla="*/ 604808 w 725773"/>
              <a:gd name="connsiteY1" fmla="*/ 0 h 3839973"/>
              <a:gd name="connsiteX2" fmla="*/ 725773 w 725773"/>
              <a:gd name="connsiteY2" fmla="*/ 120965 h 3839973"/>
              <a:gd name="connsiteX3" fmla="*/ 725773 w 725773"/>
              <a:gd name="connsiteY3" fmla="*/ 3839973 h 3839973"/>
              <a:gd name="connsiteX4" fmla="*/ 725773 w 725773"/>
              <a:gd name="connsiteY4" fmla="*/ 3839973 h 3839973"/>
              <a:gd name="connsiteX5" fmla="*/ 0 w 725773"/>
              <a:gd name="connsiteY5" fmla="*/ 3839973 h 3839973"/>
              <a:gd name="connsiteX6" fmla="*/ 0 w 725773"/>
              <a:gd name="connsiteY6" fmla="*/ 3839973 h 3839973"/>
              <a:gd name="connsiteX7" fmla="*/ 0 w 725773"/>
              <a:gd name="connsiteY7" fmla="*/ 120965 h 3839973"/>
              <a:gd name="connsiteX8" fmla="*/ 120965 w 725773"/>
              <a:gd name="connsiteY8" fmla="*/ 0 h 383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773" h="3839973">
                <a:moveTo>
                  <a:pt x="725773" y="640010"/>
                </a:moveTo>
                <a:lnTo>
                  <a:pt x="725773" y="3199963"/>
                </a:lnTo>
                <a:cubicBezTo>
                  <a:pt x="725773" y="3553430"/>
                  <a:pt x="715537" y="3839973"/>
                  <a:pt x="702910" y="3839973"/>
                </a:cubicBezTo>
                <a:lnTo>
                  <a:pt x="0" y="3839973"/>
                </a:lnTo>
                <a:lnTo>
                  <a:pt x="0" y="3839973"/>
                </a:lnTo>
                <a:lnTo>
                  <a:pt x="0" y="0"/>
                </a:lnTo>
                <a:lnTo>
                  <a:pt x="0" y="0"/>
                </a:lnTo>
                <a:lnTo>
                  <a:pt x="702910" y="0"/>
                </a:lnTo>
                <a:cubicBezTo>
                  <a:pt x="715537" y="0"/>
                  <a:pt x="725773" y="286543"/>
                  <a:pt x="725773" y="640010"/>
                </a:cubicBez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1911" tIns="56384" rIns="77338" bIns="56384" numCol="1" spcCol="1270" anchor="ctr" anchorCtr="0">
            <a:noAutofit/>
          </a:bodyPr>
          <a:lstStyle/>
          <a:p>
            <a:pPr marL="0" lvl="1" algn="l" defTabSz="488950">
              <a:lnSpc>
                <a:spcPct val="90000"/>
              </a:lnSpc>
              <a:spcBef>
                <a:spcPct val="0"/>
              </a:spcBef>
              <a:spcAft>
                <a:spcPct val="15000"/>
              </a:spcAft>
            </a:pPr>
            <a:r>
              <a:rPr lang="es-CO" sz="2200" b="1" kern="1200" dirty="0"/>
              <a:t>Propuesta de valor</a:t>
            </a:r>
          </a:p>
          <a:p>
            <a:pPr marL="0" lvl="1" algn="l" defTabSz="488950">
              <a:lnSpc>
                <a:spcPct val="90000"/>
              </a:lnSpc>
              <a:spcBef>
                <a:spcPct val="0"/>
              </a:spcBef>
              <a:spcAft>
                <a:spcPct val="15000"/>
              </a:spcAft>
            </a:pPr>
            <a:r>
              <a:rPr lang="es-CO" kern="1200" dirty="0"/>
              <a:t>¿Cuáles elementos (tecnológicos, organizacionales, sociales) son </a:t>
            </a:r>
            <a:r>
              <a:rPr lang="es-CO" i="1" u="sng" kern="1200" dirty="0"/>
              <a:t>características diferenciales</a:t>
            </a:r>
            <a:r>
              <a:rPr lang="es-CO" kern="1200" dirty="0"/>
              <a:t> de nuestra solución tecnológica? ¿En qué consiste nuestra </a:t>
            </a:r>
            <a:r>
              <a:rPr lang="es-CO" i="1" u="sng" kern="1200" dirty="0"/>
              <a:t>innovación</a:t>
            </a:r>
            <a:r>
              <a:rPr lang="es-CO" kern="1200" dirty="0"/>
              <a:t>?</a:t>
            </a:r>
          </a:p>
        </p:txBody>
      </p:sp>
      <p:sp>
        <p:nvSpPr>
          <p:cNvPr id="10" name="Forma libre: forma 9">
            <a:extLst>
              <a:ext uri="{FF2B5EF4-FFF2-40B4-BE49-F238E27FC236}">
                <a16:creationId xmlns:a16="http://schemas.microsoft.com/office/drawing/2014/main" id="{F4A52FEA-F1E8-1778-2F37-688DE63B663C}"/>
              </a:ext>
            </a:extLst>
          </p:cNvPr>
          <p:cNvSpPr/>
          <p:nvPr/>
        </p:nvSpPr>
        <p:spPr>
          <a:xfrm>
            <a:off x="1350580" y="3921105"/>
            <a:ext cx="2603551" cy="1012775"/>
          </a:xfrm>
          <a:custGeom>
            <a:avLst/>
            <a:gdLst>
              <a:gd name="connsiteX0" fmla="*/ 0 w 2433292"/>
              <a:gd name="connsiteY0" fmla="*/ 151206 h 907216"/>
              <a:gd name="connsiteX1" fmla="*/ 151206 w 2433292"/>
              <a:gd name="connsiteY1" fmla="*/ 0 h 907216"/>
              <a:gd name="connsiteX2" fmla="*/ 2282086 w 2433292"/>
              <a:gd name="connsiteY2" fmla="*/ 0 h 907216"/>
              <a:gd name="connsiteX3" fmla="*/ 2433292 w 2433292"/>
              <a:gd name="connsiteY3" fmla="*/ 151206 h 907216"/>
              <a:gd name="connsiteX4" fmla="*/ 2433292 w 2433292"/>
              <a:gd name="connsiteY4" fmla="*/ 756010 h 907216"/>
              <a:gd name="connsiteX5" fmla="*/ 2282086 w 2433292"/>
              <a:gd name="connsiteY5" fmla="*/ 907216 h 907216"/>
              <a:gd name="connsiteX6" fmla="*/ 151206 w 2433292"/>
              <a:gd name="connsiteY6" fmla="*/ 907216 h 907216"/>
              <a:gd name="connsiteX7" fmla="*/ 0 w 2433292"/>
              <a:gd name="connsiteY7" fmla="*/ 756010 h 907216"/>
              <a:gd name="connsiteX8" fmla="*/ 0 w 2433292"/>
              <a:gd name="connsiteY8" fmla="*/ 151206 h 9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92" h="907216">
                <a:moveTo>
                  <a:pt x="0" y="151206"/>
                </a:moveTo>
                <a:cubicBezTo>
                  <a:pt x="0" y="67697"/>
                  <a:pt x="67697" y="0"/>
                  <a:pt x="151206" y="0"/>
                </a:cubicBezTo>
                <a:lnTo>
                  <a:pt x="2282086" y="0"/>
                </a:lnTo>
                <a:cubicBezTo>
                  <a:pt x="2365595" y="0"/>
                  <a:pt x="2433292" y="67697"/>
                  <a:pt x="2433292" y="151206"/>
                </a:cubicBezTo>
                <a:lnTo>
                  <a:pt x="2433292" y="756010"/>
                </a:lnTo>
                <a:cubicBezTo>
                  <a:pt x="2433292" y="839519"/>
                  <a:pt x="2365595" y="907216"/>
                  <a:pt x="2282086" y="907216"/>
                </a:cubicBezTo>
                <a:lnTo>
                  <a:pt x="151206" y="907216"/>
                </a:lnTo>
                <a:cubicBezTo>
                  <a:pt x="67697" y="907216"/>
                  <a:pt x="0" y="839519"/>
                  <a:pt x="0" y="756010"/>
                </a:cubicBezTo>
                <a:lnTo>
                  <a:pt x="0" y="151206"/>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54777" tIns="99532" rIns="154777" bIns="99532" numCol="1" spcCol="1270" anchor="ctr" anchorCtr="0">
            <a:noAutofit/>
          </a:bodyPr>
          <a:lstStyle/>
          <a:p>
            <a:pPr marL="0" lvl="0" indent="0" algn="ctr" defTabSz="1289050">
              <a:lnSpc>
                <a:spcPct val="90000"/>
              </a:lnSpc>
              <a:spcBef>
                <a:spcPct val="0"/>
              </a:spcBef>
              <a:spcAft>
                <a:spcPct val="35000"/>
              </a:spcAft>
              <a:buNone/>
            </a:pPr>
            <a:r>
              <a:rPr lang="es-CO" sz="2900" b="1" kern="1200" dirty="0"/>
              <a:t>Innovar…</a:t>
            </a:r>
          </a:p>
        </p:txBody>
      </p:sp>
      <p:sp>
        <p:nvSpPr>
          <p:cNvPr id="11" name="Forma libre: forma 10">
            <a:extLst>
              <a:ext uri="{FF2B5EF4-FFF2-40B4-BE49-F238E27FC236}">
                <a16:creationId xmlns:a16="http://schemas.microsoft.com/office/drawing/2014/main" id="{A92479B3-A611-7D8D-C893-C951B9E60E66}"/>
              </a:ext>
            </a:extLst>
          </p:cNvPr>
          <p:cNvSpPr/>
          <p:nvPr/>
        </p:nvSpPr>
        <p:spPr>
          <a:xfrm>
            <a:off x="4044672" y="5254664"/>
            <a:ext cx="6802008" cy="1130936"/>
          </a:xfrm>
          <a:custGeom>
            <a:avLst/>
            <a:gdLst>
              <a:gd name="connsiteX0" fmla="*/ 120965 w 725773"/>
              <a:gd name="connsiteY0" fmla="*/ 0 h 3839973"/>
              <a:gd name="connsiteX1" fmla="*/ 604808 w 725773"/>
              <a:gd name="connsiteY1" fmla="*/ 0 h 3839973"/>
              <a:gd name="connsiteX2" fmla="*/ 725773 w 725773"/>
              <a:gd name="connsiteY2" fmla="*/ 120965 h 3839973"/>
              <a:gd name="connsiteX3" fmla="*/ 725773 w 725773"/>
              <a:gd name="connsiteY3" fmla="*/ 3839973 h 3839973"/>
              <a:gd name="connsiteX4" fmla="*/ 725773 w 725773"/>
              <a:gd name="connsiteY4" fmla="*/ 3839973 h 3839973"/>
              <a:gd name="connsiteX5" fmla="*/ 0 w 725773"/>
              <a:gd name="connsiteY5" fmla="*/ 3839973 h 3839973"/>
              <a:gd name="connsiteX6" fmla="*/ 0 w 725773"/>
              <a:gd name="connsiteY6" fmla="*/ 3839973 h 3839973"/>
              <a:gd name="connsiteX7" fmla="*/ 0 w 725773"/>
              <a:gd name="connsiteY7" fmla="*/ 120965 h 3839973"/>
              <a:gd name="connsiteX8" fmla="*/ 120965 w 725773"/>
              <a:gd name="connsiteY8" fmla="*/ 0 h 383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773" h="3839973">
                <a:moveTo>
                  <a:pt x="725773" y="640010"/>
                </a:moveTo>
                <a:lnTo>
                  <a:pt x="725773" y="3199963"/>
                </a:lnTo>
                <a:cubicBezTo>
                  <a:pt x="725773" y="3553430"/>
                  <a:pt x="715537" y="3839973"/>
                  <a:pt x="702910" y="3839973"/>
                </a:cubicBezTo>
                <a:lnTo>
                  <a:pt x="0" y="3839973"/>
                </a:lnTo>
                <a:lnTo>
                  <a:pt x="0" y="3839973"/>
                </a:lnTo>
                <a:lnTo>
                  <a:pt x="0" y="0"/>
                </a:lnTo>
                <a:lnTo>
                  <a:pt x="0" y="0"/>
                </a:lnTo>
                <a:lnTo>
                  <a:pt x="702910" y="0"/>
                </a:lnTo>
                <a:cubicBezTo>
                  <a:pt x="715537" y="0"/>
                  <a:pt x="725773" y="286543"/>
                  <a:pt x="725773" y="640010"/>
                </a:cubicBez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1911" tIns="56384" rIns="77338" bIns="56384" numCol="1" spcCol="1270" anchor="ctr" anchorCtr="0">
            <a:noAutofit/>
          </a:bodyPr>
          <a:lstStyle/>
          <a:p>
            <a:pPr marL="0" lvl="1" algn="l" defTabSz="488950">
              <a:lnSpc>
                <a:spcPct val="90000"/>
              </a:lnSpc>
              <a:spcBef>
                <a:spcPct val="0"/>
              </a:spcBef>
              <a:spcAft>
                <a:spcPct val="15000"/>
              </a:spcAft>
            </a:pPr>
            <a:r>
              <a:rPr lang="es-CO" sz="2200" b="1" kern="1200" dirty="0"/>
              <a:t>Comunicación estratégica</a:t>
            </a:r>
            <a:endParaRPr lang="es-CO" sz="2200" b="1" dirty="0"/>
          </a:p>
          <a:p>
            <a:pPr marL="0" lvl="1" algn="l" defTabSz="488950">
              <a:lnSpc>
                <a:spcPct val="90000"/>
              </a:lnSpc>
              <a:spcBef>
                <a:spcPct val="0"/>
              </a:spcBef>
              <a:spcAft>
                <a:spcPct val="15000"/>
              </a:spcAft>
            </a:pPr>
            <a:r>
              <a:rPr lang="es-CO" kern="1200" dirty="0"/>
              <a:t>¿</a:t>
            </a:r>
            <a:r>
              <a:rPr lang="es-CO" i="1" u="sng" kern="1200" dirty="0"/>
              <a:t>Cómo generamos narrativas</a:t>
            </a:r>
            <a:r>
              <a:rPr lang="es-CO" kern="1200" dirty="0"/>
              <a:t> para contar nuestro proyecto a diferentes actores? ¿Cómo hacemos que esas narrativas sean familiares y vinculantes para clientes y aliados?</a:t>
            </a:r>
          </a:p>
        </p:txBody>
      </p:sp>
      <p:sp>
        <p:nvSpPr>
          <p:cNvPr id="12" name="Forma libre: forma 11">
            <a:extLst>
              <a:ext uri="{FF2B5EF4-FFF2-40B4-BE49-F238E27FC236}">
                <a16:creationId xmlns:a16="http://schemas.microsoft.com/office/drawing/2014/main" id="{3D23F58A-E919-631C-723D-7DCB7D31E20F}"/>
              </a:ext>
            </a:extLst>
          </p:cNvPr>
          <p:cNvSpPr/>
          <p:nvPr/>
        </p:nvSpPr>
        <p:spPr>
          <a:xfrm>
            <a:off x="1350580" y="5311814"/>
            <a:ext cx="2603551" cy="1012775"/>
          </a:xfrm>
          <a:custGeom>
            <a:avLst/>
            <a:gdLst>
              <a:gd name="connsiteX0" fmla="*/ 0 w 2433292"/>
              <a:gd name="connsiteY0" fmla="*/ 151206 h 907216"/>
              <a:gd name="connsiteX1" fmla="*/ 151206 w 2433292"/>
              <a:gd name="connsiteY1" fmla="*/ 0 h 907216"/>
              <a:gd name="connsiteX2" fmla="*/ 2282086 w 2433292"/>
              <a:gd name="connsiteY2" fmla="*/ 0 h 907216"/>
              <a:gd name="connsiteX3" fmla="*/ 2433292 w 2433292"/>
              <a:gd name="connsiteY3" fmla="*/ 151206 h 907216"/>
              <a:gd name="connsiteX4" fmla="*/ 2433292 w 2433292"/>
              <a:gd name="connsiteY4" fmla="*/ 756010 h 907216"/>
              <a:gd name="connsiteX5" fmla="*/ 2282086 w 2433292"/>
              <a:gd name="connsiteY5" fmla="*/ 907216 h 907216"/>
              <a:gd name="connsiteX6" fmla="*/ 151206 w 2433292"/>
              <a:gd name="connsiteY6" fmla="*/ 907216 h 907216"/>
              <a:gd name="connsiteX7" fmla="*/ 0 w 2433292"/>
              <a:gd name="connsiteY7" fmla="*/ 756010 h 907216"/>
              <a:gd name="connsiteX8" fmla="*/ 0 w 2433292"/>
              <a:gd name="connsiteY8" fmla="*/ 151206 h 9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92" h="907216">
                <a:moveTo>
                  <a:pt x="0" y="151206"/>
                </a:moveTo>
                <a:cubicBezTo>
                  <a:pt x="0" y="67697"/>
                  <a:pt x="67697" y="0"/>
                  <a:pt x="151206" y="0"/>
                </a:cubicBezTo>
                <a:lnTo>
                  <a:pt x="2282086" y="0"/>
                </a:lnTo>
                <a:cubicBezTo>
                  <a:pt x="2365595" y="0"/>
                  <a:pt x="2433292" y="67697"/>
                  <a:pt x="2433292" y="151206"/>
                </a:cubicBezTo>
                <a:lnTo>
                  <a:pt x="2433292" y="756010"/>
                </a:lnTo>
                <a:cubicBezTo>
                  <a:pt x="2433292" y="839519"/>
                  <a:pt x="2365595" y="907216"/>
                  <a:pt x="2282086" y="907216"/>
                </a:cubicBezTo>
                <a:lnTo>
                  <a:pt x="151206" y="907216"/>
                </a:lnTo>
                <a:cubicBezTo>
                  <a:pt x="67697" y="907216"/>
                  <a:pt x="0" y="839519"/>
                  <a:pt x="0" y="756010"/>
                </a:cubicBezTo>
                <a:lnTo>
                  <a:pt x="0" y="151206"/>
                </a:lnTo>
                <a:close/>
              </a:path>
            </a:pathLst>
          </a:cu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spcFirstLastPara="0" vert="horz" wrap="square" lIns="154777" tIns="99532" rIns="154777" bIns="99532" numCol="1" spcCol="1270" anchor="ctr" anchorCtr="0">
            <a:noAutofit/>
          </a:bodyPr>
          <a:lstStyle/>
          <a:p>
            <a:pPr marL="0" lvl="0" indent="0" algn="ctr" defTabSz="1289050">
              <a:lnSpc>
                <a:spcPct val="90000"/>
              </a:lnSpc>
              <a:spcBef>
                <a:spcPct val="0"/>
              </a:spcBef>
              <a:spcAft>
                <a:spcPct val="35000"/>
              </a:spcAft>
              <a:buNone/>
            </a:pPr>
            <a:r>
              <a:rPr lang="es-CO" sz="2900" b="1" kern="1200" dirty="0"/>
              <a:t>Expresar…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0C4309-498F-C0F8-DC76-AFEFBB832251}"/>
              </a:ext>
            </a:extLst>
          </p:cNvPr>
          <p:cNvSpPr txBox="1"/>
          <p:nvPr/>
        </p:nvSpPr>
        <p:spPr>
          <a:xfrm>
            <a:off x="240331" y="166358"/>
            <a:ext cx="11724982" cy="584775"/>
          </a:xfrm>
          <a:prstGeom prst="rect">
            <a:avLst/>
          </a:prstGeom>
          <a:noFill/>
        </p:spPr>
        <p:txBody>
          <a:bodyPr wrap="square" rtlCol="0">
            <a:spAutoFit/>
          </a:bodyPr>
          <a:lstStyle/>
          <a:p>
            <a:r>
              <a:rPr lang="es-ES" sz="3200" b="1" kern="0" spc="200" dirty="0">
                <a:solidFill>
                  <a:srgbClr val="1F2072"/>
                </a:solidFill>
                <a:latin typeface="Verdana" panose="020B0604030504040204" pitchFamily="34" charset="0"/>
                <a:ea typeface="Verdana" panose="020B0604030504040204" pitchFamily="34" charset="0"/>
                <a:cs typeface="Verdana" panose="020B0604030504040204" pitchFamily="34" charset="0"/>
              </a:rPr>
              <a:t>1. ¿QUÉ?</a:t>
            </a:r>
            <a:r>
              <a:rPr lang="es-ES" sz="2800" b="1" kern="0" spc="200" dirty="0">
                <a:solidFill>
                  <a:srgbClr val="1F2072"/>
                </a:solidFill>
                <a:latin typeface="Verdana" panose="020B0604030504040204" pitchFamily="34" charset="0"/>
                <a:ea typeface="Verdana" panose="020B0604030504040204" pitchFamily="34" charset="0"/>
                <a:cs typeface="Verdana" panose="020B0604030504040204" pitchFamily="34" charset="0"/>
              </a:rPr>
              <a:t> (Preguntas orientadoras)</a:t>
            </a:r>
            <a:endParaRPr lang="es-CO" sz="2800" b="1" i="1" kern="0" spc="200" dirty="0">
              <a:solidFill>
                <a:srgbClr val="1F2072"/>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2">
            <a:extLst>
              <a:ext uri="{FF2B5EF4-FFF2-40B4-BE49-F238E27FC236}">
                <a16:creationId xmlns:a16="http://schemas.microsoft.com/office/drawing/2014/main" id="{2374BB83-BF65-795C-561F-DF424FFA637F}"/>
              </a:ext>
            </a:extLst>
          </p:cNvPr>
          <p:cNvSpPr txBox="1"/>
          <p:nvPr/>
        </p:nvSpPr>
        <p:spPr>
          <a:xfrm>
            <a:off x="171450" y="2275922"/>
            <a:ext cx="2114550" cy="2252924"/>
          </a:xfrm>
          <a:prstGeom prst="rect">
            <a:avLst/>
          </a:prstGeom>
          <a:noFill/>
        </p:spPr>
        <p:txBody>
          <a:bodyPr wrap="square">
            <a:spAutoFit/>
          </a:bodyPr>
          <a:lstStyle/>
          <a:p>
            <a:pPr marL="0" lvl="1" algn="r" defTabSz="622300">
              <a:lnSpc>
                <a:spcPct val="90000"/>
              </a:lnSpc>
              <a:spcBef>
                <a:spcPct val="0"/>
              </a:spcBef>
              <a:spcAft>
                <a:spcPct val="15000"/>
              </a:spcAft>
            </a:pPr>
            <a:r>
              <a:rPr lang="es-ES" sz="2600" dirty="0">
                <a:solidFill>
                  <a:schemeClr val="tx1"/>
                </a:solidFill>
              </a:rPr>
              <a:t>¿Cuál es la </a:t>
            </a:r>
            <a:r>
              <a:rPr lang="es-ES" sz="2600" b="1" i="1" dirty="0">
                <a:solidFill>
                  <a:schemeClr val="tx1"/>
                </a:solidFill>
              </a:rPr>
              <a:t>propuesta de valor</a:t>
            </a:r>
            <a:r>
              <a:rPr lang="es-ES" sz="2600" dirty="0">
                <a:solidFill>
                  <a:schemeClr val="tx1"/>
                </a:solidFill>
              </a:rPr>
              <a:t> de nuestro proyecto tecnológico</a:t>
            </a:r>
            <a:r>
              <a:rPr lang="es-ES" sz="2600" dirty="0"/>
              <a:t>?</a:t>
            </a:r>
          </a:p>
        </p:txBody>
      </p:sp>
      <p:sp>
        <p:nvSpPr>
          <p:cNvPr id="8" name="Abrir llave 7">
            <a:extLst>
              <a:ext uri="{FF2B5EF4-FFF2-40B4-BE49-F238E27FC236}">
                <a16:creationId xmlns:a16="http://schemas.microsoft.com/office/drawing/2014/main" id="{528963B6-664B-1FFE-CDF7-7A169B4D8ED6}"/>
              </a:ext>
            </a:extLst>
          </p:cNvPr>
          <p:cNvSpPr/>
          <p:nvPr/>
        </p:nvSpPr>
        <p:spPr>
          <a:xfrm>
            <a:off x="2286000" y="1079902"/>
            <a:ext cx="818239" cy="4626985"/>
          </a:xfrm>
          <a:prstGeom prst="leftBrace">
            <a:avLst/>
          </a:prstGeom>
          <a:ln w="508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9" name="TextBox 2">
            <a:extLst>
              <a:ext uri="{FF2B5EF4-FFF2-40B4-BE49-F238E27FC236}">
                <a16:creationId xmlns:a16="http://schemas.microsoft.com/office/drawing/2014/main" id="{C3B85F45-02F2-83A1-C10A-C2B2048AF89C}"/>
              </a:ext>
            </a:extLst>
          </p:cNvPr>
          <p:cNvSpPr txBox="1"/>
          <p:nvPr/>
        </p:nvSpPr>
        <p:spPr>
          <a:xfrm>
            <a:off x="2870637" y="1174082"/>
            <a:ext cx="8734751" cy="4456605"/>
          </a:xfrm>
          <a:prstGeom prst="rect">
            <a:avLst/>
          </a:prstGeom>
          <a:noFill/>
        </p:spPr>
        <p:txBody>
          <a:bodyPr wrap="square">
            <a:spAutoFit/>
          </a:bodyPr>
          <a:lstStyle/>
          <a:p>
            <a:pPr marL="342900" lvl="1" indent="-342900" defTabSz="622300">
              <a:lnSpc>
                <a:spcPct val="90000"/>
              </a:lnSpc>
              <a:spcBef>
                <a:spcPct val="0"/>
              </a:spcBef>
              <a:spcAft>
                <a:spcPct val="15000"/>
              </a:spcAft>
              <a:buFont typeface="Wingdings" panose="05000000000000000000" pitchFamily="2" charset="2"/>
              <a:buChar char="v"/>
            </a:pPr>
            <a:r>
              <a:rPr lang="es-ES" sz="2400" dirty="0"/>
              <a:t>Recuerden que no estamos ofreciendo un producto, un bien o un servicio, </a:t>
            </a:r>
            <a:r>
              <a:rPr lang="es-ES" sz="2400" i="1" u="sng" dirty="0"/>
              <a:t>sino una solución</a:t>
            </a:r>
            <a:r>
              <a:rPr lang="es-ES" sz="2400" dirty="0"/>
              <a:t>. ¿Cuál es? ¿Cuál es la mejor manera de expresarla?</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t>¿</a:t>
            </a:r>
            <a:r>
              <a:rPr lang="es-ES" sz="2400" i="1" u="sng" dirty="0"/>
              <a:t>Qué ofrece nuestro proyecto</a:t>
            </a:r>
            <a:r>
              <a:rPr lang="es-ES" sz="2400" dirty="0"/>
              <a:t> que esté a la vanguardia, que sea competitivo y solucione lo que otras propuestas no están solucionando?</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t>Segmentación: ¿Qué </a:t>
            </a:r>
            <a:r>
              <a:rPr lang="es-ES" sz="2400" i="1" u="sng" dirty="0"/>
              <a:t>clases de clientes potenciales</a:t>
            </a:r>
            <a:r>
              <a:rPr lang="es-ES" sz="2400" dirty="0"/>
              <a:t> podrían interesarse en nuestra solución, a partir de qué necesidades?</a:t>
            </a:r>
          </a:p>
          <a:p>
            <a:pPr marL="742950" lvl="1" indent="-285750">
              <a:buFont typeface="Arial" panose="020B0604020202020204" pitchFamily="34" charset="0"/>
              <a:buChar char="•"/>
            </a:pPr>
            <a:r>
              <a:rPr lang="es-ES" sz="2000" dirty="0"/>
              <a:t>Cómo les generamos </a:t>
            </a:r>
            <a:r>
              <a:rPr lang="es-ES" sz="2000" i="1" dirty="0"/>
              <a:t>ahorro</a:t>
            </a:r>
            <a:r>
              <a:rPr lang="es-ES" sz="2000" dirty="0"/>
              <a:t> en tiempo, energía, dinero, etc.</a:t>
            </a:r>
          </a:p>
          <a:p>
            <a:pPr marL="742950" lvl="1" indent="-285750">
              <a:buFont typeface="Arial" panose="020B0604020202020204" pitchFamily="34" charset="0"/>
              <a:buChar char="•"/>
            </a:pPr>
            <a:r>
              <a:rPr lang="es-ES" sz="2000" dirty="0"/>
              <a:t>Cómo les ayudamos a aliviar aquello </a:t>
            </a:r>
            <a:r>
              <a:rPr lang="es-ES" sz="2000" i="1" dirty="0"/>
              <a:t>“que les duele”</a:t>
            </a:r>
            <a:r>
              <a:rPr lang="es-ES" sz="2000" dirty="0"/>
              <a:t> en sus organizaciones, comunidades, etc.</a:t>
            </a:r>
          </a:p>
          <a:p>
            <a:pPr marL="742950" lvl="1" indent="-285750">
              <a:buFont typeface="Arial" panose="020B0604020202020204" pitchFamily="34" charset="0"/>
              <a:buChar char="•"/>
            </a:pPr>
            <a:r>
              <a:rPr lang="es-ES" sz="2000" dirty="0"/>
              <a:t>Cómo les ayudamos a minimizar ciertos </a:t>
            </a:r>
            <a:r>
              <a:rPr lang="es-ES" sz="2000" i="1" dirty="0"/>
              <a:t>errores</a:t>
            </a:r>
            <a:r>
              <a:rPr lang="es-ES" sz="2000" dirty="0"/>
              <a:t> que han cometido por no tener nuestra solución</a:t>
            </a:r>
            <a:endParaRPr lang="es-CO" sz="2000" dirty="0"/>
          </a:p>
        </p:txBody>
      </p:sp>
      <p:sp>
        <p:nvSpPr>
          <p:cNvPr id="11" name="CuadroTexto 10">
            <a:extLst>
              <a:ext uri="{FF2B5EF4-FFF2-40B4-BE49-F238E27FC236}">
                <a16:creationId xmlns:a16="http://schemas.microsoft.com/office/drawing/2014/main" id="{0B9727C8-5293-D5A3-2297-041ADBE0DC61}"/>
              </a:ext>
            </a:extLst>
          </p:cNvPr>
          <p:cNvSpPr txBox="1"/>
          <p:nvPr/>
        </p:nvSpPr>
        <p:spPr>
          <a:xfrm>
            <a:off x="867102" y="6035656"/>
            <a:ext cx="11098211" cy="523220"/>
          </a:xfrm>
          <a:prstGeom prst="rect">
            <a:avLst/>
          </a:prstGeom>
          <a:noFill/>
        </p:spPr>
        <p:txBody>
          <a:bodyPr wrap="square">
            <a:spAutoFit/>
          </a:bodyPr>
          <a:lstStyle/>
          <a:p>
            <a:pPr algn="r"/>
            <a:r>
              <a:rPr lang="es-ES" sz="2800" b="1" i="1" spc="70" dirty="0">
                <a:solidFill>
                  <a:schemeClr val="accent5">
                    <a:lumMod val="50000"/>
                  </a:schemeClr>
                </a:solidFill>
              </a:rPr>
              <a:t>EN LA SIGUIENTE DIAPOSITIVA, CONSTRUYAN LA </a:t>
            </a:r>
            <a:r>
              <a:rPr lang="es-ES" sz="2800" b="1" i="1" u="sng" spc="70" dirty="0">
                <a:solidFill>
                  <a:schemeClr val="accent5">
                    <a:lumMod val="50000"/>
                  </a:schemeClr>
                </a:solidFill>
              </a:rPr>
              <a:t>RESPUESTA AL QUÉ</a:t>
            </a:r>
          </a:p>
        </p:txBody>
      </p:sp>
    </p:spTree>
    <p:extLst>
      <p:ext uri="{BB962C8B-B14F-4D97-AF65-F5344CB8AC3E}">
        <p14:creationId xmlns:p14="http://schemas.microsoft.com/office/powerpoint/2010/main" val="303743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B5472-0BFD-5577-6D91-925AA4231E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327BBD-2BF1-53C5-9B95-4DF831E03C98}"/>
              </a:ext>
            </a:extLst>
          </p:cNvPr>
          <p:cNvSpPr txBox="1"/>
          <p:nvPr/>
        </p:nvSpPr>
        <p:spPr>
          <a:xfrm>
            <a:off x="336625" y="293680"/>
            <a:ext cx="9532145" cy="1077218"/>
          </a:xfrm>
          <a:prstGeom prst="rect">
            <a:avLst/>
          </a:prstGeom>
          <a:noFill/>
        </p:spPr>
        <p:txBody>
          <a:bodyPr wrap="square" rtlCol="0">
            <a:spAutoFit/>
          </a:bodyPr>
          <a:lstStyle/>
          <a:p>
            <a:r>
              <a:rPr lang="es-ES" sz="3200" b="1" kern="0" spc="200" dirty="0">
                <a:solidFill>
                  <a:srgbClr val="1F2072"/>
                </a:solidFill>
                <a:latin typeface="Verdana" panose="020B0604030504040204" pitchFamily="34" charset="0"/>
                <a:ea typeface="Verdana" panose="020B0604030504040204" pitchFamily="34" charset="0"/>
                <a:cs typeface="Verdana" panose="020B0604030504040204" pitchFamily="34" charset="0"/>
              </a:rPr>
              <a:t>1. ¿CUÁL ES LA PROPUESTA DE VALOR DE NUESTRO PROYECTO? </a:t>
            </a:r>
            <a:endParaRPr lang="es-CO" sz="2800" b="1" i="1" kern="0" spc="200" dirty="0">
              <a:solidFill>
                <a:srgbClr val="1F2072"/>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Box 2">
            <a:extLst>
              <a:ext uri="{FF2B5EF4-FFF2-40B4-BE49-F238E27FC236}">
                <a16:creationId xmlns:a16="http://schemas.microsoft.com/office/drawing/2014/main" id="{6DDA6941-4BB3-DC3D-3CA3-43F0FA50EAD1}"/>
              </a:ext>
            </a:extLst>
          </p:cNvPr>
          <p:cNvSpPr txBox="1"/>
          <p:nvPr/>
        </p:nvSpPr>
        <p:spPr>
          <a:xfrm>
            <a:off x="492583" y="1776718"/>
            <a:ext cx="10905886" cy="4191917"/>
          </a:xfrm>
          <a:prstGeom prst="rect">
            <a:avLst/>
          </a:prstGeom>
          <a:noFill/>
        </p:spPr>
        <p:txBody>
          <a:bodyPr wrap="square">
            <a:spAutoFit/>
          </a:bodyPr>
          <a:lstStyle/>
          <a:p>
            <a:pPr marL="342900" lvl="1" indent="-342900" algn="just" defTabSz="622300">
              <a:lnSpc>
                <a:spcPct val="90000"/>
              </a:lnSpc>
              <a:spcBef>
                <a:spcPct val="0"/>
              </a:spcBef>
              <a:spcAft>
                <a:spcPct val="15000"/>
              </a:spcAft>
              <a:buFont typeface="Wingdings" panose="05000000000000000000" pitchFamily="2" charset="2"/>
              <a:buChar char="v"/>
            </a:pPr>
            <a:r>
              <a:rPr lang="es-ES" sz="2400" dirty="0"/>
              <a:t>El proyecto se centra en diseñar y producir una bebida alcohólica artesanal que combine sabores tropicales únicos, como mango, maracuyá y guayaba, con un diseño moderno y sostenible, dirigido al segmento juvenil de Riohacha. Esta propuesta ofrece una alternativa innovadora a las opciones tradicionales del mercado, destacando la identidad cultural de la región y utilizando ingredientes locales. Además de satisfacer las preferencias de los consumidores jóvenes, el proyecto fomenta el consumo responsable y la economía circular a través de prácticas sostenibles, como el uso de botellas reciclables. </a:t>
            </a:r>
          </a:p>
          <a:p>
            <a:pPr marL="342900" lvl="1" indent="-342900" algn="just" defTabSz="622300">
              <a:lnSpc>
                <a:spcPct val="90000"/>
              </a:lnSpc>
              <a:spcBef>
                <a:spcPct val="0"/>
              </a:spcBef>
              <a:spcAft>
                <a:spcPct val="15000"/>
              </a:spcAft>
              <a:buFont typeface="Wingdings" panose="05000000000000000000" pitchFamily="2" charset="2"/>
              <a:buChar char="v"/>
            </a:pPr>
            <a:endParaRPr lang="es-ES" sz="2400" dirty="0"/>
          </a:p>
          <a:p>
            <a:pPr marL="342900" lvl="1" indent="-342900" algn="just" defTabSz="622300">
              <a:lnSpc>
                <a:spcPct val="90000"/>
              </a:lnSpc>
              <a:spcBef>
                <a:spcPct val="0"/>
              </a:spcBef>
              <a:spcAft>
                <a:spcPct val="15000"/>
              </a:spcAft>
              <a:buFont typeface="Wingdings" panose="05000000000000000000" pitchFamily="2" charset="2"/>
              <a:buChar char="v"/>
            </a:pPr>
            <a:r>
              <a:rPr lang="es-ES" sz="2400" dirty="0"/>
              <a:t>De esta manera, el producto no solo genera un impacto positivo en los consumidores, sino que también fortalece a los productores locales y contribuye al desarrollo económico de la región.</a:t>
            </a:r>
            <a:endParaRPr lang="es-CO" sz="2200" dirty="0"/>
          </a:p>
        </p:txBody>
      </p:sp>
    </p:spTree>
    <p:extLst>
      <p:ext uri="{BB962C8B-B14F-4D97-AF65-F5344CB8AC3E}">
        <p14:creationId xmlns:p14="http://schemas.microsoft.com/office/powerpoint/2010/main" val="12798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ADA4-C6FD-AD92-F53E-5403F13D7BA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094EACD-C9D5-FE87-2190-6BE1FCB3E276}"/>
              </a:ext>
            </a:extLst>
          </p:cNvPr>
          <p:cNvSpPr txBox="1"/>
          <p:nvPr/>
        </p:nvSpPr>
        <p:spPr>
          <a:xfrm>
            <a:off x="19050" y="211279"/>
            <a:ext cx="11880938" cy="584775"/>
          </a:xfrm>
          <a:prstGeom prst="rect">
            <a:avLst/>
          </a:prstGeom>
          <a:noFill/>
        </p:spPr>
        <p:txBody>
          <a:bodyPr wrap="square" rtlCol="0">
            <a:spAutoFit/>
          </a:bodyPr>
          <a:lstStyle/>
          <a:p>
            <a:r>
              <a:rPr lang="es-CO" sz="3200" b="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2. ¿CÓMO? </a:t>
            </a:r>
            <a:r>
              <a:rPr lang="es-CO" sz="2800" b="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(Preguntas orientadoras) </a:t>
            </a:r>
            <a:endParaRPr lang="es-CO" sz="2800" b="1" kern="0" dirty="0">
              <a:solidFill>
                <a:srgbClr val="A6FAF9"/>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extBox 2">
            <a:extLst>
              <a:ext uri="{FF2B5EF4-FFF2-40B4-BE49-F238E27FC236}">
                <a16:creationId xmlns:a16="http://schemas.microsoft.com/office/drawing/2014/main" id="{49146F53-ED1A-3D5D-8544-BFC16A29A08C}"/>
              </a:ext>
            </a:extLst>
          </p:cNvPr>
          <p:cNvSpPr txBox="1"/>
          <p:nvPr/>
        </p:nvSpPr>
        <p:spPr>
          <a:xfrm>
            <a:off x="3104239" y="1277642"/>
            <a:ext cx="8255628" cy="4302716"/>
          </a:xfrm>
          <a:prstGeom prst="rect">
            <a:avLst/>
          </a:prstGeom>
          <a:noFill/>
        </p:spPr>
        <p:txBody>
          <a:bodyPr wrap="square">
            <a:spAutoFit/>
          </a:bodyPr>
          <a:lstStyle/>
          <a:p>
            <a:pPr marL="342900" lvl="1" indent="-342900" defTabSz="622300">
              <a:lnSpc>
                <a:spcPct val="90000"/>
              </a:lnSpc>
              <a:spcBef>
                <a:spcPct val="0"/>
              </a:spcBef>
              <a:spcAft>
                <a:spcPct val="15000"/>
              </a:spcAft>
              <a:buFont typeface="Wingdings" panose="05000000000000000000" pitchFamily="2" charset="2"/>
              <a:buChar char="v"/>
            </a:pPr>
            <a:r>
              <a:rPr lang="es-ES" sz="2400" dirty="0">
                <a:solidFill>
                  <a:schemeClr val="accent5">
                    <a:lumMod val="40000"/>
                    <a:lumOff val="60000"/>
                  </a:schemeClr>
                </a:solidFill>
              </a:rPr>
              <a:t>Recuerden: saber que algo necesita una solución no es lo mismo que </a:t>
            </a:r>
            <a:r>
              <a:rPr lang="es-ES" sz="2400" i="1" dirty="0">
                <a:solidFill>
                  <a:schemeClr val="accent5">
                    <a:lumMod val="40000"/>
                    <a:lumOff val="60000"/>
                  </a:schemeClr>
                </a:solidFill>
              </a:rPr>
              <a:t>conocer el problema</a:t>
            </a:r>
            <a:r>
              <a:rPr lang="es-ES" sz="2400" dirty="0">
                <a:solidFill>
                  <a:schemeClr val="accent5">
                    <a:lumMod val="40000"/>
                    <a:lumOff val="60000"/>
                  </a:schemeClr>
                </a:solidFill>
              </a:rPr>
              <a:t>. ¿Cuál es el problema o la necesidad? </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solidFill>
                  <a:schemeClr val="accent5">
                    <a:lumMod val="40000"/>
                    <a:lumOff val="60000"/>
                  </a:schemeClr>
                </a:solidFill>
              </a:rPr>
              <a:t>¿</a:t>
            </a:r>
            <a:r>
              <a:rPr lang="es-ES" sz="2400" i="1" dirty="0">
                <a:solidFill>
                  <a:schemeClr val="accent5">
                    <a:lumMod val="40000"/>
                    <a:lumOff val="60000"/>
                  </a:schemeClr>
                </a:solidFill>
              </a:rPr>
              <a:t>Por qué algo es un problema</a:t>
            </a:r>
            <a:r>
              <a:rPr lang="es-ES" sz="2400" dirty="0">
                <a:solidFill>
                  <a:schemeClr val="accent5">
                    <a:lumMod val="40000"/>
                    <a:lumOff val="60000"/>
                  </a:schemeClr>
                </a:solidFill>
              </a:rPr>
              <a:t>? ¿Qué razones se han esgrimido para diagnosticarlo, qué conductas ha motivado?</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solidFill>
                  <a:schemeClr val="accent5">
                    <a:lumMod val="40000"/>
                    <a:lumOff val="60000"/>
                  </a:schemeClr>
                </a:solidFill>
              </a:rPr>
              <a:t>¿Qué nos dice el problema acerca de nuestra población objetivo? ¿El problema se presenta universalmente para a todos, o solamente a algún </a:t>
            </a:r>
            <a:r>
              <a:rPr lang="es-ES" sz="2400" i="1" dirty="0">
                <a:solidFill>
                  <a:schemeClr val="accent5">
                    <a:lumMod val="40000"/>
                    <a:lumOff val="60000"/>
                  </a:schemeClr>
                </a:solidFill>
              </a:rPr>
              <a:t>segmento de clientes</a:t>
            </a:r>
            <a:r>
              <a:rPr lang="es-ES" sz="2400" dirty="0">
                <a:solidFill>
                  <a:schemeClr val="accent5">
                    <a:lumMod val="40000"/>
                    <a:lumOff val="60000"/>
                  </a:schemeClr>
                </a:solidFill>
              </a:rPr>
              <a:t>? </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solidFill>
                  <a:schemeClr val="accent5">
                    <a:lumMod val="40000"/>
                    <a:lumOff val="60000"/>
                  </a:schemeClr>
                </a:solidFill>
              </a:rPr>
              <a:t>El problema, ¿se puede expresar de forma tal que nuestra solución tecnológica sea comprendida de manera intuitiva?</a:t>
            </a:r>
          </a:p>
          <a:p>
            <a:pPr marL="342900" lvl="1" indent="-342900" defTabSz="622300">
              <a:lnSpc>
                <a:spcPct val="90000"/>
              </a:lnSpc>
              <a:spcBef>
                <a:spcPct val="0"/>
              </a:spcBef>
              <a:spcAft>
                <a:spcPct val="15000"/>
              </a:spcAft>
              <a:buFont typeface="Wingdings" panose="05000000000000000000" pitchFamily="2" charset="2"/>
              <a:buChar char="v"/>
            </a:pPr>
            <a:r>
              <a:rPr lang="es-ES" sz="2400" dirty="0">
                <a:solidFill>
                  <a:schemeClr val="accent5">
                    <a:lumMod val="40000"/>
                    <a:lumOff val="60000"/>
                  </a:schemeClr>
                </a:solidFill>
              </a:rPr>
              <a:t>¿Cómo </a:t>
            </a:r>
            <a:r>
              <a:rPr lang="es-ES" sz="2400" i="1" u="sng" dirty="0">
                <a:solidFill>
                  <a:schemeClr val="accent5">
                    <a:lumMod val="40000"/>
                    <a:lumOff val="60000"/>
                  </a:schemeClr>
                </a:solidFill>
              </a:rPr>
              <a:t>mediremos</a:t>
            </a:r>
            <a:r>
              <a:rPr lang="es-ES" sz="2400" dirty="0">
                <a:solidFill>
                  <a:schemeClr val="accent5">
                    <a:lumMod val="40000"/>
                    <a:lumOff val="60000"/>
                  </a:schemeClr>
                </a:solidFill>
              </a:rPr>
              <a:t> que efectivamente estemos solucionando el problema, durante la implementación de nuestro proyecto?</a:t>
            </a:r>
          </a:p>
        </p:txBody>
      </p:sp>
      <p:sp>
        <p:nvSpPr>
          <p:cNvPr id="6" name="TextBox 13">
            <a:extLst>
              <a:ext uri="{FF2B5EF4-FFF2-40B4-BE49-F238E27FC236}">
                <a16:creationId xmlns:a16="http://schemas.microsoft.com/office/drawing/2014/main" id="{074734F8-9F61-07ED-DADE-0BC96E549682}"/>
              </a:ext>
            </a:extLst>
          </p:cNvPr>
          <p:cNvSpPr txBox="1"/>
          <p:nvPr/>
        </p:nvSpPr>
        <p:spPr>
          <a:xfrm>
            <a:off x="-80702" y="2285982"/>
            <a:ext cx="2320969" cy="2252924"/>
          </a:xfrm>
          <a:prstGeom prst="rect">
            <a:avLst/>
          </a:prstGeom>
          <a:noFill/>
        </p:spPr>
        <p:txBody>
          <a:bodyPr wrap="square">
            <a:spAutoFit/>
          </a:bodyPr>
          <a:lstStyle/>
          <a:p>
            <a:pPr marL="0" lvl="1" algn="r" defTabSz="622300">
              <a:lnSpc>
                <a:spcPct val="90000"/>
              </a:lnSpc>
              <a:spcBef>
                <a:spcPct val="0"/>
              </a:spcBef>
              <a:spcAft>
                <a:spcPct val="15000"/>
              </a:spcAft>
            </a:pPr>
            <a:r>
              <a:rPr lang="es-ES" sz="2600" dirty="0">
                <a:solidFill>
                  <a:schemeClr val="accent2">
                    <a:lumMod val="20000"/>
                    <a:lumOff val="80000"/>
                  </a:schemeClr>
                </a:solidFill>
              </a:rPr>
              <a:t>¿Cuál es el </a:t>
            </a:r>
            <a:r>
              <a:rPr lang="es-ES" sz="2600" b="1" i="1" dirty="0">
                <a:solidFill>
                  <a:schemeClr val="accent2">
                    <a:lumMod val="20000"/>
                    <a:lumOff val="80000"/>
                  </a:schemeClr>
                </a:solidFill>
              </a:rPr>
              <a:t>problema o necesidad</a:t>
            </a:r>
            <a:r>
              <a:rPr lang="es-ES" sz="2600" dirty="0">
                <a:solidFill>
                  <a:schemeClr val="accent2">
                    <a:lumMod val="20000"/>
                    <a:lumOff val="80000"/>
                  </a:schemeClr>
                </a:solidFill>
              </a:rPr>
              <a:t> que estamos solucionando o interviniendo?</a:t>
            </a:r>
            <a:endParaRPr lang="es-ES" sz="2600" b="0" i="0" u="none" kern="1200" dirty="0">
              <a:solidFill>
                <a:schemeClr val="accent2">
                  <a:lumMod val="20000"/>
                  <a:lumOff val="80000"/>
                </a:schemeClr>
              </a:solidFill>
            </a:endParaRPr>
          </a:p>
        </p:txBody>
      </p:sp>
      <p:sp>
        <p:nvSpPr>
          <p:cNvPr id="8" name="Abrir llave 7">
            <a:extLst>
              <a:ext uri="{FF2B5EF4-FFF2-40B4-BE49-F238E27FC236}">
                <a16:creationId xmlns:a16="http://schemas.microsoft.com/office/drawing/2014/main" id="{ED5E73A2-77E5-D130-0655-87ED4143F7C1}"/>
              </a:ext>
            </a:extLst>
          </p:cNvPr>
          <p:cNvSpPr/>
          <p:nvPr/>
        </p:nvSpPr>
        <p:spPr>
          <a:xfrm>
            <a:off x="2286000" y="1079902"/>
            <a:ext cx="818239" cy="4626985"/>
          </a:xfrm>
          <a:prstGeom prst="leftBrace">
            <a:avLst/>
          </a:prstGeom>
          <a:ln w="508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9" name="CuadroTexto 8">
            <a:extLst>
              <a:ext uri="{FF2B5EF4-FFF2-40B4-BE49-F238E27FC236}">
                <a16:creationId xmlns:a16="http://schemas.microsoft.com/office/drawing/2014/main" id="{B18CE315-28CD-2470-3F39-0895AEC83376}"/>
              </a:ext>
            </a:extLst>
          </p:cNvPr>
          <p:cNvSpPr txBox="1"/>
          <p:nvPr/>
        </p:nvSpPr>
        <p:spPr>
          <a:xfrm>
            <a:off x="676602" y="5845156"/>
            <a:ext cx="11098211" cy="954107"/>
          </a:xfrm>
          <a:prstGeom prst="rect">
            <a:avLst/>
          </a:prstGeom>
          <a:noFill/>
        </p:spPr>
        <p:txBody>
          <a:bodyPr wrap="square">
            <a:spAutoFit/>
          </a:bodyPr>
          <a:lstStyle/>
          <a:p>
            <a:pPr algn="r"/>
            <a:r>
              <a:rPr lang="es-ES" sz="2800" b="1" i="1" spc="70" dirty="0">
                <a:solidFill>
                  <a:schemeClr val="accent5">
                    <a:lumMod val="75000"/>
                  </a:schemeClr>
                </a:solidFill>
              </a:rPr>
              <a:t>EN LA SIGUIENTE DIAPOSITIVA, </a:t>
            </a:r>
          </a:p>
          <a:p>
            <a:pPr algn="r"/>
            <a:r>
              <a:rPr lang="es-ES" sz="2800" b="1" i="1" spc="70" dirty="0">
                <a:solidFill>
                  <a:schemeClr val="accent5">
                    <a:lumMod val="75000"/>
                  </a:schemeClr>
                </a:solidFill>
              </a:rPr>
              <a:t>CONSTRUYAN LA </a:t>
            </a:r>
            <a:r>
              <a:rPr lang="es-ES" sz="2800" b="1" i="1" u="sng" spc="70" dirty="0">
                <a:solidFill>
                  <a:schemeClr val="accent5">
                    <a:lumMod val="75000"/>
                  </a:schemeClr>
                </a:solidFill>
              </a:rPr>
              <a:t>RESPUESTA AL CÓMO</a:t>
            </a:r>
          </a:p>
        </p:txBody>
      </p:sp>
    </p:spTree>
    <p:extLst>
      <p:ext uri="{BB962C8B-B14F-4D97-AF65-F5344CB8AC3E}">
        <p14:creationId xmlns:p14="http://schemas.microsoft.com/office/powerpoint/2010/main" val="275069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306BE-FB58-5370-5A13-150A98133A8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AD229DA-823F-6E6B-D174-643EB28AD923}"/>
              </a:ext>
            </a:extLst>
          </p:cNvPr>
          <p:cNvSpPr txBox="1"/>
          <p:nvPr/>
        </p:nvSpPr>
        <p:spPr>
          <a:xfrm>
            <a:off x="295757" y="410288"/>
            <a:ext cx="10702969" cy="954107"/>
          </a:xfrm>
          <a:prstGeom prst="rect">
            <a:avLst/>
          </a:prstGeom>
          <a:noFill/>
        </p:spPr>
        <p:txBody>
          <a:bodyPr wrap="square" rtlCol="0">
            <a:spAutoFit/>
          </a:bodyPr>
          <a:lstStyle/>
          <a:p>
            <a:r>
              <a:rPr lang="es-CO" sz="2800" b="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2. ¿CUÁL ES </a:t>
            </a:r>
            <a:r>
              <a:rPr lang="es-CO" sz="2800" b="1" i="1" u="sng"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EL PROBLEMA</a:t>
            </a:r>
            <a:r>
              <a:rPr lang="es-CO" sz="2800" b="1" kern="0" spc="200" dirty="0">
                <a:solidFill>
                  <a:srgbClr val="A6FAF9"/>
                </a:solidFill>
                <a:latin typeface="Verdana" panose="020B0604030504040204" pitchFamily="34" charset="0"/>
                <a:ea typeface="Verdana" panose="020B0604030504040204" pitchFamily="34" charset="0"/>
                <a:cs typeface="Verdana" panose="020B0604030504040204" pitchFamily="34" charset="0"/>
              </a:rPr>
              <a:t> PARA CUYA SOLUCIÓN PLANTEAMOS ESTE PROYECTO?</a:t>
            </a:r>
            <a:endParaRPr lang="es-CO" sz="2800" b="1" kern="0" dirty="0">
              <a:solidFill>
                <a:srgbClr val="A6FAF9"/>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2">
            <a:extLst>
              <a:ext uri="{FF2B5EF4-FFF2-40B4-BE49-F238E27FC236}">
                <a16:creationId xmlns:a16="http://schemas.microsoft.com/office/drawing/2014/main" id="{8F31190F-E554-623E-E8C5-F9B5B29BAA03}"/>
              </a:ext>
            </a:extLst>
          </p:cNvPr>
          <p:cNvSpPr txBox="1"/>
          <p:nvPr/>
        </p:nvSpPr>
        <p:spPr>
          <a:xfrm>
            <a:off x="295757" y="1734515"/>
            <a:ext cx="10905886" cy="4524315"/>
          </a:xfrm>
          <a:prstGeom prst="rect">
            <a:avLst/>
          </a:prstGeom>
          <a:noFill/>
        </p:spPr>
        <p:txBody>
          <a:bodyPr wrap="square">
            <a:spAutoFit/>
          </a:bodyPr>
          <a:lstStyle/>
          <a:p>
            <a:pPr marL="342900" lvl="1" indent="-342900" algn="just" defTabSz="622300">
              <a:lnSpc>
                <a:spcPct val="90000"/>
              </a:lnSpc>
              <a:spcBef>
                <a:spcPct val="0"/>
              </a:spcBef>
              <a:spcAft>
                <a:spcPct val="15000"/>
              </a:spcAft>
              <a:buFont typeface="Wingdings" panose="05000000000000000000" pitchFamily="2" charset="2"/>
              <a:buChar char="v"/>
            </a:pPr>
            <a:r>
              <a:rPr lang="es-ES" sz="2400" dirty="0">
                <a:solidFill>
                  <a:schemeClr val="bg1"/>
                </a:solidFill>
              </a:rPr>
              <a:t>El mercado de bebidas alcohólicas en Riohacha enfrenta una dependencia significativa de marcas nacionales e internacionales, dejando pocas opciones locales que reflejen la identidad cultural de la región y respondan a las preferencias de los consumidores jóvenes. Esta falta de alternativas locales limita la competitividad del mercado y restringe las oportunidades de desarrollo económico para los productores y emprendedores de la región. </a:t>
            </a:r>
          </a:p>
          <a:p>
            <a:pPr marL="342900" lvl="1" indent="-342900" algn="just" defTabSz="622300">
              <a:lnSpc>
                <a:spcPct val="90000"/>
              </a:lnSpc>
              <a:spcBef>
                <a:spcPct val="0"/>
              </a:spcBef>
              <a:spcAft>
                <a:spcPct val="15000"/>
              </a:spcAft>
              <a:buFont typeface="Wingdings" panose="05000000000000000000" pitchFamily="2" charset="2"/>
              <a:buChar char="v"/>
            </a:pPr>
            <a:endParaRPr lang="es-ES" sz="2400" dirty="0">
              <a:solidFill>
                <a:schemeClr val="bg1"/>
              </a:solidFill>
            </a:endParaRPr>
          </a:p>
          <a:p>
            <a:pPr marL="342900" lvl="1" indent="-342900" algn="just" defTabSz="622300">
              <a:lnSpc>
                <a:spcPct val="90000"/>
              </a:lnSpc>
              <a:spcBef>
                <a:spcPct val="0"/>
              </a:spcBef>
              <a:spcAft>
                <a:spcPct val="15000"/>
              </a:spcAft>
              <a:buFont typeface="Wingdings" panose="05000000000000000000" pitchFamily="2" charset="2"/>
              <a:buChar char="v"/>
            </a:pPr>
            <a:r>
              <a:rPr lang="es-ES" sz="2400" dirty="0">
                <a:solidFill>
                  <a:schemeClr val="bg1"/>
                </a:solidFill>
              </a:rPr>
              <a:t>Adicionalmente, la ausencia de innovación en este segmento impide que se aproveche el potencial de la creciente población joven y de la vida nocturna de la ciudad, lo que a su vez afecta la generación de empleo y el fortalecimiento de la economía local. Este proyecto busca llenar esa brecha, ofreciendo una solución que no solo satisfaga las demandas del mercado, sino que también impulse un cambio positivo en la región.</a:t>
            </a:r>
            <a:endParaRPr lang="es-CO" sz="2200" dirty="0">
              <a:solidFill>
                <a:schemeClr val="bg1"/>
              </a:solidFill>
            </a:endParaRPr>
          </a:p>
        </p:txBody>
      </p:sp>
    </p:spTree>
    <p:extLst>
      <p:ext uri="{BB962C8B-B14F-4D97-AF65-F5344CB8AC3E}">
        <p14:creationId xmlns:p14="http://schemas.microsoft.com/office/powerpoint/2010/main" val="4208476891"/>
      </p:ext>
    </p:extLst>
  </p:cSld>
  <p:clrMapOvr>
    <a:masterClrMapping/>
  </p:clrMapOvr>
</p:sld>
</file>

<file path=ppt/theme/theme1.xml><?xml version="1.0" encoding="utf-8"?>
<a:theme xmlns:a="http://schemas.openxmlformats.org/drawingml/2006/main" name="Office Theme">
  <a:themeElements>
    <a:clrScheme name="Custom 1">
      <a:dk1>
        <a:srgbClr val="1E1F72"/>
      </a:dk1>
      <a:lt1>
        <a:srgbClr val="FEFFFF"/>
      </a:lt1>
      <a:dk2>
        <a:srgbClr val="A6F9F8"/>
      </a:dk2>
      <a:lt2>
        <a:srgbClr val="FBF9FF"/>
      </a:lt2>
      <a:accent1>
        <a:srgbClr val="7371FB"/>
      </a:accent1>
      <a:accent2>
        <a:srgbClr val="8D9FF3"/>
      </a:accent2>
      <a:accent3>
        <a:srgbClr val="C185FE"/>
      </a:accent3>
      <a:accent4>
        <a:srgbClr val="7230D8"/>
      </a:accent4>
      <a:accent5>
        <a:srgbClr val="E476FC"/>
      </a:accent5>
      <a:accent6>
        <a:srgbClr val="D3A6FE"/>
      </a:accent6>
      <a:hlink>
        <a:srgbClr val="002454"/>
      </a:hlink>
      <a:folHlink>
        <a:srgbClr val="5963D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SEÑO_Modelo ppt_TEMAS_Agosto" id="{3A250D54-E42A-1644-8F54-3B582A60C4E8}" vid="{3C449BB2-49E3-FF42-B6BA-46562E16512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SEÑO_Modelo ppt_TEMAS_Agosto" id="{3A250D54-E42A-1644-8F54-3B582A60C4E8}" vid="{7463A1C8-CA73-FC4E-BC42-01AB70D3B62F}"/>
    </a:ext>
  </a:extLst>
</a:theme>
</file>

<file path=ppt/theme/theme3.xml><?xml version="1.0" encoding="utf-8"?>
<a:theme xmlns:a="http://schemas.openxmlformats.org/drawingml/2006/main" name="1_Office Theme">
  <a:themeElements>
    <a:clrScheme name="Custom 1">
      <a:dk1>
        <a:srgbClr val="1E1F72"/>
      </a:dk1>
      <a:lt1>
        <a:srgbClr val="FEFFFF"/>
      </a:lt1>
      <a:dk2>
        <a:srgbClr val="A6F9F8"/>
      </a:dk2>
      <a:lt2>
        <a:srgbClr val="FBF9FF"/>
      </a:lt2>
      <a:accent1>
        <a:srgbClr val="7371FB"/>
      </a:accent1>
      <a:accent2>
        <a:srgbClr val="8D9FF3"/>
      </a:accent2>
      <a:accent3>
        <a:srgbClr val="C185FE"/>
      </a:accent3>
      <a:accent4>
        <a:srgbClr val="7230D8"/>
      </a:accent4>
      <a:accent5>
        <a:srgbClr val="E476FC"/>
      </a:accent5>
      <a:accent6>
        <a:srgbClr val="D3A6FE"/>
      </a:accent6>
      <a:hlink>
        <a:srgbClr val="002454"/>
      </a:hlink>
      <a:folHlink>
        <a:srgbClr val="5963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1359</TotalTime>
  <Words>1167</Words>
  <Application>Microsoft Office PowerPoint</Application>
  <PresentationFormat>Panorámica</PresentationFormat>
  <Paragraphs>80</Paragraphs>
  <Slides>12</Slides>
  <Notes>11</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12</vt:i4>
      </vt:variant>
    </vt:vector>
  </HeadingPairs>
  <TitlesOfParts>
    <vt:vector size="22" baseType="lpstr">
      <vt:lpstr>Aptos</vt:lpstr>
      <vt:lpstr>Aptos Display</vt:lpstr>
      <vt:lpstr>Arial</vt:lpstr>
      <vt:lpstr>Calibri</vt:lpstr>
      <vt:lpstr>Lato</vt:lpstr>
      <vt:lpstr>Verdana</vt:lpstr>
      <vt:lpstr>Wingdings</vt:lpstr>
      <vt:lpstr>Office Theme</vt:lpstr>
      <vt:lpstr>Custom Design</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Johana Arevalo Franco</dc:creator>
  <cp:lastModifiedBy>Estudiantes9</cp:lastModifiedBy>
  <cp:revision>58</cp:revision>
  <dcterms:created xsi:type="dcterms:W3CDTF">2024-07-25T20:02:45Z</dcterms:created>
  <dcterms:modified xsi:type="dcterms:W3CDTF">2024-12-13T14:23:55Z</dcterms:modified>
</cp:coreProperties>
</file>