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06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80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3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983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350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548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95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496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74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8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540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88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33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40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1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07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40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5C02-9CA0-46AC-9998-56023CE2760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9A8AB-8617-412A-8152-2C1179A03A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742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E0E4B-9FBB-17CC-862E-FDC1815913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Java SE Developer</a:t>
            </a:r>
            <a:br>
              <a:rPr lang="en-US" altLang="zh-TW" dirty="0"/>
            </a:br>
            <a:r>
              <a:rPr lang="en-US" altLang="zh-TW" dirty="0"/>
              <a:t>1z0-819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9899B7B-07F4-328F-6463-A7F049968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江聖榮</a:t>
            </a:r>
          </a:p>
        </p:txBody>
      </p:sp>
    </p:spTree>
    <p:extLst>
      <p:ext uri="{BB962C8B-B14F-4D97-AF65-F5344CB8AC3E}">
        <p14:creationId xmlns:p14="http://schemas.microsoft.com/office/powerpoint/2010/main" val="123679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540F99D-796A-094A-C3C8-A78AFF2A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/>
              <a:t>JAVA API</a:t>
            </a:r>
            <a:r>
              <a:rPr lang="zh-TW" altLang="en-US" dirty="0"/>
              <a:t>文件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D37437-95BE-593C-995E-60E0F6300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211312"/>
            <a:ext cx="3791094" cy="40096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800" dirty="0"/>
              <a:t>內部函式庫</a:t>
            </a:r>
          </a:p>
          <a:p>
            <a:pPr lvl="1"/>
            <a:r>
              <a:rPr lang="en-US" altLang="zh-TW" sz="1800" dirty="0"/>
              <a:t>Java.</a:t>
            </a:r>
            <a:r>
              <a:rPr lang="en-US" altLang="zh-TW" sz="3200" dirty="0"/>
              <a:t>lang</a:t>
            </a:r>
            <a:r>
              <a:rPr lang="en-US" altLang="zh-TW" sz="1800" dirty="0"/>
              <a:t>.*</a:t>
            </a:r>
          </a:p>
          <a:p>
            <a:r>
              <a:rPr lang="zh-TW" altLang="en-US" sz="1800" dirty="0"/>
              <a:t>外部函式庫</a:t>
            </a:r>
          </a:p>
          <a:p>
            <a:pPr lvl="1"/>
            <a:r>
              <a:rPr lang="zh-TW" altLang="en-US" sz="1800" dirty="0"/>
              <a:t>絕對路徑</a:t>
            </a:r>
          </a:p>
          <a:p>
            <a:pPr lvl="1"/>
            <a:r>
              <a:rPr lang="zh-TW" altLang="en-US" sz="1800" dirty="0"/>
              <a:t>相對路徑</a:t>
            </a:r>
          </a:p>
          <a:p>
            <a:pPr lvl="2"/>
            <a:r>
              <a:rPr lang="en-US" altLang="zh-TW" dirty="0"/>
              <a:t>Import</a:t>
            </a:r>
          </a:p>
          <a:p>
            <a:r>
              <a:rPr lang="zh-TW" altLang="en-US" sz="1800" dirty="0"/>
              <a:t>常用必考ＡＰＩ</a:t>
            </a:r>
          </a:p>
          <a:p>
            <a:pPr lvl="1"/>
            <a:r>
              <a:rPr lang="en-US" altLang="zh-TW" sz="1800" dirty="0"/>
              <a:t>Java.lang.*</a:t>
            </a:r>
          </a:p>
          <a:p>
            <a:pPr lvl="1"/>
            <a:r>
              <a:rPr lang="en-US" altLang="zh-TW" sz="1800" dirty="0"/>
              <a:t>Java.util.*</a:t>
            </a:r>
          </a:p>
          <a:p>
            <a:pPr lvl="1"/>
            <a:r>
              <a:rPr lang="en-US" altLang="zh-TW" sz="1800" dirty="0"/>
              <a:t>Java.io.*</a:t>
            </a:r>
          </a:p>
          <a:p>
            <a:pPr lvl="1"/>
            <a:r>
              <a:rPr lang="en-US" altLang="zh-TW" sz="1800" dirty="0"/>
              <a:t>Java.sql.*</a:t>
            </a:r>
          </a:p>
          <a:p>
            <a:endParaRPr lang="en-US" altLang="zh-TW" sz="1800" dirty="0"/>
          </a:p>
        </p:txBody>
      </p:sp>
      <p:pic>
        <p:nvPicPr>
          <p:cNvPr id="1026" name="Picture 2" descr="畫面剪輯">
            <a:extLst>
              <a:ext uri="{FF2B5EF4-FFF2-40B4-BE49-F238E27FC236}">
                <a16:creationId xmlns:a16="http://schemas.microsoft.com/office/drawing/2014/main" id="{4BBFA9E1-9477-7813-B1D4-7002499A9B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8518" y="2336800"/>
            <a:ext cx="5797307" cy="388419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80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77C57D-11A4-0C20-13BE-DC5B5DE4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TW" sz="4400">
                <a:solidFill>
                  <a:srgbClr val="FFFFFF"/>
                </a:solidFill>
              </a:rPr>
              <a:t>WRAPPER CLASS</a:t>
            </a:r>
            <a:endParaRPr lang="zh-TW" altLang="en-US" sz="4400">
              <a:solidFill>
                <a:srgbClr val="FFFFFF"/>
              </a:solidFill>
            </a:endParaRPr>
          </a:p>
        </p:txBody>
      </p:sp>
      <p:sp>
        <p:nvSpPr>
          <p:cNvPr id="28" name="內容版面配置區 5">
            <a:extLst>
              <a:ext uri="{FF2B5EF4-FFF2-40B4-BE49-F238E27FC236}">
                <a16:creationId xmlns:a16="http://schemas.microsoft.com/office/drawing/2014/main" id="{DB8F1E18-5D49-BDD0-EDAF-B8B1F2474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160" y="3145535"/>
            <a:ext cx="4698358" cy="2507189"/>
          </a:xfrm>
        </p:spPr>
        <p:txBody>
          <a:bodyPr anchor="ctr">
            <a:noAutofit/>
          </a:bodyPr>
          <a:lstStyle/>
          <a:p>
            <a:r>
              <a:rPr lang="en-US" altLang="zh-TW" sz="1800" b="1" dirty="0">
                <a:solidFill>
                  <a:schemeClr val="bg1"/>
                </a:solidFill>
              </a:rPr>
              <a:t>Java.lang.*</a:t>
            </a:r>
          </a:p>
          <a:p>
            <a:pPr lvl="1"/>
            <a:r>
              <a:rPr lang="en-US" altLang="zh-TW" sz="1800" dirty="0">
                <a:solidFill>
                  <a:srgbClr val="FFFFFF"/>
                </a:solidFill>
              </a:rPr>
              <a:t>Byte ,Short ,</a:t>
            </a:r>
            <a:r>
              <a:rPr lang="en-US" altLang="zh-TW" sz="1800" dirty="0" err="1">
                <a:solidFill>
                  <a:srgbClr val="FFFFFF"/>
                </a:solidFill>
              </a:rPr>
              <a:t>Integer,Long</a:t>
            </a:r>
            <a:r>
              <a:rPr lang="en-US" altLang="zh-TW" sz="1800" dirty="0">
                <a:solidFill>
                  <a:srgbClr val="FFFFFF"/>
                </a:solidFill>
              </a:rPr>
              <a:t>,</a:t>
            </a:r>
          </a:p>
          <a:p>
            <a:pPr lvl="1"/>
            <a:r>
              <a:rPr lang="en-US" altLang="zh-TW" sz="1800" dirty="0" err="1">
                <a:solidFill>
                  <a:srgbClr val="FFFFFF"/>
                </a:solidFill>
              </a:rPr>
              <a:t>Float,Double</a:t>
            </a:r>
            <a:endParaRPr lang="en-US" altLang="zh-TW" sz="1800" dirty="0">
              <a:solidFill>
                <a:srgbClr val="FFFFFF"/>
              </a:solidFill>
            </a:endParaRPr>
          </a:p>
          <a:p>
            <a:pPr lvl="1"/>
            <a:r>
              <a:rPr lang="en-US" altLang="zh-TW" sz="1800" dirty="0">
                <a:solidFill>
                  <a:srgbClr val="FFFFFF"/>
                </a:solidFill>
              </a:rPr>
              <a:t>Boolean</a:t>
            </a:r>
          </a:p>
          <a:p>
            <a:pPr lvl="1"/>
            <a:r>
              <a:rPr lang="en-US" altLang="zh-TW" sz="1800" dirty="0">
                <a:solidFill>
                  <a:srgbClr val="FFFFFF"/>
                </a:solidFill>
              </a:rPr>
              <a:t>String</a:t>
            </a:r>
          </a:p>
          <a:p>
            <a:pPr lvl="1"/>
            <a:r>
              <a:rPr lang="en-US" altLang="zh-TW" sz="1800" dirty="0" err="1">
                <a:solidFill>
                  <a:srgbClr val="FFFFFF"/>
                </a:solidFill>
              </a:rPr>
              <a:t>Chatactor</a:t>
            </a:r>
            <a:endParaRPr lang="en-US" altLang="zh-TW" sz="1800" dirty="0">
              <a:solidFill>
                <a:srgbClr val="FFFFFF"/>
              </a:solidFill>
            </a:endParaRPr>
          </a:p>
          <a:p>
            <a:r>
              <a:rPr lang="zh-TW" altLang="en-US" sz="1800" b="1" dirty="0">
                <a:solidFill>
                  <a:schemeClr val="bg1"/>
                </a:solidFill>
              </a:rPr>
              <a:t>主要用途</a:t>
            </a:r>
          </a:p>
          <a:p>
            <a:pPr lvl="1"/>
            <a:r>
              <a:rPr lang="zh-TW" altLang="en-US" sz="1800" dirty="0">
                <a:solidFill>
                  <a:srgbClr val="FFFFFF"/>
                </a:solidFill>
              </a:rPr>
              <a:t>宣告變數</a:t>
            </a:r>
          </a:p>
          <a:p>
            <a:pPr lvl="1"/>
            <a:r>
              <a:rPr lang="zh-TW" altLang="en-US" sz="1800" dirty="0">
                <a:solidFill>
                  <a:srgbClr val="FFFFFF"/>
                </a:solidFill>
              </a:rPr>
              <a:t>提共方法－＞轉型用</a:t>
            </a:r>
          </a:p>
          <a:p>
            <a:r>
              <a:rPr lang="zh-TW" altLang="en-US" sz="1800" b="1" dirty="0">
                <a:solidFill>
                  <a:schemeClr val="bg1"/>
                </a:solidFill>
              </a:rPr>
              <a:t>宣告變數的初始值</a:t>
            </a:r>
          </a:p>
          <a:p>
            <a:pPr lvl="1"/>
            <a:r>
              <a:rPr lang="en-US" altLang="zh-TW" sz="1800" dirty="0">
                <a:solidFill>
                  <a:srgbClr val="FFFFFF"/>
                </a:solidFill>
              </a:rPr>
              <a:t>Boxing-&gt;ex: Integer x=new Integer(10);</a:t>
            </a:r>
          </a:p>
          <a:p>
            <a:pPr lvl="1"/>
            <a:r>
              <a:rPr lang="en-US" altLang="zh-TW" sz="1800" dirty="0" err="1">
                <a:solidFill>
                  <a:srgbClr val="FFFFFF"/>
                </a:solidFill>
              </a:rPr>
              <a:t>AutoBoxing</a:t>
            </a:r>
            <a:r>
              <a:rPr lang="en-US" altLang="zh-TW" sz="1800" dirty="0">
                <a:solidFill>
                  <a:srgbClr val="FFFFFF"/>
                </a:solidFill>
              </a:rPr>
              <a:t>-&gt;Integer y=10;</a:t>
            </a:r>
          </a:p>
          <a:p>
            <a:r>
              <a:rPr lang="en-US" altLang="zh-TW" sz="1800" b="1" dirty="0">
                <a:solidFill>
                  <a:schemeClr val="bg1"/>
                </a:solidFill>
              </a:rPr>
              <a:t>“==“-&gt;</a:t>
            </a:r>
            <a:r>
              <a:rPr lang="zh-TW" altLang="en-US" sz="1800" b="1" dirty="0">
                <a:solidFill>
                  <a:schemeClr val="bg1"/>
                </a:solidFill>
              </a:rPr>
              <a:t>的判斷會有不一樣</a:t>
            </a:r>
            <a:br>
              <a:rPr lang="zh-TW" altLang="en-US" sz="1800" dirty="0">
                <a:solidFill>
                  <a:srgbClr val="FFFFFF"/>
                </a:solidFill>
              </a:rPr>
            </a:br>
            <a:endParaRPr lang="zh-TW" altLang="en-US" sz="1800" dirty="0">
              <a:solidFill>
                <a:srgbClr val="FFFFFF"/>
              </a:solidFill>
            </a:endParaRPr>
          </a:p>
        </p:txBody>
      </p:sp>
      <p:pic>
        <p:nvPicPr>
          <p:cNvPr id="27" name="內容版面配置區 26" descr="一張含有 文字, 螢幕擷取畫面, 行, 數字 的圖片&#10;&#10;自動產生的描述">
            <a:extLst>
              <a:ext uri="{FF2B5EF4-FFF2-40B4-BE49-F238E27FC236}">
                <a16:creationId xmlns:a16="http://schemas.microsoft.com/office/drawing/2014/main" id="{D8835A5E-F284-2F9F-4A41-6A0BA96771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531" y="2699657"/>
            <a:ext cx="7347647" cy="3581400"/>
          </a:xfrm>
        </p:spPr>
      </p:pic>
    </p:spTree>
    <p:extLst>
      <p:ext uri="{BB962C8B-B14F-4D97-AF65-F5344CB8AC3E}">
        <p14:creationId xmlns:p14="http://schemas.microsoft.com/office/powerpoint/2010/main" val="74233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CF6BBFE-38BF-405A-A761-65809AFF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zh-TW" altLang="en-US" sz="4400">
                <a:solidFill>
                  <a:srgbClr val="FFFFFF"/>
                </a:solidFill>
              </a:rPr>
              <a:t>自訂</a:t>
            </a:r>
            <a:r>
              <a:rPr lang="en-US" altLang="zh-TW" sz="4400">
                <a:solidFill>
                  <a:srgbClr val="FFFFFF"/>
                </a:solidFill>
              </a:rPr>
              <a:t>METHOD</a:t>
            </a:r>
            <a:endParaRPr lang="zh-TW" altLang="en-US" sz="44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0F0344-4C83-8DBC-0F65-A1356419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方法函式</a:t>
            </a:r>
          </a:p>
          <a:p>
            <a:pPr lvl="1"/>
            <a:r>
              <a:rPr lang="zh-TW" altLang="en-US" sz="2800" dirty="0">
                <a:solidFill>
                  <a:srgbClr val="FFFFFF"/>
                </a:solidFill>
              </a:rPr>
              <a:t>新增完物件之後，事後增加的功能</a:t>
            </a:r>
          </a:p>
          <a:p>
            <a:r>
              <a:rPr lang="zh-TW" altLang="en-US" sz="3200" b="1" dirty="0">
                <a:solidFill>
                  <a:schemeClr val="bg1"/>
                </a:solidFill>
              </a:rPr>
              <a:t>語法：</a:t>
            </a:r>
          </a:p>
          <a:p>
            <a:pPr lvl="1"/>
            <a:r>
              <a:rPr lang="zh-TW" altLang="en-US" sz="2800" dirty="0">
                <a:solidFill>
                  <a:srgbClr val="FFFFFF"/>
                </a:solidFill>
              </a:rPr>
              <a:t>類型　方法名稱</a:t>
            </a:r>
            <a:r>
              <a:rPr lang="en-US" altLang="zh-TW" sz="2800" dirty="0">
                <a:solidFill>
                  <a:srgbClr val="FFFFFF"/>
                </a:solidFill>
              </a:rPr>
              <a:t>([</a:t>
            </a:r>
            <a:r>
              <a:rPr lang="zh-TW" altLang="en-US" sz="2800" dirty="0">
                <a:solidFill>
                  <a:srgbClr val="FFFFFF"/>
                </a:solidFill>
              </a:rPr>
              <a:t>引數</a:t>
            </a:r>
            <a:r>
              <a:rPr lang="en-US" altLang="zh-TW" sz="2800" dirty="0">
                <a:solidFill>
                  <a:srgbClr val="FFFFFF"/>
                </a:solidFill>
              </a:rPr>
              <a:t>])</a:t>
            </a:r>
          </a:p>
          <a:p>
            <a:pPr lvl="1"/>
            <a:r>
              <a:rPr lang="en-US" altLang="zh-TW" sz="2800" dirty="0">
                <a:solidFill>
                  <a:srgbClr val="FFFFFF"/>
                </a:solidFill>
              </a:rPr>
              <a:t>{</a:t>
            </a:r>
            <a:r>
              <a:rPr lang="zh-TW" altLang="en-US" sz="2800" dirty="0">
                <a:solidFill>
                  <a:srgbClr val="FFFFFF"/>
                </a:solidFill>
              </a:rPr>
              <a:t>程式步驟</a:t>
            </a:r>
            <a:r>
              <a:rPr lang="en-US" altLang="zh-TW" sz="2800" dirty="0">
                <a:solidFill>
                  <a:srgbClr val="FFFFFF"/>
                </a:solidFill>
              </a:rPr>
              <a:t>…..}</a:t>
            </a:r>
          </a:p>
          <a:p>
            <a:r>
              <a:rPr lang="zh-TW" altLang="en-US" sz="3200" b="1" dirty="0">
                <a:solidFill>
                  <a:schemeClr val="bg1"/>
                </a:solidFill>
              </a:rPr>
              <a:t>類型分</a:t>
            </a:r>
          </a:p>
          <a:p>
            <a:pPr lvl="1"/>
            <a:r>
              <a:rPr lang="zh-TW" altLang="en-US" sz="2800" dirty="0">
                <a:solidFill>
                  <a:srgbClr val="FFFFFF"/>
                </a:solidFill>
              </a:rPr>
              <a:t>不傳值類－＞</a:t>
            </a:r>
            <a:r>
              <a:rPr lang="en-US" altLang="zh-TW" sz="2800" dirty="0">
                <a:solidFill>
                  <a:srgbClr val="FFFFFF"/>
                </a:solidFill>
              </a:rPr>
              <a:t>void</a:t>
            </a:r>
          </a:p>
          <a:p>
            <a:pPr lvl="1"/>
            <a:r>
              <a:rPr lang="zh-TW" altLang="en-US" sz="2800" dirty="0">
                <a:solidFill>
                  <a:srgbClr val="FFFFFF"/>
                </a:solidFill>
              </a:rPr>
              <a:t>傳值類</a:t>
            </a:r>
            <a:r>
              <a:rPr lang="en-US" altLang="zh-TW" sz="2800" dirty="0">
                <a:solidFill>
                  <a:srgbClr val="FFFFFF"/>
                </a:solidFill>
              </a:rPr>
              <a:t>-&gt;return</a:t>
            </a:r>
          </a:p>
          <a:p>
            <a:endParaRPr lang="en-US" altLang="zh-TW" sz="3200" dirty="0">
              <a:solidFill>
                <a:srgbClr val="FFFFFF"/>
              </a:solidFill>
            </a:endParaRPr>
          </a:p>
          <a:p>
            <a:endParaRPr lang="zh-TW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22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5B423-BA40-F148-1218-6512E61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最先考慮自訂的方法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168B79-D9CE-10F5-B12B-49747354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bg1"/>
                </a:solidFill>
              </a:rPr>
              <a:t>須搭封裝原則</a:t>
            </a:r>
            <a:r>
              <a:rPr lang="en-US" altLang="zh-TW" b="1" dirty="0">
                <a:solidFill>
                  <a:schemeClr val="bg1"/>
                </a:solidFill>
              </a:rPr>
              <a:t>-Working with Methods and Encapsulation </a:t>
            </a:r>
          </a:p>
          <a:p>
            <a:r>
              <a:rPr lang="en-US" altLang="zh-TW" dirty="0"/>
              <a:t>1)-&gt;Field</a:t>
            </a:r>
            <a:r>
              <a:rPr lang="zh-TW" altLang="en-US" dirty="0"/>
              <a:t>加上</a:t>
            </a:r>
            <a:r>
              <a:rPr lang="en-US" altLang="zh-TW" dirty="0"/>
              <a:t>private</a:t>
            </a:r>
          </a:p>
          <a:p>
            <a:r>
              <a:rPr lang="en-US" altLang="zh-TW" dirty="0"/>
              <a:t>2)-&gt;</a:t>
            </a:r>
            <a:r>
              <a:rPr lang="zh-TW" altLang="en-US" dirty="0"/>
              <a:t>設計讀取與修改的方法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Read-&gt;getter</a:t>
            </a:r>
          </a:p>
          <a:p>
            <a:pPr lvl="1"/>
            <a:r>
              <a:rPr lang="zh-TW" altLang="en-US" dirty="0"/>
              <a:t>類型 </a:t>
            </a:r>
            <a:r>
              <a:rPr lang="en-US" altLang="zh-TW" dirty="0"/>
              <a:t>get</a:t>
            </a:r>
            <a:r>
              <a:rPr lang="zh-TW" altLang="en-US" dirty="0"/>
              <a:t>名</a:t>
            </a:r>
            <a:r>
              <a:rPr lang="en-US" altLang="zh-TW" dirty="0"/>
              <a:t>(){</a:t>
            </a:r>
            <a:r>
              <a:rPr lang="zh-TW" altLang="en-US" dirty="0"/>
              <a:t>　</a:t>
            </a:r>
            <a:r>
              <a:rPr lang="en-US" altLang="zh-TW" dirty="0"/>
              <a:t>return field;}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Write-&gt;setter</a:t>
            </a:r>
          </a:p>
          <a:p>
            <a:pPr lvl="1"/>
            <a:r>
              <a:rPr lang="en-US" altLang="zh-TW" dirty="0"/>
              <a:t>Void set</a:t>
            </a:r>
            <a:r>
              <a:rPr lang="zh-TW" altLang="en-US" dirty="0"/>
              <a:t>名</a:t>
            </a:r>
            <a:r>
              <a:rPr lang="en-US" altLang="zh-TW" dirty="0"/>
              <a:t>([</a:t>
            </a:r>
            <a:r>
              <a:rPr lang="zh-TW" altLang="en-US" dirty="0"/>
              <a:t>引數</a:t>
            </a:r>
            <a:r>
              <a:rPr lang="en-US" altLang="zh-TW" dirty="0"/>
              <a:t>]){</a:t>
            </a:r>
            <a:r>
              <a:rPr lang="en-US" altLang="zh-TW" dirty="0" err="1"/>
              <a:t>this.field</a:t>
            </a:r>
            <a:r>
              <a:rPr lang="en-US" altLang="zh-TW" dirty="0"/>
              <a:t>=</a:t>
            </a:r>
            <a:r>
              <a:rPr lang="zh-TW" altLang="en-US" dirty="0"/>
              <a:t>引數</a:t>
            </a:r>
            <a:r>
              <a:rPr lang="en-US" altLang="zh-TW" dirty="0"/>
              <a:t>;}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102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C3B97-D900-7FA1-2C14-9089E22E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 STRUCTURE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53719C-5773-FB5B-F916-E77086F306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bg1"/>
                </a:solidFill>
              </a:rPr>
              <a:t>Field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Constructors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Methods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UML</a:t>
            </a:r>
          </a:p>
          <a:p>
            <a:pPr lvl="1"/>
            <a:r>
              <a:rPr lang="en-US" altLang="zh-TW" dirty="0"/>
              <a:t>Unified Modeling Language</a:t>
            </a:r>
          </a:p>
          <a:p>
            <a:pPr lvl="1"/>
            <a:r>
              <a:rPr lang="zh-TW" altLang="en-US" dirty="0"/>
              <a:t>縮寫 </a:t>
            </a:r>
            <a:r>
              <a:rPr lang="en-US" altLang="zh-TW" dirty="0"/>
              <a:t>UML</a:t>
            </a:r>
          </a:p>
          <a:p>
            <a:pPr lvl="1"/>
            <a:r>
              <a:rPr lang="zh-TW" altLang="en-US" dirty="0"/>
              <a:t>統一塑模語言</a:t>
            </a:r>
          </a:p>
          <a:p>
            <a:endParaRPr lang="zh-TW" altLang="en-US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6EC8C7A6-2AC6-2FCD-6A39-10C040313C1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33714596"/>
              </p:ext>
            </p:extLst>
          </p:nvPr>
        </p:nvGraphicFramePr>
        <p:xfrm>
          <a:off x="5559552" y="2218001"/>
          <a:ext cx="5477256" cy="3718188"/>
        </p:xfrm>
        <a:graphic>
          <a:graphicData uri="http://schemas.openxmlformats.org/drawingml/2006/table">
            <a:tbl>
              <a:tblPr/>
              <a:tblGrid>
                <a:gridCol w="5477256">
                  <a:extLst>
                    <a:ext uri="{9D8B030D-6E8A-4147-A177-3AD203B41FA5}">
                      <a16:colId xmlns:a16="http://schemas.microsoft.com/office/drawing/2014/main" val="1492926238"/>
                    </a:ext>
                  </a:extLst>
                </a:gridCol>
              </a:tblGrid>
              <a:tr h="95161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Class</a:t>
                      </a:r>
                      <a:r>
                        <a:rPr lang="zh-TW" alt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名稱</a:t>
                      </a:r>
                      <a:endParaRPr lang="zh-TW" altLang="en-US" dirty="0">
                        <a:effectLst/>
                      </a:endParaRP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02249"/>
                  </a:ext>
                </a:extLst>
              </a:tr>
              <a:tr h="82040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Fields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088585"/>
                  </a:ext>
                </a:extLst>
              </a:tr>
              <a:tr h="82040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Constructors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636717"/>
                  </a:ext>
                </a:extLst>
              </a:tr>
              <a:tr h="112575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Methods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31750" marB="31750" anchor="ctr">
                    <a:lnL w="635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7A7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41802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E9E2EA40-9926-ED54-194B-D0C779303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608313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26</TotalTime>
  <Words>226</Words>
  <Application>Microsoft Office PowerPoint</Application>
  <PresentationFormat>寬螢幕</PresentationFormat>
  <Paragraphs>57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柏林</vt:lpstr>
      <vt:lpstr>Java SE Developer 1z0-819</vt:lpstr>
      <vt:lpstr>JAVA API文件</vt:lpstr>
      <vt:lpstr>WRAPPER CLASS</vt:lpstr>
      <vt:lpstr>自訂METHOD</vt:lpstr>
      <vt:lpstr>最先考慮自訂的方法</vt:lpstr>
      <vt:lpstr>CLASS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chan</dc:creator>
  <cp:lastModifiedBy>allen chan</cp:lastModifiedBy>
  <cp:revision>7</cp:revision>
  <dcterms:created xsi:type="dcterms:W3CDTF">2024-12-30T13:37:14Z</dcterms:created>
  <dcterms:modified xsi:type="dcterms:W3CDTF">2024-12-30T14:04:05Z</dcterms:modified>
</cp:coreProperties>
</file>