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538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042FC1-2BAF-43B4-B65D-F5CBC96E2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9AC800-AC22-41B9-A662-51767655E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CF4FE-BCC1-49C2-88FC-805686DA7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57876-265E-4BEB-AEC3-3EE9622146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92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1FB37B-DFED-463B-9AF7-B2AE7DCDA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84BA7F-C2CB-404C-8012-094ECB0BCB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012849-E43E-4020-90BD-C891EBC9FF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806F-9C15-47E5-B0D1-BEE1D55181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912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8B5260-2301-4A9A-98CC-F0DFE1883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F1CF27-435E-4715-8999-BB216209B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03BDB-459A-400B-9083-1550D5435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1CC2C-6EBF-42BC-A7D0-E3A8485C55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68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D92E6E-229D-4167-8B6E-7F21DF3D6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C6592-B054-4259-86A1-A32FA563C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3A7F6C-CD67-4DC8-A6F8-01608FC9D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A093-3F97-433D-9A68-E81464364D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8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4D308-5B46-42E6-8753-A1D53E23C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2B65A4-157E-4CE2-8EED-571F202D9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3E8B3-29A6-4B3F-83A0-2AB0D33CF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59A61-2F06-43C0-9423-0E7FAEF976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35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4B23F1-407F-4DEA-B1DC-CE18A7272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22E78-138C-48B1-B6CC-D9BE0D94F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DE8C-E03B-4A7D-89FD-D9DFF7877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D093-7DCF-4CE3-A2A1-80735F2275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096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EAC69B-949B-4ACF-A384-CBECAE43D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F2C0C5C-5507-454B-BDDD-586A64464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E037CD-99DC-4032-BD71-9E8B01111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9062-6BA0-480D-A8A9-263F790329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34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8797C9-7B79-4537-A191-EEA8D9EE8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2EA93-EA99-40A5-B635-F3B5A2C9C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26F47D-49D1-4B78-981B-AC69BF0C6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BC079-5A71-429B-AA98-F6BC5A33E3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2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821A3-421F-407D-9F73-1A38108D8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2C238C-6E2D-4B27-9930-46FA59BD8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0B4144-0CAF-4214-AE69-22E43F39C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7378-5407-40E0-A51F-0285DF1ED8F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3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EE98F-CC6D-46B2-9C12-5E2239A9B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AC349-692D-4BC6-88F3-623CD1A6A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5EE12-06F4-4DD2-9839-2BB5BB2CE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08C4-51D4-4226-B2F0-20FC1008B7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88534-AE88-4A9B-A4B5-50AF98BE2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EDD99-5A07-4DA8-86E4-A94DC81B7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73BF-B6F5-4D26-912B-CD0AC7DAC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E2B7-7D5A-4B74-AD11-A8F69EAE43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34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834806-BC91-43B8-83D8-42A2D6FC2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9D0893-6031-4EC8-AB60-FABDADCE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2CD2CE-A3B2-4D79-B7E0-4C1C40A24D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8F346-0285-4C02-ADB8-54A381FCE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048119-37CE-4BF7-8F1C-A8AE91DCB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69CBF58-79E2-4371-8CD3-AB9394BB9B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F5975-BB7C-41A5-ADF9-BAB6B77B8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6858000" cy="2387600"/>
          </a:xfrm>
        </p:spPr>
        <p:txBody>
          <a:bodyPr/>
          <a:lstStyle/>
          <a:p>
            <a:r>
              <a:rPr lang="zh-CN" altLang="en-US" sz="4800" dirty="0"/>
              <a:t>实验</a:t>
            </a:r>
            <a:r>
              <a:rPr lang="en-US" altLang="zh-CN" sz="4800" dirty="0"/>
              <a:t>3 </a:t>
            </a:r>
            <a:r>
              <a:rPr lang="zh-CN" altLang="en-US" sz="4800" dirty="0"/>
              <a:t>多线程协作实验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68D34-61D6-4253-AF93-38BBE6443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688" y="3093840"/>
            <a:ext cx="6021288" cy="1655762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pthread</a:t>
            </a:r>
            <a:r>
              <a:rPr lang="zh-CN" altLang="en-US" dirty="0"/>
              <a:t>线程间的同步函数的实现</a:t>
            </a:r>
            <a:endParaRPr lang="en-US" altLang="zh-CN" dirty="0"/>
          </a:p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）多线程矩阵分块乘法</a:t>
            </a:r>
            <a:endParaRPr lang="en-US" altLang="zh-CN" dirty="0"/>
          </a:p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）列出给出不同规模的加速比和效率</a:t>
            </a:r>
          </a:p>
        </p:txBody>
      </p:sp>
    </p:spTree>
    <p:extLst>
      <p:ext uri="{BB962C8B-B14F-4D97-AF65-F5344CB8AC3E}">
        <p14:creationId xmlns:p14="http://schemas.microsoft.com/office/powerpoint/2010/main" val="5001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F294D3F-63B3-49B8-9DA5-B1A7B1A4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</a:t>
            </a:r>
            <a:r>
              <a:rPr lang="en-US" altLang="zh-CN" dirty="0" err="1"/>
              <a:t>pthread</a:t>
            </a:r>
            <a:r>
              <a:rPr lang="zh-CN" altLang="en-US" dirty="0"/>
              <a:t>线程同步函数</a:t>
            </a:r>
          </a:p>
        </p:txBody>
      </p:sp>
      <p:sp>
        <p:nvSpPr>
          <p:cNvPr id="2051" name="内容占位符 2">
            <a:extLst>
              <a:ext uri="{FF2B5EF4-FFF2-40B4-BE49-F238E27FC236}">
                <a16:creationId xmlns:a16="http://schemas.microsoft.com/office/drawing/2014/main" id="{8F7D0A5B-BAA5-4CEA-856A-43391D298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442686"/>
            <a:ext cx="8229600" cy="20882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 err="1"/>
              <a:t>pthread</a:t>
            </a:r>
            <a:r>
              <a:rPr lang="zh-CN" altLang="en-US" dirty="0"/>
              <a:t>信号量实现同步函数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采用简单同步计数方法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忙等待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阻塞等待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F294D3F-63B3-49B8-9DA5-B1A7B1A46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）实现分块矩阵乘法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内容占位符 2">
                <a:extLst>
                  <a:ext uri="{FF2B5EF4-FFF2-40B4-BE49-F238E27FC236}">
                    <a16:creationId xmlns:a16="http://schemas.microsoft.com/office/drawing/2014/main" id="{8F7D0A5B-BAA5-4CEA-856A-43391D298B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340768"/>
                <a:ext cx="8229600" cy="5440362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dirty="0"/>
                  <a:t>采用前述同步函数实现分块矩阵乘法</a:t>
                </a:r>
                <a:endParaRPr lang="en-US" altLang="zh-CN" dirty="0"/>
              </a:p>
              <a:p>
                <a:pPr lvl="1" eaLnBrk="1" hangingPunct="1">
                  <a:defRPr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A=(</a:t>
                </a:r>
                <a:r>
                  <a:rPr lang="en-US" altLang="zh-CN" dirty="0" err="1"/>
                  <a:t>Aij</a:t>
                </a:r>
                <a:r>
                  <a:rPr lang="en-US" altLang="zh-CN" dirty="0"/>
                  <a:t>),B=(</a:t>
                </a:r>
                <a:r>
                  <a:rPr lang="en-US" altLang="zh-CN" dirty="0" err="1"/>
                  <a:t>Bij</a:t>
                </a:r>
                <a:r>
                  <a:rPr lang="en-US" altLang="zh-CN" dirty="0"/>
                  <a:t>),C=(</a:t>
                </a:r>
                <a:r>
                  <a:rPr lang="en-US" altLang="zh-CN" dirty="0" err="1"/>
                  <a:t>Cij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C=AB</a:t>
                </a:r>
              </a:p>
              <a:p>
                <a:pPr lvl="1" eaLnBrk="1" hangingPunct="1">
                  <a:defRPr/>
                </a:pPr>
                <a:r>
                  <a:rPr lang="zh-CN" altLang="en-US" dirty="0"/>
                  <a:t>分块大小根据线程数</a:t>
                </a:r>
                <a:r>
                  <a:rPr lang="en-US" altLang="zh-CN" dirty="0"/>
                  <a:t>p</a:t>
                </a:r>
              </a:p>
              <a:p>
                <a:pPr lvl="1" eaLnBrk="1" hangingPunct="1">
                  <a:defRPr/>
                </a:pPr>
                <a:r>
                  <a:rPr lang="zh-CN" altLang="en-US" dirty="0"/>
                  <a:t>任务按中间数据划分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zh-CN" altLang="en-US" dirty="0"/>
                  <a:t>每个线程负责计算一个</a:t>
                </a:r>
                <a:r>
                  <a:rPr lang="en-US" altLang="zh-CN" dirty="0" err="1"/>
                  <a:t>AikBkj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zh-CN" altLang="en-US" dirty="0"/>
                  <a:t>对</a:t>
                </a:r>
                <a:r>
                  <a:rPr lang="en-US" altLang="zh-CN" dirty="0" err="1"/>
                  <a:t>Cij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AikBkj</m:t>
                        </m:r>
                      </m:e>
                    </m:nary>
                  </m:oMath>
                </a14:m>
                <a:r>
                  <a:rPr lang="zh-CN" altLang="en-US" dirty="0"/>
                  <a:t>计算采用求和两种方法</a:t>
                </a:r>
                <a:endParaRPr lang="en-US" altLang="zh-CN" dirty="0"/>
              </a:p>
              <a:p>
                <a:pPr lvl="3" eaLnBrk="1" hangingPunct="1">
                  <a:defRPr/>
                </a:pPr>
                <a:r>
                  <a:rPr lang="zh-CN" altLang="en-US" dirty="0"/>
                  <a:t>各由一个线程直接求和</a:t>
                </a:r>
                <a:endParaRPr lang="en-US" altLang="zh-CN" dirty="0"/>
              </a:p>
              <a:p>
                <a:pPr lvl="3" eaLnBrk="1" hangingPunct="1">
                  <a:defRPr/>
                </a:pPr>
                <a:r>
                  <a:rPr lang="zh-CN" altLang="en-US" dirty="0"/>
                  <a:t>多线程协作树形求和</a:t>
                </a:r>
                <a:endParaRPr lang="en-US" altLang="zh-CN" dirty="0"/>
              </a:p>
              <a:p>
                <a:pPr lvl="1" eaLnBrk="1" hangingPunct="1">
                  <a:defRPr/>
                </a:pPr>
                <a:r>
                  <a:rPr lang="zh-CN" altLang="en-US" dirty="0"/>
                  <a:t>矩阵元素：</a:t>
                </a:r>
                <a:endParaRPr lang="en-US" altLang="zh-CN" dirty="0"/>
              </a:p>
              <a:p>
                <a:pPr lvl="2" eaLnBrk="1" hangingPunct="1">
                  <a:defRPr/>
                </a:pPr>
                <a:r>
                  <a:rPr lang="en-US" altLang="zh-CN" dirty="0" err="1"/>
                  <a:t>aij</a:t>
                </a:r>
                <a:r>
                  <a:rPr lang="en-US" altLang="zh-CN" dirty="0"/>
                  <a:t>=(i-0.1*j+1)/(i+j+1), </a:t>
                </a:r>
              </a:p>
              <a:p>
                <a:pPr lvl="2" eaLnBrk="1" hangingPunct="1">
                  <a:defRPr/>
                </a:pPr>
                <a:r>
                  <a:rPr lang="en-US" altLang="zh-CN" dirty="0" err="1"/>
                  <a:t>bij</a:t>
                </a:r>
                <a:r>
                  <a:rPr lang="en-US" altLang="zh-CN" dirty="0"/>
                  <a:t>=(j-0.2*i+1)(i+j+1)/(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i+j</a:t>
                </a:r>
                <a:r>
                  <a:rPr lang="en-US" altLang="zh-CN" dirty="0"/>
                  <a:t>*j+1)</a:t>
                </a:r>
              </a:p>
            </p:txBody>
          </p:sp>
        </mc:Choice>
        <mc:Fallback xmlns="">
          <p:sp>
            <p:nvSpPr>
              <p:cNvPr id="2051" name="内容占位符 2">
                <a:extLst>
                  <a:ext uri="{FF2B5EF4-FFF2-40B4-BE49-F238E27FC236}">
                    <a16:creationId xmlns:a16="http://schemas.microsoft.com/office/drawing/2014/main" id="{8F7D0A5B-BAA5-4CEA-856A-43391D2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8229600" cy="5440362"/>
              </a:xfrm>
              <a:blipFill>
                <a:blip r:embed="rId2"/>
                <a:stretch>
                  <a:fillRect l="-1704" t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8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F8A2128A-4E41-4C38-B3C5-3B845E391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）按下表给出加速比和效率</a:t>
            </a: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2269A44E-5CC5-4BD5-9551-89BF39FCA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1036638"/>
          </a:xfrm>
        </p:spPr>
        <p:txBody>
          <a:bodyPr/>
          <a:lstStyle/>
          <a:p>
            <a:r>
              <a:rPr lang="zh-CN" altLang="en-US" dirty="0"/>
              <a:t>计算算法的</a:t>
            </a:r>
            <a:r>
              <a:rPr lang="en-US" altLang="zh-CN" dirty="0"/>
              <a:t>S,E</a:t>
            </a:r>
            <a:r>
              <a:rPr lang="zh-CN" altLang="en-US" dirty="0"/>
              <a:t>，并填写下表，假设矩阵阶</a:t>
            </a:r>
            <a:r>
              <a:rPr lang="en-US" altLang="zh-CN" dirty="0"/>
              <a:t>n=A</a:t>
            </a:r>
            <a:r>
              <a:rPr lang="en-US" altLang="zh-CN" baseline="-25000" dirty="0"/>
              <a:t>i</a:t>
            </a:r>
            <a:r>
              <a:rPr lang="en-US" altLang="zh-CN" dirty="0"/>
              <a:t>=2</a:t>
            </a:r>
            <a:r>
              <a:rPr lang="en-US" altLang="zh-CN" baseline="30000" dirty="0"/>
              <a:t>i</a:t>
            </a:r>
            <a:r>
              <a:rPr lang="en-US" altLang="zh-CN" dirty="0"/>
              <a:t> , </a:t>
            </a:r>
            <a:r>
              <a:rPr lang="en-US" altLang="zh-CN" dirty="0" err="1"/>
              <a:t>i</a:t>
            </a:r>
            <a:r>
              <a:rPr lang="en-US" altLang="zh-CN" dirty="0"/>
              <a:t>=7,8,9,10,…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B6E861-738B-4231-8313-482682B4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07983"/>
              </p:ext>
            </p:extLst>
          </p:nvPr>
        </p:nvGraphicFramePr>
        <p:xfrm>
          <a:off x="1403350" y="2636838"/>
          <a:ext cx="6096000" cy="316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53881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24002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7677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94940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6291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170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22412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174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36719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454929"/>
                    </a:ext>
                  </a:extLst>
                </a:gridCol>
              </a:tblGrid>
              <a:tr h="5272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56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核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555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A1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S/E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62457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A2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79511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332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196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.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17889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Am</a:t>
                      </a:r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551528"/>
                  </a:ext>
                </a:extLst>
              </a:tr>
              <a:tr h="37734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354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C3848-9934-4E85-B695-FAAAF9B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选做：优化思考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49F3C-452C-4F80-8C6F-1C7F849D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根据理论课的理论，如何在计算</a:t>
            </a:r>
            <a:r>
              <a:rPr lang="en-US" altLang="zh-CN" dirty="0" err="1"/>
              <a:t>AikBkj</a:t>
            </a:r>
            <a:r>
              <a:rPr lang="zh-CN" altLang="en-US" dirty="0"/>
              <a:t>时更有效地使用</a:t>
            </a:r>
            <a:r>
              <a:rPr lang="en-US" altLang="zh-CN" dirty="0"/>
              <a:t>cache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会不会有伪共享？</a:t>
            </a:r>
            <a:endParaRPr lang="en-US" altLang="zh-CN" dirty="0"/>
          </a:p>
          <a:p>
            <a:r>
              <a:rPr lang="zh-CN" altLang="en-US" dirty="0"/>
              <a:t>如何针对</a:t>
            </a:r>
            <a:r>
              <a:rPr lang="en-US" altLang="zh-CN" dirty="0"/>
              <a:t>NUMA</a:t>
            </a:r>
            <a:r>
              <a:rPr lang="zh-CN" altLang="en-US" dirty="0"/>
              <a:t>优化？</a:t>
            </a:r>
            <a:endParaRPr lang="en-US" altLang="zh-CN" dirty="0"/>
          </a:p>
          <a:p>
            <a:r>
              <a:rPr lang="zh-CN" altLang="en-US" dirty="0"/>
              <a:t>可根据我们问题的特殊性考虑。</a:t>
            </a:r>
          </a:p>
        </p:txBody>
      </p:sp>
    </p:spTree>
    <p:extLst>
      <p:ext uri="{BB962C8B-B14F-4D97-AF65-F5344CB8AC3E}">
        <p14:creationId xmlns:p14="http://schemas.microsoft.com/office/powerpoint/2010/main" val="83133490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Pages>0</Pages>
  <Words>268</Words>
  <Characters>0</Characters>
  <Application>Microsoft Office PowerPoint</Application>
  <DocSecurity>0</DocSecurity>
  <PresentationFormat>全屏显示(4:3)</PresentationFormat>
  <Lines>0</Lines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Cambria Math</vt:lpstr>
      <vt:lpstr>默认设计模板</vt:lpstr>
      <vt:lpstr>实验3 多线程协作实验</vt:lpstr>
      <vt:lpstr>（1）实现pthread线程同步函数</vt:lpstr>
      <vt:lpstr>（2）实现分块矩阵乘法</vt:lpstr>
      <vt:lpstr>（3）按下表给出加速比和效率</vt:lpstr>
      <vt:lpstr>选做：优化思考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MPI-1</dc:title>
  <dc:subject/>
  <dc:creator>Zyd</dc:creator>
  <cp:keywords/>
  <dc:description/>
  <cp:lastModifiedBy>yfan J</cp:lastModifiedBy>
  <cp:revision>34</cp:revision>
  <dcterms:created xsi:type="dcterms:W3CDTF">2015-06-11T06:43:44Z</dcterms:created>
  <dcterms:modified xsi:type="dcterms:W3CDTF">2019-10-11T05:27:55Z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