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93" r:id="rId3"/>
    <p:sldId id="259" r:id="rId4"/>
    <p:sldId id="261" r:id="rId5"/>
    <p:sldId id="314" r:id="rId6"/>
    <p:sldId id="311" r:id="rId7"/>
    <p:sldId id="327" r:id="rId8"/>
    <p:sldId id="316" r:id="rId9"/>
    <p:sldId id="326" r:id="rId10"/>
    <p:sldId id="317" r:id="rId11"/>
    <p:sldId id="312" r:id="rId12"/>
    <p:sldId id="321" r:id="rId13"/>
    <p:sldId id="322" r:id="rId14"/>
    <p:sldId id="324" r:id="rId15"/>
    <p:sldId id="323" r:id="rId16"/>
    <p:sldId id="325" r:id="rId17"/>
    <p:sldId id="313" r:id="rId18"/>
    <p:sldId id="319" r:id="rId19"/>
    <p:sldId id="303" r:id="rId20"/>
    <p:sldId id="304" r:id="rId21"/>
    <p:sldId id="305" r:id="rId22"/>
    <p:sldId id="300" r:id="rId23"/>
    <p:sldId id="318" r:id="rId24"/>
    <p:sldId id="302" r:id="rId25"/>
    <p:sldId id="29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维龙 李" initials="维龙" lastIdx="1" clrIdx="0">
    <p:extLst>
      <p:ext uri="{19B8F6BF-5375-455C-9EA6-DF929625EA0E}">
        <p15:presenceInfo xmlns:p15="http://schemas.microsoft.com/office/powerpoint/2012/main" xmlns="" userId="8fa8af650e5004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5"/>
    <a:srgbClr val="255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9-03-15T01:15:35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9120 8430,'47'0,"-23"0,0 0,0 0,23 0,1 0,119 23,23 1,1 0,23 0,24 23,-71-23,-48 0,0-24,-24 24,-23-24,-1 24,1-24,-25 0,25 0,-25 0,1 0,23 0,1 0,-1 0,24 0,48 0,-24 0,1 0,-49 0,0 0,1 0,-1 0,1 0,23 0,-24 0,48 0,-47 0,23-24,-71 24,0 0,0 0,-1-24,-23 24,48 0,95 0,95 0,0 0,-24-48,-47 25,-48 23,-71-24,-24 24,-1 0,-23 0,24-48,0-23,0-1,-24 49,0-25,0 48,0-48,0 24,0 1,0-25,0 24,0 24,0-47,-24-1,24 24,-24 0,0 1,24-1,0 24,-47-72,-1 25,1-1,-1 0,48 48,-48-23,1-1,23 24,-24-48,-71 1,-47-49,46 49,25 23,24 24,-25-24,49 24,23-24,-24 24,-23 0,0-24,-25 24,-70-47,70 47,25 0,-24-24,23 24,-47 0,48 0,-24 0,23 0,1 0,-48 0,23 0,-47 0,24 0,-47 0,23 0,24 0,0 0,47 0,-23 0,24 0,-1 0,1 0,23 0,-23 0,23 0,0 0,25 0,-25 0,0 0,-23 24,47-24,0 0,24 0,-71 24,-24 71,23-24,-23-23,47 0,1-25,23 25,0-24,24 23,-24-23,0 0,24 0,0 0,-23 23,-1 25,0-25,24 25,-24-25,24-47,0 24,0 0,0 0,0-24,0 24,0-1,0 1,24 24,-24-48,24 48,-24-48,0 23,24-23,-1 0,1 0,0 24,0 0,0-24,-24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F2FF1-F0C6-4951-A4B0-5726A58F995E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6731-635E-4CD3-B759-79E91D81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3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5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1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9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8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3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6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6474-6744-4657-9C3C-F50457957C27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7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tp://172.18.216.23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1" y="275822"/>
            <a:ext cx="961428" cy="939068"/>
          </a:xfrm>
          <a:prstGeom prst="rect">
            <a:avLst/>
          </a:prstGeom>
        </p:spPr>
      </p:pic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349416" y="1001484"/>
            <a:ext cx="8422105" cy="3925684"/>
            <a:chOff x="2359" y="2311"/>
            <a:chExt cx="3394" cy="1582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690985" y="623731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直角三角形 89"/>
          <p:cNvSpPr/>
          <p:nvPr/>
        </p:nvSpPr>
        <p:spPr>
          <a:xfrm rot="16200000" flipH="1">
            <a:off x="246" y="3402081"/>
            <a:ext cx="322592" cy="3453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直角三角形 91"/>
          <p:cNvSpPr/>
          <p:nvPr/>
        </p:nvSpPr>
        <p:spPr>
          <a:xfrm rot="16200000" flipH="1" flipV="1">
            <a:off x="8815479" y="3407541"/>
            <a:ext cx="322592" cy="3344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5"/>
          <p:cNvSpPr txBox="1"/>
          <p:nvPr/>
        </p:nvSpPr>
        <p:spPr>
          <a:xfrm>
            <a:off x="1445050" y="235731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操作系统开发环境搭建</a:t>
            </a:r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71" y="1682550"/>
            <a:ext cx="2269130" cy="1729817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BEB5492C-CD64-444B-83E2-0892D31DD04F}"/>
              </a:ext>
            </a:extLst>
          </p:cNvPr>
          <p:cNvSpPr txBox="1"/>
          <p:nvPr/>
        </p:nvSpPr>
        <p:spPr>
          <a:xfrm>
            <a:off x="2077950" y="4225468"/>
            <a:ext cx="96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李维龙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D11E9743-16C7-497E-B3D5-65ADC7830EB5}"/>
              </a:ext>
            </a:extLst>
          </p:cNvPr>
          <p:cNvSpPr txBox="1"/>
          <p:nvPr/>
        </p:nvSpPr>
        <p:spPr>
          <a:xfrm>
            <a:off x="4023607" y="4225468"/>
            <a:ext cx="104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黎彦越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B1539DC3-A013-4FAD-9018-5F1B42B2DC83}"/>
              </a:ext>
            </a:extLst>
          </p:cNvPr>
          <p:cNvSpPr txBox="1"/>
          <p:nvPr/>
        </p:nvSpPr>
        <p:spPr>
          <a:xfrm>
            <a:off x="5988506" y="4225468"/>
            <a:ext cx="9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林宇烽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7231E7FC-83AD-4EFE-921D-3D4B395944A4}"/>
              </a:ext>
            </a:extLst>
          </p:cNvPr>
          <p:cNvSpPr txBox="1"/>
          <p:nvPr/>
        </p:nvSpPr>
        <p:spPr>
          <a:xfrm>
            <a:off x="1482250" y="3718134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TA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313D39A-841A-4CCC-AACB-F45D807BC05F}"/>
              </a:ext>
            </a:extLst>
          </p:cNvPr>
          <p:cNvSpPr txBox="1"/>
          <p:nvPr/>
        </p:nvSpPr>
        <p:spPr>
          <a:xfrm>
            <a:off x="1698350" y="4707447"/>
            <a:ext cx="172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761668213@qq.com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39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一个例子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46257" y="411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07818A51-5B5B-4229-8C37-0C7F5FA32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10128"/>
              </p:ext>
            </p:extLst>
          </p:nvPr>
        </p:nvGraphicFramePr>
        <p:xfrm>
          <a:off x="768277" y="2168217"/>
          <a:ext cx="7010012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0012">
                  <a:extLst>
                    <a:ext uri="{9D8B030D-6E8A-4147-A177-3AD203B41FA5}">
                      <a16:colId xmlns:a16="http://schemas.microsoft.com/office/drawing/2014/main" xmlns="" val="3629097831"/>
                    </a:ext>
                  </a:extLst>
                </a:gridCol>
              </a:tblGrid>
              <a:tr h="22162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cmake_minimum_required</a:t>
                      </a:r>
                      <a:r>
                        <a:rPr lang="en-US" sz="1600" kern="100" dirty="0">
                          <a:effectLst/>
                        </a:rPr>
                        <a:t>(VERSION 3.0)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project(BOOT)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enable_language</a:t>
                      </a:r>
                      <a:r>
                        <a:rPr lang="en-US" sz="1600" kern="100" dirty="0">
                          <a:effectLst/>
                        </a:rPr>
                        <a:t>(ASM_NASM)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set(CMAKE_ASM_SOURCE_FILE_EXTENSIONS </a:t>
                      </a:r>
                      <a:r>
                        <a:rPr lang="en-US" sz="1600" kern="100" dirty="0" err="1">
                          <a:effectLst/>
                        </a:rPr>
                        <a:t>asm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set(CMAKE_ASM_NASM_COMPILE_OBJECT "</a:t>
                      </a:r>
                      <a:r>
                        <a:rPr lang="en-US" sz="1600" kern="100" dirty="0" err="1">
                          <a:effectLst/>
                        </a:rPr>
                        <a:t>nasm</a:t>
                      </a:r>
                      <a:r>
                        <a:rPr lang="en-US" sz="1600" kern="100" dirty="0">
                          <a:effectLst/>
                        </a:rPr>
                        <a:t> &lt;INCLUDES&gt; &lt;FLAGS&gt; -f bin -o &lt;OBJECT&gt; &lt;SOURCE&gt;")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set(CMAKE_ASM_NASM_LINK_EXECUTABLE "cp &lt;OBJECTS&gt;  &lt;TARGET&gt;")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add_executable</a:t>
                      </a:r>
                      <a:r>
                        <a:rPr lang="en-US" sz="1600" kern="100" dirty="0">
                          <a:effectLst/>
                        </a:rPr>
                        <a:t>(boot boot.asm)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2487517553"/>
                  </a:ext>
                </a:extLst>
              </a:tr>
            </a:tbl>
          </a:graphicData>
        </a:graphic>
      </p:graphicFrame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xmlns="" id="{CAC50C0C-3FB9-4534-A4B4-EFBB81397252}"/>
              </a:ext>
            </a:extLst>
          </p:cNvPr>
          <p:cNvSpPr/>
          <p:nvPr/>
        </p:nvSpPr>
        <p:spPr>
          <a:xfrm>
            <a:off x="4715998" y="1249331"/>
            <a:ext cx="2861009" cy="523219"/>
          </a:xfrm>
          <a:prstGeom prst="wedgeRectCallout">
            <a:avLst>
              <a:gd name="adj1" fmla="val -62737"/>
              <a:gd name="adj2" fmla="val 1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告诉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，我们要求的最低版本为</a:t>
            </a:r>
            <a:r>
              <a:rPr lang="en-US" altLang="zh-CN" sz="1400" dirty="0"/>
              <a:t>3.0</a:t>
            </a:r>
            <a:endParaRPr lang="zh-CN" altLang="en-US" sz="1400" dirty="0"/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xmlns="" id="{D8284893-A8CB-4A83-9F5A-8F04B3E79ABA}"/>
              </a:ext>
            </a:extLst>
          </p:cNvPr>
          <p:cNvSpPr/>
          <p:nvPr/>
        </p:nvSpPr>
        <p:spPr>
          <a:xfrm>
            <a:off x="6417916" y="3509862"/>
            <a:ext cx="2318182" cy="416057"/>
          </a:xfrm>
          <a:prstGeom prst="wedgeRectCallout">
            <a:avLst>
              <a:gd name="adj1" fmla="val -45136"/>
              <a:gd name="adj2" fmla="val 113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修改变量的内容</a:t>
            </a: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xmlns="" id="{E3DC477E-A556-485F-921F-2F04DD0DF1CA}"/>
              </a:ext>
            </a:extLst>
          </p:cNvPr>
          <p:cNvSpPr/>
          <p:nvPr/>
        </p:nvSpPr>
        <p:spPr>
          <a:xfrm>
            <a:off x="5064886" y="1889822"/>
            <a:ext cx="2097499" cy="422052"/>
          </a:xfrm>
          <a:prstGeom prst="wedgeRectCallout">
            <a:avLst>
              <a:gd name="adj1" fmla="val -71269"/>
              <a:gd name="adj2" fmla="val 166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为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添加</a:t>
            </a:r>
            <a:r>
              <a:rPr lang="en-US" altLang="zh-CN" sz="1400" dirty="0"/>
              <a:t>NASM</a:t>
            </a:r>
            <a:r>
              <a:rPr lang="zh-CN" altLang="en-US" sz="1400" dirty="0"/>
              <a:t>支持</a:t>
            </a:r>
          </a:p>
        </p:txBody>
      </p:sp>
      <p:sp>
        <p:nvSpPr>
          <p:cNvPr id="33" name="对话气泡: 矩形 32">
            <a:extLst>
              <a:ext uri="{FF2B5EF4-FFF2-40B4-BE49-F238E27FC236}">
                <a16:creationId xmlns:a16="http://schemas.microsoft.com/office/drawing/2014/main" xmlns="" id="{20A3C76A-6A9A-4387-9B7A-0A938EEEF248}"/>
              </a:ext>
            </a:extLst>
          </p:cNvPr>
          <p:cNvSpPr/>
          <p:nvPr/>
        </p:nvSpPr>
        <p:spPr>
          <a:xfrm>
            <a:off x="3835484" y="2568573"/>
            <a:ext cx="2097499" cy="422053"/>
          </a:xfrm>
          <a:prstGeom prst="wedgeRectCallout">
            <a:avLst>
              <a:gd name="adj1" fmla="val -61548"/>
              <a:gd name="adj2" fmla="val 128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为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添加</a:t>
            </a:r>
            <a:r>
              <a:rPr lang="en-US" altLang="zh-CN" sz="1400" dirty="0"/>
              <a:t>NASM</a:t>
            </a:r>
            <a:r>
              <a:rPr lang="zh-CN" altLang="en-US" sz="1400" dirty="0"/>
              <a:t>支持</a:t>
            </a:r>
          </a:p>
        </p:txBody>
      </p: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xmlns="" id="{F9012CA0-DA90-4661-BFD3-C0509DB34B6C}"/>
              </a:ext>
            </a:extLst>
          </p:cNvPr>
          <p:cNvSpPr/>
          <p:nvPr/>
        </p:nvSpPr>
        <p:spPr>
          <a:xfrm>
            <a:off x="5322059" y="3027903"/>
            <a:ext cx="2318182" cy="422053"/>
          </a:xfrm>
          <a:prstGeom prst="wedgeRectCallout">
            <a:avLst>
              <a:gd name="adj1" fmla="val -56062"/>
              <a:gd name="adj2" fmla="val 139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为</a:t>
            </a:r>
            <a:r>
              <a:rPr lang="en-US" altLang="zh-CN" sz="1400" dirty="0" err="1"/>
              <a:t>Cmake</a:t>
            </a:r>
            <a:r>
              <a:rPr lang="zh-CN" altLang="en-US" sz="1400" dirty="0"/>
              <a:t>添加</a:t>
            </a:r>
            <a:r>
              <a:rPr lang="en-US" altLang="zh-CN" sz="1400" dirty="0"/>
              <a:t>NASM</a:t>
            </a:r>
            <a:r>
              <a:rPr lang="zh-CN" altLang="en-US" sz="1400" dirty="0"/>
              <a:t>支持</a:t>
            </a:r>
          </a:p>
        </p:txBody>
      </p:sp>
      <p:sp>
        <p:nvSpPr>
          <p:cNvPr id="35" name="对话气泡: 矩形 34">
            <a:extLst>
              <a:ext uri="{FF2B5EF4-FFF2-40B4-BE49-F238E27FC236}">
                <a16:creationId xmlns:a16="http://schemas.microsoft.com/office/drawing/2014/main" xmlns="" id="{CAFBD283-D3C7-484B-A469-E5033DA7EF23}"/>
              </a:ext>
            </a:extLst>
          </p:cNvPr>
          <p:cNvSpPr/>
          <p:nvPr/>
        </p:nvSpPr>
        <p:spPr>
          <a:xfrm>
            <a:off x="6616744" y="4354324"/>
            <a:ext cx="2108116" cy="377371"/>
          </a:xfrm>
          <a:prstGeom prst="wedgeRectCallout">
            <a:avLst>
              <a:gd name="adj1" fmla="val -40565"/>
              <a:gd name="adj2" fmla="val 106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设置变量的内容</a:t>
            </a:r>
          </a:p>
        </p:txBody>
      </p:sp>
    </p:spTree>
    <p:extLst>
      <p:ext uri="{BB962C8B-B14F-4D97-AF65-F5344CB8AC3E}">
        <p14:creationId xmlns:p14="http://schemas.microsoft.com/office/powerpoint/2010/main" val="29191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1" grpId="0" animBg="1"/>
      <p:bldP spid="21" grpId="1" animBg="1"/>
      <p:bldP spid="22" grpId="0" animBg="1"/>
      <p:bldP spid="2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自动部署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xmlns="" id="{126EB608-C05D-4D41-B3D2-769A237B2756}"/>
              </a:ext>
            </a:extLst>
          </p:cNvPr>
          <p:cNvSpPr txBox="1"/>
          <p:nvPr/>
        </p:nvSpPr>
        <p:spPr>
          <a:xfrm>
            <a:off x="547019" y="1328785"/>
            <a:ext cx="8038391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至于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，我们推荐使用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JetBrains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。这款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对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Cmake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有非常好的支持，并且提供了丰富的功能，例如后面将用到的远程调试功能。这款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具体的安装过程见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FTP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上的附件。如下是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JetBrains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的界面。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4D63FB54-A1A9-4329-8298-E482817B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53" y="3141197"/>
            <a:ext cx="6144322" cy="3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自动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部署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93A8F71-13B4-4A46-BB9B-37F550067C47}"/>
              </a:ext>
            </a:extLst>
          </p:cNvPr>
          <p:cNvSpPr txBox="1"/>
          <p:nvPr/>
        </p:nvSpPr>
        <p:spPr>
          <a:xfrm>
            <a:off x="1034877" y="1717922"/>
            <a:ext cx="707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自动部署也是利用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来实现的，主要用到了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中的两个命令：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add_custom_command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add_custom_target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。下面简单介绍一下这两个命令的语法。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1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3681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add_custom_command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7F0087FB-C7FD-4168-A4AF-4EF88A03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48370"/>
              </p:ext>
            </p:extLst>
          </p:nvPr>
        </p:nvGraphicFramePr>
        <p:xfrm>
          <a:off x="1988408" y="1869034"/>
          <a:ext cx="4922009" cy="124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2009">
                  <a:extLst>
                    <a:ext uri="{9D8B030D-6E8A-4147-A177-3AD203B41FA5}">
                      <a16:colId xmlns:a16="http://schemas.microsoft.com/office/drawing/2014/main" xmlns="" val="1690956952"/>
                    </a:ext>
                  </a:extLst>
                </a:gridCol>
              </a:tblGrid>
              <a:tr h="12487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add_custom_command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(OUTPUT output1 [output2 ...]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COMMAND command1 [ARGS] [args1...]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[COMMAND command2 [ARGS] [args2...] ...]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[DEPENDS [depends...]]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[WORKING_DIRECTORY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])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3415228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E5FD86E-42EB-4A93-8463-65A62A29C4B8}"/>
              </a:ext>
            </a:extLst>
          </p:cNvPr>
          <p:cNvSpPr/>
          <p:nvPr/>
        </p:nvSpPr>
        <p:spPr>
          <a:xfrm>
            <a:off x="627606" y="3418605"/>
            <a:ext cx="7763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OUTPUT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后面跟上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这个命令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要生成的文件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COMMAND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后面跟上我们要运行的命令行命令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（如果有多个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COMMAND,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则按照出现的顺序执行）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DEPENDS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后面跟上生成该文件需要的依赖文件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，如果依赖文件不存在，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Cmake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会报错。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WORING_DIRECTORY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后面紧跟这些命令的工作目录。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注意：这条指令仅仅说明了输出文件的生成方式。如果没有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依赖于输出文件，那么根本不会产生输出文件。我们可以将这里的输出文件作为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add_custom_target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的依赖，这样在构建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时就会生成输出文件了。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4481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add_custom_command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例子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29D5B7B-961A-4F6C-92FC-4FADEEF3CECE}"/>
              </a:ext>
            </a:extLst>
          </p:cNvPr>
          <p:cNvSpPr txBox="1"/>
          <p:nvPr/>
        </p:nvSpPr>
        <p:spPr>
          <a:xfrm>
            <a:off x="932935" y="1804086"/>
            <a:ext cx="685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我们已经有了引导扇区二进制文件，希望把它写入</a:t>
            </a:r>
            <a:r>
              <a:rPr lang="en-US" altLang="zh-CN" dirty="0" err="1"/>
              <a:t>a.img</a:t>
            </a:r>
            <a:r>
              <a:rPr lang="zh-CN" altLang="en-US" dirty="0"/>
              <a:t>中。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355090D6-0E76-481B-8A6C-68EF164D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63898"/>
              </p:ext>
            </p:extLst>
          </p:nvPr>
        </p:nvGraphicFramePr>
        <p:xfrm>
          <a:off x="2208530" y="2409258"/>
          <a:ext cx="504571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5710">
                  <a:extLst>
                    <a:ext uri="{9D8B030D-6E8A-4147-A177-3AD203B41FA5}">
                      <a16:colId xmlns:a16="http://schemas.microsoft.com/office/drawing/2014/main" xmlns="" val="3396835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add_custom_command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OUTPUT 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a.img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DEPENDS boot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a.img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COMMAND echo “writing into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a.img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COMMAND dd if=boot of=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a.img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conv=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notrunc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648903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3164FAF-9F5B-4509-98AB-B3FE492A715E}"/>
              </a:ext>
            </a:extLst>
          </p:cNvPr>
          <p:cNvSpPr/>
          <p:nvPr/>
        </p:nvSpPr>
        <p:spPr>
          <a:xfrm>
            <a:off x="690137" y="4300665"/>
            <a:ext cx="776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在这里，我们设定了</a:t>
            </a:r>
            <a:r>
              <a:rPr lang="en-US" altLang="zh-CN" dirty="0" err="1"/>
              <a:t>a.img</a:t>
            </a:r>
            <a:r>
              <a:rPr lang="zh-CN" altLang="en-US" dirty="0"/>
              <a:t>的产生方式。要产生</a:t>
            </a:r>
            <a:r>
              <a:rPr lang="en-US" altLang="zh-CN" dirty="0" err="1"/>
              <a:t>a.img</a:t>
            </a:r>
            <a:r>
              <a:rPr lang="zh-CN" altLang="en-US" dirty="0"/>
              <a:t>，我们需要有</a:t>
            </a:r>
            <a:r>
              <a:rPr lang="en-US" altLang="zh-CN" dirty="0" err="1"/>
              <a:t>a.img</a:t>
            </a:r>
            <a:r>
              <a:rPr lang="zh-CN" altLang="en-US" dirty="0"/>
              <a:t>和</a:t>
            </a:r>
            <a:r>
              <a:rPr lang="en-US" altLang="zh-CN" dirty="0"/>
              <a:t>boot</a:t>
            </a:r>
            <a:r>
              <a:rPr lang="zh-CN" altLang="en-US" dirty="0"/>
              <a:t>文件。如果依赖满足，那么就会执行后续的指令。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8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3086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add_custom_target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DEE5420-A6D4-40D7-95A7-1767EE00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96419"/>
              </p:ext>
            </p:extLst>
          </p:nvPr>
        </p:nvGraphicFramePr>
        <p:xfrm>
          <a:off x="2049145" y="1838636"/>
          <a:ext cx="504571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5710">
                  <a:extLst>
                    <a:ext uri="{9D8B030D-6E8A-4147-A177-3AD203B41FA5}">
                      <a16:colId xmlns:a16="http://schemas.microsoft.com/office/drawing/2014/main" xmlns="" val="3396835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add_custom_target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 [ALL] 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[COMMAND command2 [args2...] ...]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[DEPENDS depend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... ]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[WORKING_DIRECTORY </a:t>
                      </a: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648903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9EED46C-105F-4D90-BADF-E27FDF1340B2}"/>
              </a:ext>
            </a:extLst>
          </p:cNvPr>
          <p:cNvSpPr/>
          <p:nvPr/>
        </p:nvSpPr>
        <p:spPr>
          <a:xfrm>
            <a:off x="671149" y="3227651"/>
            <a:ext cx="7763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为这个命令的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名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为可选的，如果在其中写了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ALL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，那么在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过程中会自动构建此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，否则需要我们手动选择构建。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COMMAND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后面跟上我们要运行的命令行命令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（如果有多个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COMMAND,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则按照出现的顺序执行）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DEPENDS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后面跟上生成该文件需要的依赖文件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，如果依赖文件不存在，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Cmake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会报错。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WORING_DIRECTORY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后面紧跟这些命令的工作目录。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注意：这条指令说明了生成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要做的操作。与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add_custom_command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相比，这个命令可以不用产生输出文件。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388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add_custom_target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例子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09EED46C-105F-4D90-BADF-E27FDF1340B2}"/>
              </a:ext>
            </a:extLst>
          </p:cNvPr>
          <p:cNvSpPr/>
          <p:nvPr/>
        </p:nvSpPr>
        <p:spPr>
          <a:xfrm>
            <a:off x="690137" y="1739749"/>
            <a:ext cx="7763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现在，我们希望让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bochs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自动运行生成的软盘映像。可以通过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add_custom_target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实现。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03677368-360C-4F2B-B620-2809E9789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60807"/>
              </p:ext>
            </p:extLst>
          </p:nvPr>
        </p:nvGraphicFramePr>
        <p:xfrm>
          <a:off x="2208530" y="2627871"/>
          <a:ext cx="5045710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5710">
                  <a:extLst>
                    <a:ext uri="{9D8B030D-6E8A-4147-A177-3AD203B41FA5}">
                      <a16:colId xmlns:a16="http://schemas.microsoft.com/office/drawing/2014/main" xmlns="" val="33968354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add_custom_target</a:t>
                      </a: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DEPENDS 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a.img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bochsrc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COMMAND echo “Using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bochs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…”</a:t>
                      </a: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COMMAND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bochs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-q  -f </a:t>
                      </a:r>
                      <a:r>
                        <a:rPr lang="en-US" altLang="zh-CN" sz="16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bochsrc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648903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8AED1E6-5F2D-4337-AD56-092874D4FC25}"/>
              </a:ext>
            </a:extLst>
          </p:cNvPr>
          <p:cNvSpPr/>
          <p:nvPr/>
        </p:nvSpPr>
        <p:spPr>
          <a:xfrm>
            <a:off x="690137" y="4300665"/>
            <a:ext cx="776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在这里，我们设定了一个名为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RUN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。要实现此</a:t>
            </a:r>
            <a:r>
              <a: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target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，我们需要两个文件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a.img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ea typeface="楷体" panose="02010609060101010101" pitchFamily="49" charset="-122"/>
                <a:cs typeface="Times New Roman" panose="02020603050405020304" pitchFamily="18" charset="0"/>
              </a:rPr>
              <a:t>bochsrc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。如果依赖满足，就会执行两条命令。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2625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Cmake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自动部署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93A8F71-13B4-4A46-BB9B-37F550067C47}"/>
              </a:ext>
            </a:extLst>
          </p:cNvPr>
          <p:cNvSpPr txBox="1"/>
          <p:nvPr/>
        </p:nvSpPr>
        <p:spPr>
          <a:xfrm>
            <a:off x="1034877" y="1717922"/>
            <a:ext cx="7074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在将编译出的程序写入软盘映像时，我们以前都是通过在终端手动输入命令来实现。例如，我们希望将编译出的引导程序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boot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写入软盘映像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a.img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，并用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打开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a.img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。那么我们需要在命令行中输入：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&gt; dd if=boot of=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a.img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conv=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notrunc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bochs-disasm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–q –f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bochsrc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C1101B7-EB12-4095-AEB6-4F3B73A7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86" y="3726783"/>
            <a:ext cx="6678827" cy="26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848549" y="411656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IDE</a:t>
            </a:r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支持</a:t>
            </a:r>
          </a:p>
        </p:txBody>
      </p:sp>
      <p:sp>
        <p:nvSpPr>
          <p:cNvPr id="5" name="矩形 4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xmlns="" id="{30661D3B-0985-40EF-A2DF-B495F470805A}"/>
              </a:ext>
            </a:extLst>
          </p:cNvPr>
          <p:cNvSpPr txBox="1"/>
          <p:nvPr/>
        </p:nvSpPr>
        <p:spPr>
          <a:xfrm>
            <a:off x="768277" y="1045026"/>
            <a:ext cx="2625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Cmake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自动部署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2799A68B-EA70-4FD4-9BB0-B30B2FCADA55}"/>
              </a:ext>
            </a:extLst>
          </p:cNvPr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93A8F71-13B4-4A46-BB9B-37F550067C47}"/>
              </a:ext>
            </a:extLst>
          </p:cNvPr>
          <p:cNvSpPr txBox="1"/>
          <p:nvPr/>
        </p:nvSpPr>
        <p:spPr>
          <a:xfrm>
            <a:off x="1034877" y="1717922"/>
            <a:ext cx="7074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在将编译出的程序写入软盘映像时，我们以前都是通过在终端手动输入命令来实现。现在，我们提供一种基于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的自动部署方法。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atinLnBrk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我们可以使用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中提供的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add_custom_command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add_custom_target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来实现自动写入引导扇区以及文件的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copy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等操作。它们的用法请见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上的教程。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C1101B7-EB12-4095-AEB6-4F3B73A7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86" y="3726783"/>
            <a:ext cx="6678827" cy="26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Bochs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虚拟机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0246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调试方法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25C3419-A115-477C-997D-AE42828BA8F3}"/>
              </a:ext>
            </a:extLst>
          </p:cNvPr>
          <p:cNvSpPr txBox="1"/>
          <p:nvPr/>
        </p:nvSpPr>
        <p:spPr>
          <a:xfrm>
            <a:off x="681191" y="1872692"/>
            <a:ext cx="7666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我们选择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来调试我们的虚拟机。由于普通版本的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不能调试操作系统，因此我们需要自行编译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，相关的方法见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上的教程。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这里简单介绍一下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的两种调试模式：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自带的反汇编调试器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此调试模式使用了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自带的反汇编调试器。界面比较丑，只能进行汇编级别的调试，而且许多功能需要手动输入命令来实现。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进行远程调试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在这个模式下，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bochs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会在本机开启一个端口。我们可以使用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来连接这个端口进行调试。但是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没有可视化界面，因此我们可以配置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Clion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连接相应端口，实现带界面的调试。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7C4B6528-86D9-40F5-AC13-98B5EA89441F}"/>
              </a:ext>
            </a:extLst>
          </p:cNvPr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FDEDFE8-5B00-4B47-9FCD-D355744AD360}"/>
              </a:ext>
            </a:extLst>
          </p:cNvPr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CD42B43-A87A-4A76-8C34-A13065A8C98D}"/>
              </a:ext>
            </a:extLst>
          </p:cNvPr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FE9E4AD-08B6-4413-9CE9-6311E75E6FA9}"/>
              </a:ext>
            </a:extLst>
          </p:cNvPr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26D72AE-D0CC-47D3-8F96-15A559074E85}"/>
              </a:ext>
            </a:extLst>
          </p:cNvPr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4947D82-D3A7-455B-B0DD-A1AE5DB52A04}"/>
              </a:ext>
            </a:extLst>
          </p:cNvPr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2404EF8-2B17-42F5-BFCB-8CBB5550A10C}"/>
              </a:ext>
            </a:extLst>
          </p:cNvPr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546967" y="4094208"/>
            <a:ext cx="3820317" cy="2143104"/>
            <a:chOff x="850328" y="3955438"/>
            <a:chExt cx="4067687" cy="228187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328" y="3955438"/>
              <a:ext cx="4067687" cy="2281873"/>
            </a:xfrm>
            <a:prstGeom prst="roundRect">
              <a:avLst>
                <a:gd name="adj" fmla="val 11101"/>
              </a:avLst>
            </a:prstGeom>
            <a:effectLst>
              <a:reflection blurRad="6350" stA="52000" endA="300" endPos="35000" dir="5400000" sy="-100000" algn="bl" rotWithShape="0"/>
            </a:effectLst>
          </p:spPr>
        </p:pic>
        <p:sp>
          <p:nvSpPr>
            <p:cNvPr id="25" name="矩形 24"/>
            <p:cNvSpPr/>
            <p:nvPr/>
          </p:nvSpPr>
          <p:spPr>
            <a:xfrm>
              <a:off x="2944378" y="5133078"/>
              <a:ext cx="497322" cy="49732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49472" y="4635756"/>
              <a:ext cx="497322" cy="49732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96259" y="4635500"/>
              <a:ext cx="497322" cy="49757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96259" y="5648273"/>
              <a:ext cx="497322" cy="5855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393190" y="4138178"/>
              <a:ext cx="497322" cy="49732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5001" y="3326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写在前面</a:t>
            </a:r>
          </a:p>
        </p:txBody>
      </p:sp>
      <p:sp>
        <p:nvSpPr>
          <p:cNvPr id="6" name="矩形 5"/>
          <p:cNvSpPr/>
          <p:nvPr/>
        </p:nvSpPr>
        <p:spPr>
          <a:xfrm rot="10800000">
            <a:off x="546969" y="476672"/>
            <a:ext cx="288032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10800000">
            <a:off x="2851225" y="476672"/>
            <a:ext cx="648072" cy="288032"/>
            <a:chOff x="1483073" y="1052736"/>
            <a:chExt cx="648072" cy="288032"/>
          </a:xfrm>
        </p:grpSpPr>
        <p:sp>
          <p:nvSpPr>
            <p:cNvPr id="8" name="椭圆 7"/>
            <p:cNvSpPr/>
            <p:nvPr/>
          </p:nvSpPr>
          <p:spPr>
            <a:xfrm>
              <a:off x="1483073" y="1052736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43113" y="1052736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7063693" y="6093296"/>
            <a:ext cx="1728192" cy="288032"/>
            <a:chOff x="3643313" y="5589240"/>
            <a:chExt cx="1728192" cy="288032"/>
          </a:xfrm>
        </p:grpSpPr>
        <p:grpSp>
          <p:nvGrpSpPr>
            <p:cNvPr id="13" name="组合 12"/>
            <p:cNvGrpSpPr/>
            <p:nvPr/>
          </p:nvGrpSpPr>
          <p:grpSpPr>
            <a:xfrm rot="10800000">
              <a:off x="4363393" y="5589240"/>
              <a:ext cx="1008112" cy="288032"/>
              <a:chOff x="1123033" y="1052736"/>
              <a:chExt cx="1008112" cy="288032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123033" y="1052736"/>
                <a:ext cx="288032" cy="288032"/>
              </a:xfrm>
              <a:prstGeom prst="rect">
                <a:avLst/>
              </a:prstGeom>
              <a:solidFill>
                <a:srgbClr val="005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83073" y="1052736"/>
                <a:ext cx="28803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43113" y="1052736"/>
                <a:ext cx="28803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10800000">
              <a:off x="3643313" y="5589240"/>
              <a:ext cx="648072" cy="288032"/>
              <a:chOff x="1483073" y="1052736"/>
              <a:chExt cx="648072" cy="288032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483073" y="1052736"/>
                <a:ext cx="28803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843113" y="1052736"/>
                <a:ext cx="28803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华文楷体" panose="02010600040101010101" pitchFamily="2" charset="-122"/>
                </a:endParaRPr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690985" y="6237312"/>
            <a:ext cx="611621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96606" y="3797726"/>
            <a:ext cx="1281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华文楷体" panose="02010600040101010101" pitchFamily="2" charset="-122"/>
              </a:rPr>
              <a:t>这里说明图片内容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F813EEB-CDCA-4FB6-ACC7-F996FACC8925}"/>
              </a:ext>
            </a:extLst>
          </p:cNvPr>
          <p:cNvSpPr txBox="1"/>
          <p:nvPr/>
        </p:nvSpPr>
        <p:spPr>
          <a:xfrm>
            <a:off x="824969" y="1357423"/>
            <a:ext cx="7494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里的环境是我们推荐使用的开发环境，因为我们对这个环境比较熟悉。但是我们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不强制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大家使用这个开发环境，如果有同学希望自行搭建其他的开发环境，我们也是支持的。</a:t>
            </a:r>
          </a:p>
        </p:txBody>
      </p:sp>
    </p:spTree>
    <p:extLst>
      <p:ext uri="{BB962C8B-B14F-4D97-AF65-F5344CB8AC3E}">
        <p14:creationId xmlns:p14="http://schemas.microsoft.com/office/powerpoint/2010/main" val="848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Bochs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自带的调试器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0246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调试方法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D077C73-5B81-4222-87ED-715F9D1112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3409" y="2926240"/>
            <a:ext cx="6357182" cy="33469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FA1037D-A37B-4D00-ACF3-5800E1A581E5}"/>
              </a:ext>
            </a:extLst>
          </p:cNvPr>
          <p:cNvSpPr txBox="1"/>
          <p:nvPr/>
        </p:nvSpPr>
        <p:spPr>
          <a:xfrm>
            <a:off x="995303" y="1797908"/>
            <a:ext cx="725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Bochs</a:t>
            </a:r>
            <a:r>
              <a:rPr lang="zh-CN" altLang="en-US" dirty="0"/>
              <a:t>自带的调试器调试的界面如图所示，比较简陋，只能查看汇编指令，无法查看</a:t>
            </a:r>
            <a:r>
              <a:rPr lang="en-US" altLang="zh-CN" dirty="0"/>
              <a:t>C</a:t>
            </a:r>
            <a:r>
              <a:rPr lang="zh-CN" altLang="en-US" dirty="0"/>
              <a:t>语言变量的值。适合调试我们引导扇区的代码。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88A6F9BA-A862-43CE-AC05-273C3B93FC23}"/>
              </a:ext>
            </a:extLst>
          </p:cNvPr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BE439EEE-CDC0-4CFE-8C8D-1A0DD89B4DCC}"/>
              </a:ext>
            </a:extLst>
          </p:cNvPr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C6D0E70-760A-4B37-A52D-EE72985E2F69}"/>
              </a:ext>
            </a:extLst>
          </p:cNvPr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696B0AE1-B697-4298-A49E-6D85E2962876}"/>
              </a:ext>
            </a:extLst>
          </p:cNvPr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3949208-D725-4633-BC24-F814FE658679}"/>
              </a:ext>
            </a:extLst>
          </p:cNvPr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D755D22-16B3-4794-B8D1-66C7F9865BAB}"/>
              </a:ext>
            </a:extLst>
          </p:cNvPr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85B366D-4AD0-42A5-AE4C-5916110139A2}"/>
              </a:ext>
            </a:extLst>
          </p:cNvPr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288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利用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gdb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远程调试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0246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调试方法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802307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8493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61206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680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08666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73345CD-15E1-4058-AB0C-7281C4B515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4748" y="2663205"/>
            <a:ext cx="6774503" cy="35634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7C398B3-4888-45C5-858E-6CC98D26C772}"/>
              </a:ext>
            </a:extLst>
          </p:cNvPr>
          <p:cNvSpPr txBox="1"/>
          <p:nvPr/>
        </p:nvSpPr>
        <p:spPr>
          <a:xfrm>
            <a:off x="995303" y="1797908"/>
            <a:ext cx="725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Clion</a:t>
            </a:r>
            <a:r>
              <a:rPr lang="zh-CN" altLang="en-US" dirty="0"/>
              <a:t>连接</a:t>
            </a:r>
            <a:r>
              <a:rPr lang="en-US" altLang="zh-CN" dirty="0" err="1"/>
              <a:t>gdb</a:t>
            </a:r>
            <a:r>
              <a:rPr lang="zh-CN" altLang="en-US" dirty="0"/>
              <a:t>远程调试如图所示。在此界面下，我们可以直接在</a:t>
            </a:r>
            <a:r>
              <a:rPr lang="en-US" altLang="zh-CN" dirty="0"/>
              <a:t>C</a:t>
            </a:r>
            <a:r>
              <a:rPr lang="zh-CN" altLang="en-US" dirty="0"/>
              <a:t>源码级别下端点，查看</a:t>
            </a:r>
            <a:r>
              <a:rPr lang="en-US" altLang="zh-CN" dirty="0"/>
              <a:t>C</a:t>
            </a:r>
            <a:r>
              <a:rPr lang="zh-CN" altLang="en-US" dirty="0"/>
              <a:t>变量的值。此方式只适合调试</a:t>
            </a:r>
            <a:r>
              <a:rPr lang="en-US" altLang="zh-CN" dirty="0">
                <a:solidFill>
                  <a:srgbClr val="FF0000"/>
                </a:solidFill>
              </a:rPr>
              <a:t>elf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的内核，同时要求在编译时增加</a:t>
            </a:r>
            <a:r>
              <a:rPr lang="en-US" altLang="zh-CN" dirty="0"/>
              <a:t>’-g’</a:t>
            </a:r>
            <a:r>
              <a:rPr lang="zh-CN" altLang="en-US" dirty="0"/>
              <a:t> 选项以添加符号表。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3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62535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关于作业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xmlns="" id="{462D0BBF-D86F-4ADC-8708-19C90B234A68}"/>
              </a:ext>
            </a:extLst>
          </p:cNvPr>
          <p:cNvSpPr txBox="1"/>
          <p:nvPr/>
        </p:nvSpPr>
        <p:spPr>
          <a:xfrm>
            <a:off x="768277" y="11583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提交内容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7ABD93C-17E6-4B6D-B9DA-16E576093ADC}"/>
              </a:ext>
            </a:extLst>
          </p:cNvPr>
          <p:cNvSpPr/>
          <p:nvPr/>
        </p:nvSpPr>
        <p:spPr>
          <a:xfrm>
            <a:off x="681191" y="1231284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4D6B384-5D61-422E-89D4-66A1A6E1A15D}"/>
              </a:ext>
            </a:extLst>
          </p:cNvPr>
          <p:cNvSpPr txBox="1"/>
          <p:nvPr/>
        </p:nvSpPr>
        <p:spPr>
          <a:xfrm>
            <a:off x="1098798" y="1809067"/>
            <a:ext cx="6633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以压缩包的形式提交作业，如无特殊说明，压缩包内应包括以下内容：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实验报告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实验记录、实验内容以及感想。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项目文件夹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内含项目代码、</a:t>
            </a:r>
            <a:r>
              <a:rPr lang="en-US" altLang="zh-CN" dirty="0"/>
              <a:t>CMakeList.txt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映像文件</a:t>
            </a:r>
            <a:endParaRPr lang="en-US" altLang="zh-CN" dirty="0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xmlns="" id="{69B7B5F7-5575-4E2C-B7B7-DE90E7AF2EEF}"/>
              </a:ext>
            </a:extLst>
          </p:cNvPr>
          <p:cNvSpPr txBox="1"/>
          <p:nvPr/>
        </p:nvSpPr>
        <p:spPr>
          <a:xfrm>
            <a:off x="768277" y="396787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命名格式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4B1FB342-D2C1-4A2E-8038-0C009383EA4F}"/>
              </a:ext>
            </a:extLst>
          </p:cNvPr>
          <p:cNvSpPr/>
          <p:nvPr/>
        </p:nvSpPr>
        <p:spPr>
          <a:xfrm>
            <a:off x="681191" y="4040803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FB5BE8C4-15A2-4A9E-B74B-3CF0C0684A28}"/>
              </a:ext>
            </a:extLst>
          </p:cNvPr>
          <p:cNvSpPr txBox="1"/>
          <p:nvPr/>
        </p:nvSpPr>
        <p:spPr>
          <a:xfrm>
            <a:off x="1098798" y="4618586"/>
            <a:ext cx="663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命名格式为“姓名</a:t>
            </a:r>
            <a:r>
              <a:rPr lang="en-US" altLang="zh-CN" dirty="0"/>
              <a:t>(</a:t>
            </a:r>
            <a:r>
              <a:rPr lang="zh-CN" altLang="en-US" dirty="0"/>
              <a:t>学号</a:t>
            </a:r>
            <a:r>
              <a:rPr lang="en-US" altLang="zh-CN" dirty="0"/>
              <a:t>)</a:t>
            </a:r>
            <a:r>
              <a:rPr lang="zh-CN" altLang="en-US" dirty="0"/>
              <a:t>实验</a:t>
            </a:r>
            <a:r>
              <a:rPr lang="en-US" altLang="zh-CN" dirty="0"/>
              <a:t>n”</a:t>
            </a:r>
            <a:r>
              <a:rPr lang="zh-CN" altLang="en-US" dirty="0"/>
              <a:t>，例如“张三</a:t>
            </a:r>
            <a:r>
              <a:rPr lang="en-US" altLang="zh-CN" dirty="0"/>
              <a:t>(12345678)</a:t>
            </a: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如果多次提交作业，请在文件名后面添加</a:t>
            </a:r>
            <a:r>
              <a:rPr lang="en-US" altLang="zh-CN" dirty="0"/>
              <a:t>”v</a:t>
            </a:r>
            <a:r>
              <a:rPr lang="zh-CN" altLang="en-US" dirty="0"/>
              <a:t>版本号</a:t>
            </a:r>
            <a:r>
              <a:rPr lang="en-US" altLang="zh-CN" dirty="0"/>
              <a:t>”</a:t>
            </a:r>
            <a:r>
              <a:rPr lang="zh-CN" altLang="en-US" dirty="0"/>
              <a:t>，例如“张三</a:t>
            </a:r>
            <a:r>
              <a:rPr lang="en-US" altLang="zh-CN" dirty="0"/>
              <a:t>(12345678)</a:t>
            </a:r>
            <a:r>
              <a:rPr lang="zh-CN" altLang="en-US" dirty="0"/>
              <a:t>实验</a:t>
            </a:r>
            <a:r>
              <a:rPr lang="en-US" altLang="zh-CN" dirty="0"/>
              <a:t>3v1</a:t>
            </a:r>
            <a:r>
              <a:rPr lang="zh-CN" altLang="en-US" dirty="0"/>
              <a:t>”，我们会选择版本号最高的作业进行批改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9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62535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关于作业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xmlns="" id="{E6BB8129-F34A-4FE3-B5EB-54D0C91579F3}"/>
              </a:ext>
            </a:extLst>
          </p:cNvPr>
          <p:cNvSpPr txBox="1"/>
          <p:nvPr/>
        </p:nvSpPr>
        <p:spPr>
          <a:xfrm>
            <a:off x="768277" y="9915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提交方式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B94FBA47-B939-417D-872B-451825ABDEEA}"/>
              </a:ext>
            </a:extLst>
          </p:cNvPr>
          <p:cNvSpPr/>
          <p:nvPr/>
        </p:nvSpPr>
        <p:spPr>
          <a:xfrm>
            <a:off x="681191" y="106448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B6F38A5-3978-47E3-816F-06768B6D9B47}"/>
              </a:ext>
            </a:extLst>
          </p:cNvPr>
          <p:cNvSpPr txBox="1"/>
          <p:nvPr/>
        </p:nvSpPr>
        <p:spPr>
          <a:xfrm>
            <a:off x="1098798" y="1559893"/>
            <a:ext cx="6633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作业提交到</a:t>
            </a:r>
            <a:r>
              <a:rPr lang="en-US" altLang="zh-CN" dirty="0">
                <a:hlinkClick r:id="rId3"/>
              </a:rPr>
              <a:t>ftp://172.18.216.232</a:t>
            </a:r>
            <a:r>
              <a:rPr lang="en-US" altLang="zh-CN" dirty="0"/>
              <a:t> </a:t>
            </a:r>
            <a:r>
              <a:rPr lang="zh-CN" altLang="en-US" dirty="0"/>
              <a:t>中的相应目录下。</a:t>
            </a:r>
            <a:endParaRPr lang="en-US" altLang="zh-CN" dirty="0"/>
          </a:p>
          <a:p>
            <a:r>
              <a:rPr lang="zh-CN" altLang="en-US" dirty="0"/>
              <a:t>用户名（无密码）：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sysucs</a:t>
            </a:r>
            <a:r>
              <a:rPr lang="en-US" altLang="zh-CN" dirty="0"/>
              <a:t>(</a:t>
            </a:r>
            <a:r>
              <a:rPr lang="zh-CN" altLang="en-US" dirty="0"/>
              <a:t>计科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sysuac</a:t>
            </a:r>
            <a:r>
              <a:rPr lang="en-US" altLang="zh-CN" dirty="0"/>
              <a:t>(</a:t>
            </a:r>
            <a:r>
              <a:rPr lang="zh-CN" altLang="en-US" dirty="0"/>
              <a:t>超算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每次实验课的作业需要在一周内完成并提交，提交时间截止实验课所在周的下周周六</a:t>
            </a:r>
            <a:r>
              <a:rPr lang="en-US" altLang="zh-CN" dirty="0"/>
              <a:t>23:59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4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62535" y="411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关于作业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xmlns="" id="{20DF9128-7D91-49F0-91EA-58567AAA04C6}"/>
              </a:ext>
            </a:extLst>
          </p:cNvPr>
          <p:cNvSpPr txBox="1"/>
          <p:nvPr/>
        </p:nvSpPr>
        <p:spPr>
          <a:xfrm>
            <a:off x="768277" y="15084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其他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84F27ED-0B43-463C-A466-23A72A57798A}"/>
              </a:ext>
            </a:extLst>
          </p:cNvPr>
          <p:cNvSpPr/>
          <p:nvPr/>
        </p:nvSpPr>
        <p:spPr>
          <a:xfrm>
            <a:off x="681191" y="1581328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C1C7CF5-2989-465D-9E53-5376CEA709A7}"/>
              </a:ext>
            </a:extLst>
          </p:cNvPr>
          <p:cNvSpPr txBox="1"/>
          <p:nvPr/>
        </p:nvSpPr>
        <p:spPr>
          <a:xfrm>
            <a:off x="1150843" y="2181300"/>
            <a:ext cx="6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第一周和第二周的作业提交时间，</a:t>
            </a:r>
            <a:r>
              <a:rPr lang="en-US" altLang="zh-CN" dirty="0">
                <a:solidFill>
                  <a:srgbClr val="FF0000"/>
                </a:solidFill>
              </a:rPr>
              <a:t>2019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22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en-US" altLang="zh-CN" dirty="0">
                <a:solidFill>
                  <a:srgbClr val="FF0000"/>
                </a:solidFill>
              </a:rPr>
              <a:t>23:39</a:t>
            </a:r>
            <a:r>
              <a:rPr lang="zh-CN" altLang="en-US" dirty="0">
                <a:solidFill>
                  <a:srgbClr val="FF0000"/>
                </a:solidFill>
              </a:rPr>
              <a:t>之前。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8809550" y="2006245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349416" y="1001484"/>
            <a:ext cx="8422105" cy="4181275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 b="7961"/>
          <a:stretch/>
        </p:blipFill>
        <p:spPr>
          <a:xfrm>
            <a:off x="5589229" y="1719617"/>
            <a:ext cx="3558351" cy="1705971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0" y="2006246"/>
            <a:ext cx="334449" cy="1729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1" y="275822"/>
            <a:ext cx="961428" cy="939068"/>
          </a:xfrm>
          <a:prstGeom prst="rect">
            <a:avLst/>
          </a:prstGeom>
        </p:spPr>
      </p:pic>
      <p:cxnSp>
        <p:nvCxnSpPr>
          <p:cNvPr id="84" name="直接连接符 83"/>
          <p:cNvCxnSpPr/>
          <p:nvPr/>
        </p:nvCxnSpPr>
        <p:spPr>
          <a:xfrm>
            <a:off x="690985" y="623731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89"/>
          <p:cNvSpPr txBox="1"/>
          <p:nvPr/>
        </p:nvSpPr>
        <p:spPr>
          <a:xfrm>
            <a:off x="960877" y="274003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论文题目写在这里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题目太长分两行写也可以哦</a:t>
            </a:r>
          </a:p>
        </p:txBody>
      </p:sp>
      <p:sp>
        <p:nvSpPr>
          <p:cNvPr id="103" name="矩形 102"/>
          <p:cNvSpPr/>
          <p:nvPr/>
        </p:nvSpPr>
        <p:spPr>
          <a:xfrm>
            <a:off x="0" y="1693579"/>
            <a:ext cx="825857" cy="1729817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1069042" y="271617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直角三角形 82"/>
          <p:cNvSpPr/>
          <p:nvPr/>
        </p:nvSpPr>
        <p:spPr>
          <a:xfrm rot="16200000" flipH="1">
            <a:off x="246" y="3402081"/>
            <a:ext cx="322592" cy="3453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直角三角形 91"/>
          <p:cNvSpPr/>
          <p:nvPr/>
        </p:nvSpPr>
        <p:spPr>
          <a:xfrm rot="16200000" flipH="1" flipV="1">
            <a:off x="8815479" y="3407541"/>
            <a:ext cx="322592" cy="3344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5"/>
          <p:cNvSpPr txBox="1"/>
          <p:nvPr/>
        </p:nvSpPr>
        <p:spPr>
          <a:xfrm>
            <a:off x="1018905" y="1494481"/>
            <a:ext cx="433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8000" b="1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2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文本框 122"/>
          <p:cNvSpPr txBox="1"/>
          <p:nvPr/>
        </p:nvSpPr>
        <p:spPr>
          <a:xfrm>
            <a:off x="729017" y="22969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313714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460343" y="5936343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38200" y="2892878"/>
            <a:ext cx="4887686" cy="0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38200" y="4831061"/>
            <a:ext cx="4887686" cy="0"/>
          </a:xfrm>
          <a:prstGeom prst="line">
            <a:avLst/>
          </a:prstGeom>
          <a:ln>
            <a:solidFill>
              <a:srgbClr val="00582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729995" y="29788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88439" y="30455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概览</a:t>
            </a: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941026" y="3158486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726025" y="298907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214848" y="30703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  <p:cxnSp>
        <p:nvCxnSpPr>
          <p:cNvPr id="106" name="直接连接符 105"/>
          <p:cNvCxnSpPr/>
          <p:nvPr/>
        </p:nvCxnSpPr>
        <p:spPr>
          <a:xfrm flipH="1">
            <a:off x="3968391" y="3158486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29995" y="355823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188439" y="362496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IDE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支持</a:t>
            </a:r>
          </a:p>
        </p:txBody>
      </p:sp>
      <p:cxnSp>
        <p:nvCxnSpPr>
          <p:cNvPr id="110" name="直接连接符 109"/>
          <p:cNvCxnSpPr/>
          <p:nvPr/>
        </p:nvCxnSpPr>
        <p:spPr>
          <a:xfrm flipH="1">
            <a:off x="941026" y="3737868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726025" y="356845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180422" y="4217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调试方法</a:t>
            </a:r>
          </a:p>
        </p:txBody>
      </p:sp>
      <p:cxnSp>
        <p:nvCxnSpPr>
          <p:cNvPr id="114" name="直接连接符 113"/>
          <p:cNvCxnSpPr/>
          <p:nvPr/>
        </p:nvCxnSpPr>
        <p:spPr>
          <a:xfrm flipH="1">
            <a:off x="3968391" y="3737868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29995" y="413197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 flipH="1">
            <a:off x="941026" y="4311611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726025" y="41421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582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endParaRPr lang="zh-CN" altLang="en-US" sz="3200" dirty="0">
              <a:solidFill>
                <a:srgbClr val="00582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214848" y="4223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作业要求</a:t>
            </a:r>
          </a:p>
        </p:txBody>
      </p:sp>
      <p:cxnSp>
        <p:nvCxnSpPr>
          <p:cNvPr id="122" name="直接连接符 121"/>
          <p:cNvCxnSpPr/>
          <p:nvPr/>
        </p:nvCxnSpPr>
        <p:spPr>
          <a:xfrm flipH="1">
            <a:off x="3968391" y="4311611"/>
            <a:ext cx="246456" cy="246456"/>
          </a:xfrm>
          <a:prstGeom prst="line">
            <a:avLst/>
          </a:prstGeom>
          <a:ln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6"/>
          <p:cNvSpPr/>
          <p:nvPr/>
        </p:nvSpPr>
        <p:spPr>
          <a:xfrm>
            <a:off x="6015342" y="2416389"/>
            <a:ext cx="288032" cy="288032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0" name="椭圆 17"/>
          <p:cNvSpPr/>
          <p:nvPr/>
        </p:nvSpPr>
        <p:spPr>
          <a:xfrm>
            <a:off x="6336316" y="209929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97B789A1-890C-459A-8C2B-8362BDE79926}"/>
              </a:ext>
            </a:extLst>
          </p:cNvPr>
          <p:cNvSpPr txBox="1"/>
          <p:nvPr/>
        </p:nvSpPr>
        <p:spPr>
          <a:xfrm>
            <a:off x="4214848" y="3645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自动部署</a:t>
            </a:r>
          </a:p>
        </p:txBody>
      </p:sp>
    </p:spTree>
    <p:extLst>
      <p:ext uri="{BB962C8B-B14F-4D97-AF65-F5344CB8AC3E}">
        <p14:creationId xmlns:p14="http://schemas.microsoft.com/office/powerpoint/2010/main" val="3245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总体目标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29227" y="4116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总览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9"/>
          <p:cNvSpPr txBox="1"/>
          <p:nvPr/>
        </p:nvSpPr>
        <p:spPr>
          <a:xfrm>
            <a:off x="552804" y="1719808"/>
            <a:ext cx="8038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我们希望能够像开发常规桌面应用程序那样开发操作系统。我们要达到以下目标：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编译流程全自动化，即完善的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Build System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编辑过程中的补全、提示、警告等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自动部署。即自动打包映像文件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远程调试，自己的操作系统运行的过程中应当可以打断点、查看变量的值等等</a:t>
            </a:r>
          </a:p>
        </p:txBody>
      </p:sp>
      <p:sp>
        <p:nvSpPr>
          <p:cNvPr id="41" name="矩形 40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8C93B74C-621E-43D0-906B-F61958098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37302"/>
              </p:ext>
            </p:extLst>
          </p:nvPr>
        </p:nvGraphicFramePr>
        <p:xfrm>
          <a:off x="1218536" y="4180340"/>
          <a:ext cx="6706926" cy="182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940">
                  <a:extLst>
                    <a:ext uri="{9D8B030D-6E8A-4147-A177-3AD203B41FA5}">
                      <a16:colId xmlns:a16="http://schemas.microsoft.com/office/drawing/2014/main" xmlns="" val="995980770"/>
                    </a:ext>
                  </a:extLst>
                </a:gridCol>
                <a:gridCol w="2625344">
                  <a:extLst>
                    <a:ext uri="{9D8B030D-6E8A-4147-A177-3AD203B41FA5}">
                      <a16:colId xmlns:a16="http://schemas.microsoft.com/office/drawing/2014/main" xmlns="" val="3330830222"/>
                    </a:ext>
                  </a:extLst>
                </a:gridCol>
                <a:gridCol w="2235642">
                  <a:extLst>
                    <a:ext uri="{9D8B030D-6E8A-4147-A177-3AD203B41FA5}">
                      <a16:colId xmlns:a16="http://schemas.microsoft.com/office/drawing/2014/main" xmlns="" val="4248950267"/>
                    </a:ext>
                  </a:extLst>
                </a:gridCol>
              </a:tblGrid>
              <a:tr h="36488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使用的工具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8644504"/>
                  </a:ext>
                </a:extLst>
              </a:tr>
              <a:tr h="36488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编译流程自动化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gcc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/g++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nasm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CMakeList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的编写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3869954"/>
                  </a:ext>
                </a:extLst>
              </a:tr>
              <a:tr h="36488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自动补全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Clion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148960"/>
                  </a:ext>
                </a:extLst>
              </a:tr>
              <a:tr h="36488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自动部署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821349"/>
                  </a:ext>
                </a:extLst>
              </a:tr>
              <a:tr h="36488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远程调试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bochs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gdb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CLion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bochs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需要自行编译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2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7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环境的搭建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29227" y="4116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总览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9"/>
          <p:cNvSpPr txBox="1"/>
          <p:nvPr/>
        </p:nvSpPr>
        <p:spPr>
          <a:xfrm>
            <a:off x="552804" y="1719808"/>
            <a:ext cx="8038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对于本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中的环境，我们提供了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种方式来进行安装（相应教程见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ftp)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）自行安装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就是自己安装需要的所有软件，比较耗费时间。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使用虚拟机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我们提供了一个已经装配置好环境的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Ubuntu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虚拟机。大家只需要把它下载下来并用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VMWare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打开就可以使用了。</a:t>
            </a:r>
            <a:endParaRPr lang="zh-CN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460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Build System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与编译器的选取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552805" y="1790846"/>
            <a:ext cx="7646315" cy="190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华文楷体" panose="02010600040101010101" pitchFamily="2" charset="-122"/>
              </a:rPr>
              <a:t>Build System</a:t>
            </a:r>
            <a:r>
              <a:rPr lang="zh-CN" altLang="en-US" dirty="0">
                <a:ea typeface="华文楷体" panose="02010600040101010101" pitchFamily="2" charset="-122"/>
              </a:rPr>
              <a:t>，我们推荐使用</a:t>
            </a:r>
            <a:r>
              <a:rPr lang="en-US" altLang="zh-CN" dirty="0" err="1">
                <a:ea typeface="华文楷体" panose="02010600040101010101" pitchFamily="2" charset="-122"/>
              </a:rPr>
              <a:t>Cmake</a:t>
            </a:r>
            <a:r>
              <a:rPr lang="zh-CN" altLang="en-US" dirty="0">
                <a:ea typeface="华文楷体" panose="02010600040101010101" pitchFamily="2" charset="-122"/>
              </a:rPr>
              <a:t>。整个流程的自动化依赖</a:t>
            </a:r>
            <a:r>
              <a:rPr lang="en-US" altLang="zh-CN" dirty="0" err="1">
                <a:ea typeface="华文楷体" panose="02010600040101010101" pitchFamily="2" charset="-122"/>
              </a:rPr>
              <a:t>Cmake</a:t>
            </a:r>
            <a:r>
              <a:rPr lang="zh-CN" altLang="en-US" dirty="0">
                <a:ea typeface="华文楷体" panose="02010600040101010101" pitchFamily="2" charset="-122"/>
              </a:rPr>
              <a:t>来实现，而使用</a:t>
            </a:r>
            <a:r>
              <a:rPr lang="en-US" altLang="zh-CN" dirty="0" err="1">
                <a:ea typeface="华文楷体" panose="02010600040101010101" pitchFamily="2" charset="-122"/>
              </a:rPr>
              <a:t>Cmake</a:t>
            </a:r>
            <a:r>
              <a:rPr lang="zh-CN" altLang="en-US" dirty="0">
                <a:ea typeface="华文楷体" panose="02010600040101010101" pitchFamily="2" charset="-122"/>
              </a:rPr>
              <a:t>时需要编写</a:t>
            </a:r>
            <a:r>
              <a:rPr lang="en-US" altLang="zh-CN" dirty="0" err="1">
                <a:ea typeface="华文楷体" panose="02010600040101010101" pitchFamily="2" charset="-122"/>
              </a:rPr>
              <a:t>CMakeLists</a:t>
            </a:r>
            <a:r>
              <a:rPr lang="zh-CN" altLang="en-US" dirty="0">
                <a:ea typeface="华文楷体" panose="02010600040101010101" pitchFamily="2" charset="-122"/>
              </a:rPr>
              <a:t>。因此，我们将简单介绍</a:t>
            </a:r>
            <a:r>
              <a:rPr lang="en-US" altLang="zh-CN" dirty="0" err="1">
                <a:ea typeface="华文楷体" panose="02010600040101010101" pitchFamily="2" charset="-122"/>
              </a:rPr>
              <a:t>CMakeLists</a:t>
            </a:r>
            <a:r>
              <a:rPr lang="zh-CN" altLang="en-US" dirty="0">
                <a:ea typeface="华文楷体" panose="02010600040101010101" pitchFamily="2" charset="-122"/>
              </a:rPr>
              <a:t>的编写方法。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ea typeface="华文楷体" panose="02010600040101010101" pitchFamily="2" charset="-122"/>
              </a:rPr>
              <a:t>C/C++</a:t>
            </a:r>
            <a:r>
              <a:rPr lang="zh-CN" altLang="en-US" dirty="0">
                <a:ea typeface="华文楷体" panose="02010600040101010101" pitchFamily="2" charset="-122"/>
              </a:rPr>
              <a:t>的编译器，我们推荐使用</a:t>
            </a:r>
            <a:r>
              <a:rPr lang="en-US" altLang="zh-CN" dirty="0" err="1">
                <a:ea typeface="华文楷体" panose="02010600040101010101" pitchFamily="2" charset="-122"/>
              </a:rPr>
              <a:t>gcc</a:t>
            </a:r>
            <a:r>
              <a:rPr lang="en-US" altLang="zh-CN" dirty="0">
                <a:ea typeface="华文楷体" panose="02010600040101010101" pitchFamily="2" charset="-122"/>
              </a:rPr>
              <a:t>/g++</a:t>
            </a:r>
            <a:r>
              <a:rPr lang="zh-CN" altLang="en-US" dirty="0">
                <a:ea typeface="华文楷体" panose="02010600040101010101" pitchFamily="2" charset="-122"/>
              </a:rPr>
              <a:t>。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华文楷体" panose="02010600040101010101" pitchFamily="2" charset="-122"/>
              </a:rPr>
              <a:t>汇编语言的编译器，我们推荐使用</a:t>
            </a:r>
            <a:r>
              <a:rPr lang="en-US" altLang="zh-CN" dirty="0" err="1">
                <a:ea typeface="华文楷体" panose="02010600040101010101" pitchFamily="2" charset="-122"/>
              </a:rPr>
              <a:t>nasm</a:t>
            </a:r>
            <a:r>
              <a:rPr lang="zh-CN" altLang="en-US" dirty="0">
                <a:ea typeface="华文楷体" panose="02010600040101010101" pitchFamily="2" charset="-122"/>
              </a:rPr>
              <a:t>。由于</a:t>
            </a:r>
            <a:r>
              <a:rPr lang="en-US" altLang="zh-CN" dirty="0" err="1">
                <a:ea typeface="华文楷体" panose="02010600040101010101" pitchFamily="2" charset="-122"/>
              </a:rPr>
              <a:t>Cmake</a:t>
            </a:r>
            <a:r>
              <a:rPr lang="zh-CN" altLang="en-US" dirty="0">
                <a:ea typeface="华文楷体" panose="02010600040101010101" pitchFamily="2" charset="-122"/>
              </a:rPr>
              <a:t>默认只支持</a:t>
            </a:r>
            <a:r>
              <a:rPr lang="en-US" altLang="zh-CN" dirty="0">
                <a:ea typeface="华文楷体" panose="02010600040101010101" pitchFamily="2" charset="-122"/>
              </a:rPr>
              <a:t>C/C++</a:t>
            </a:r>
            <a:r>
              <a:rPr lang="zh-CN" altLang="en-US" dirty="0">
                <a:ea typeface="华文楷体" panose="02010600040101010101" pitchFamily="2" charset="-122"/>
              </a:rPr>
              <a:t>的编译，后面我们将介绍如何在</a:t>
            </a:r>
            <a:r>
              <a:rPr lang="en-US" altLang="zh-CN" dirty="0" err="1">
                <a:ea typeface="华文楷体" panose="02010600040101010101" pitchFamily="2" charset="-122"/>
              </a:rPr>
              <a:t>Cmake</a:t>
            </a:r>
            <a:r>
              <a:rPr lang="zh-CN" altLang="en-US" dirty="0">
                <a:ea typeface="华文楷体" panose="02010600040101010101" pitchFamily="2" charset="-122"/>
              </a:rPr>
              <a:t>中添加对</a:t>
            </a:r>
            <a:r>
              <a:rPr lang="en-US" altLang="zh-CN" dirty="0" err="1">
                <a:ea typeface="华文楷体" panose="02010600040101010101" pitchFamily="2" charset="-122"/>
              </a:rPr>
              <a:t>nasm</a:t>
            </a:r>
            <a:r>
              <a:rPr lang="zh-CN" altLang="en-US" dirty="0">
                <a:ea typeface="华文楷体" panose="02010600040101010101" pitchFamily="2" charset="-122"/>
              </a:rPr>
              <a:t>的支持。</a:t>
            </a:r>
            <a:endParaRPr lang="en-US" altLang="zh-CN" dirty="0">
              <a:ea typeface="华文楷体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25BF8CF-460D-49F2-A764-94AC0CB904C0}"/>
              </a:ext>
            </a:extLst>
          </p:cNvPr>
          <p:cNvSpPr/>
          <p:nvPr/>
        </p:nvSpPr>
        <p:spPr>
          <a:xfrm>
            <a:off x="5246257" y="411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</p:spTree>
    <p:extLst>
      <p:ext uri="{BB962C8B-B14F-4D97-AF65-F5344CB8AC3E}">
        <p14:creationId xmlns:p14="http://schemas.microsoft.com/office/powerpoint/2010/main" val="1058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193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Cmake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简介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552805" y="1790846"/>
            <a:ext cx="7646315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是个一个开源的跨平台自动化建构系统，用来管理软件建置的程序，并不相依于某特定编译器。并可支持多层目录、多个应用程序与多个库。 它用配置文件控制建构过程（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build process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）的方式和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Unix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make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相似，只是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的配置文件取名为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CMakeLists.txt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CMake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并不直接建构出最终的软件，而是产生标准的建构档（如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Unix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Makefile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Windows Visual 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projects/workspaces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），然后再依一般的建构方式使用。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25BF8CF-460D-49F2-A764-94AC0CB904C0}"/>
              </a:ext>
            </a:extLst>
          </p:cNvPr>
          <p:cNvSpPr/>
          <p:nvPr/>
        </p:nvSpPr>
        <p:spPr>
          <a:xfrm>
            <a:off x="5246257" y="411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8266315-2CA9-4997-91FB-7827CB4253A8}"/>
              </a:ext>
            </a:extLst>
          </p:cNvPr>
          <p:cNvSpPr txBox="1"/>
          <p:nvPr/>
        </p:nvSpPr>
        <p:spPr>
          <a:xfrm>
            <a:off x="624016" y="3836773"/>
            <a:ext cx="7646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</a:t>
            </a:r>
            <a:r>
              <a:rPr lang="en-US" altLang="zh-CN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Cmake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时，最主要的步骤就是</a:t>
            </a: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CMakeLists.txt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的编写。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3283200" y="2606040"/>
              <a:ext cx="1826280" cy="5148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3840" y="2596680"/>
                <a:ext cx="184500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0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300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CMake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基本的命令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46257" y="411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EDA8D7B1-70FB-4116-B393-D91AB7DDB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29532"/>
              </p:ext>
            </p:extLst>
          </p:nvPr>
        </p:nvGraphicFramePr>
        <p:xfrm>
          <a:off x="518746" y="1746514"/>
          <a:ext cx="7829042" cy="411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560">
                  <a:extLst>
                    <a:ext uri="{9D8B030D-6E8A-4147-A177-3AD203B41FA5}">
                      <a16:colId xmlns:a16="http://schemas.microsoft.com/office/drawing/2014/main" xmlns="" val="3247413486"/>
                    </a:ext>
                  </a:extLst>
                </a:gridCol>
                <a:gridCol w="5891482">
                  <a:extLst>
                    <a:ext uri="{9D8B030D-6E8A-4147-A177-3AD203B41FA5}">
                      <a16:colId xmlns:a16="http://schemas.microsoft.com/office/drawing/2014/main" xmlns="" val="1757818592"/>
                    </a:ext>
                  </a:extLst>
                </a:gridCol>
              </a:tblGrid>
              <a:tr h="366581">
                <a:tc>
                  <a:txBody>
                    <a:bodyPr/>
                    <a:lstStyle/>
                    <a:p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08345"/>
                  </a:ext>
                </a:extLst>
              </a:tr>
              <a:tr h="497144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cmake_minimum_required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指定</a:t>
                      </a:r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的最低版本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9188393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project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指定项目名称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8044683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add_executable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add_executable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(target src1.cpp src2.cpp) </a:t>
                      </a:r>
                    </a:p>
                    <a:p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告诉编译器，使用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src1.cpp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src2.cpp … 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编译得到可执行文件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target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399595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set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set(VARIABLE  string)</a:t>
                      </a:r>
                    </a:p>
                    <a:p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将变量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VARIABLE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的内容设置为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string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。</a:t>
                      </a:r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中提供了很多内部的变量（见教程），设置这些变量可以控制</a:t>
                      </a:r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的行为。</a:t>
                      </a:r>
                      <a:endParaRPr lang="en-US" altLang="zh-CN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847427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enable_language</a:t>
                      </a:r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默认仅支持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altLang="zh-CN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C++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，此命令可以添加对其他语言的支持。</a:t>
                      </a:r>
                      <a:endParaRPr lang="en-US" altLang="zh-CN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187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895350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9" y="0"/>
            <a:ext cx="2552700" cy="8953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604000"/>
            <a:ext cx="9144000" cy="0"/>
          </a:xfrm>
          <a:prstGeom prst="line">
            <a:avLst/>
          </a:prstGeom>
          <a:ln w="19050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47788" y="6226629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0"/>
          <p:cNvSpPr txBox="1"/>
          <p:nvPr/>
        </p:nvSpPr>
        <p:spPr>
          <a:xfrm>
            <a:off x="768277" y="104502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一些常用的变量</a:t>
            </a:r>
          </a:p>
        </p:txBody>
      </p:sp>
      <p:sp>
        <p:nvSpPr>
          <p:cNvPr id="25" name="矩形 24"/>
          <p:cNvSpPr/>
          <p:nvPr/>
        </p:nvSpPr>
        <p:spPr>
          <a:xfrm>
            <a:off x="681191" y="1117950"/>
            <a:ext cx="87086" cy="377371"/>
          </a:xfrm>
          <a:prstGeom prst="rect">
            <a:avLst/>
          </a:prstGeom>
          <a:solidFill>
            <a:srgbClr val="005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46257" y="4116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华文楷体" panose="02010600040101010101" pitchFamily="2" charset="-122"/>
              </a:rPr>
              <a:t>编译流程自动化</a:t>
            </a:r>
          </a:p>
        </p:txBody>
      </p:sp>
      <p:sp>
        <p:nvSpPr>
          <p:cNvPr id="5" name="矩形 4"/>
          <p:cNvSpPr/>
          <p:nvPr/>
        </p:nvSpPr>
        <p:spPr>
          <a:xfrm>
            <a:off x="8251165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1541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78414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548387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312633" y="504468"/>
            <a:ext cx="183709" cy="183709"/>
          </a:xfrm>
          <a:prstGeom prst="rect">
            <a:avLst/>
          </a:prstGeom>
          <a:solidFill>
            <a:srgbClr val="005825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0531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99340" y="504468"/>
            <a:ext cx="183709" cy="18370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EDA8D7B1-70FB-4116-B393-D91AB7DDB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43235"/>
              </p:ext>
            </p:extLst>
          </p:nvPr>
        </p:nvGraphicFramePr>
        <p:xfrm>
          <a:off x="657479" y="2025138"/>
          <a:ext cx="7829042" cy="329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984">
                  <a:extLst>
                    <a:ext uri="{9D8B030D-6E8A-4147-A177-3AD203B41FA5}">
                      <a16:colId xmlns:a16="http://schemas.microsoft.com/office/drawing/2014/main" xmlns="" val="3247413486"/>
                    </a:ext>
                  </a:extLst>
                </a:gridCol>
                <a:gridCol w="5413058">
                  <a:extLst>
                    <a:ext uri="{9D8B030D-6E8A-4147-A177-3AD203B41FA5}">
                      <a16:colId xmlns:a16="http://schemas.microsoft.com/office/drawing/2014/main" xmlns="" val="1757818592"/>
                    </a:ext>
                  </a:extLst>
                </a:gridCol>
              </a:tblGrid>
              <a:tr h="366581">
                <a:tc>
                  <a:txBody>
                    <a:bodyPr/>
                    <a:lstStyle/>
                    <a:p>
                      <a:endParaRPr lang="zh-CN" altLang="en-US" sz="18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08345"/>
                  </a:ext>
                </a:extLst>
              </a:tr>
              <a:tr h="497144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CMAKE_ASM_NASM_OBJECT_FORMAT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设置</a:t>
                      </a:r>
                      <a:r>
                        <a:rPr lang="en-US" sz="1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nasm</a:t>
                      </a:r>
                      <a:r>
                        <a:rPr lang="zh-CN" sz="1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编译后得到文件格式。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9188393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CMAKE_ASM_NASM_COMPILE_OBJECT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设置</a:t>
                      </a:r>
                      <a:r>
                        <a:rPr lang="en-US" sz="1800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nasm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编译</a:t>
                      </a:r>
                      <a:r>
                        <a:rPr lang="en-US" sz="1800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asm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文件使用的命令。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88044683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CMAKE_ASM_NASM_LINK_EXECUTABLE</a:t>
                      </a:r>
                      <a:endParaRPr lang="zh-CN" sz="18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设置</a:t>
                      </a:r>
                      <a:r>
                        <a:rPr lang="en-US" sz="1800" kern="100" dirty="0" err="1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nasm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链接时执行的命令。如果我们仅仅想得到</a:t>
                      </a:r>
                      <a:r>
                        <a:rPr lang="en-US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bin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文件，我们只需要编译而不需要链接，因此我们可以通过将该变量设置为“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 &lt;OBJECTS&gt;  &lt;TARGET&gt;”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来忽略链接过程。</a:t>
                      </a:r>
                      <a:endParaRPr lang="zh-CN" sz="1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399595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CMAKE_C_FLAGS </a:t>
                      </a:r>
                      <a:endParaRPr lang="zh-CN" sz="18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设置编译</a:t>
                      </a:r>
                      <a:r>
                        <a:rPr lang="en-US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文件时的选项。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847427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r>
                        <a:rPr lang="en-US" sz="1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PROJECT_SOURCE_DIR</a:t>
                      </a:r>
                      <a:endParaRPr lang="zh-CN" sz="18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此</a:t>
                      </a:r>
                      <a:r>
                        <a:rPr lang="en-US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CMakeList.txt</a:t>
                      </a:r>
                      <a:r>
                        <a:rPr lang="zh-CN" sz="1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文件所在的目录。不要修改。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187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1789</Words>
  <Application>Microsoft Office PowerPoint</Application>
  <PresentationFormat>全屏显示(4:3)</PresentationFormat>
  <Paragraphs>205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姓 汤旭铭</dc:creator>
  <cp:lastModifiedBy>user3</cp:lastModifiedBy>
  <cp:revision>264</cp:revision>
  <dcterms:created xsi:type="dcterms:W3CDTF">2014-07-11T14:26:42Z</dcterms:created>
  <dcterms:modified xsi:type="dcterms:W3CDTF">2019-03-15T01:38:29Z</dcterms:modified>
</cp:coreProperties>
</file>