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EDEEEE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4"/>
    <p:restoredTop sz="94609"/>
  </p:normalViewPr>
  <p:slideViewPr>
    <p:cSldViewPr snapToGrid="0" snapToObjects="1">
      <p:cViewPr varScale="1">
        <p:scale>
          <a:sx n="39" d="100"/>
          <a:sy n="39" d="100"/>
        </p:scale>
        <p:origin x="232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Statement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810" indent="-4699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638810" indent="-127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638810" indent="4445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638810" indent="9017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638810" indent="13589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“Notable Quote”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titleStyle>
    <p:bodyStyle>
      <a:lvl1pPr marL="609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219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1828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2438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30480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3657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4267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4876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5486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EMBER"/>
          <p:cNvSpPr/>
          <p:nvPr/>
        </p:nvSpPr>
        <p:spPr>
          <a:xfrm>
            <a:off x="1326721" y="5053773"/>
            <a:ext cx="2910545" cy="1270001"/>
          </a:xfrm>
          <a:prstGeom prst="rect">
            <a:avLst/>
          </a:prstGeom>
          <a:solidFill>
            <a:srgbClr val="B6D193"/>
          </a:solidFill>
          <a:ln w="25400">
            <a:solidFill>
              <a:srgbClr val="92A977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MEMBER</a:t>
            </a:r>
          </a:p>
        </p:txBody>
      </p:sp>
      <p:sp>
        <p:nvSpPr>
          <p:cNvPr id="156" name="BOOK"/>
          <p:cNvSpPr/>
          <p:nvPr/>
        </p:nvSpPr>
        <p:spPr>
          <a:xfrm>
            <a:off x="10336046" y="8562836"/>
            <a:ext cx="2910545" cy="1270001"/>
          </a:xfrm>
          <a:prstGeom prst="rect">
            <a:avLst/>
          </a:prstGeom>
          <a:solidFill>
            <a:srgbClr val="9F92D1"/>
          </a:solidFill>
          <a:ln w="25400">
            <a:solidFill>
              <a:srgbClr val="8B7FB8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BOOK</a:t>
            </a:r>
          </a:p>
        </p:txBody>
      </p:sp>
      <p:sp>
        <p:nvSpPr>
          <p:cNvPr id="157" name="MemberID"/>
          <p:cNvSpPr/>
          <p:nvPr/>
        </p:nvSpPr>
        <p:spPr>
          <a:xfrm>
            <a:off x="1956425" y="2235411"/>
            <a:ext cx="2549961" cy="98147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800" u="sng">
                <a:solidFill>
                  <a:srgbClr val="7C906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MemberID</a:t>
            </a:r>
          </a:p>
        </p:txBody>
      </p:sp>
      <p:sp>
        <p:nvSpPr>
          <p:cNvPr id="158" name="Fine Amount"/>
          <p:cNvSpPr/>
          <p:nvPr/>
        </p:nvSpPr>
        <p:spPr>
          <a:xfrm>
            <a:off x="12360649" y="6608858"/>
            <a:ext cx="2061965" cy="114835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7C90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Fine Amount</a:t>
            </a:r>
          </a:p>
        </p:txBody>
      </p:sp>
      <p:sp>
        <p:nvSpPr>
          <p:cNvPr id="159" name="Phone Number"/>
          <p:cNvSpPr/>
          <p:nvPr/>
        </p:nvSpPr>
        <p:spPr>
          <a:xfrm>
            <a:off x="10660551" y="5047423"/>
            <a:ext cx="2261536" cy="12827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7C90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Phone Number</a:t>
            </a:r>
          </a:p>
        </p:txBody>
      </p:sp>
      <p:sp>
        <p:nvSpPr>
          <p:cNvPr id="160" name="Last Name"/>
          <p:cNvSpPr/>
          <p:nvPr/>
        </p:nvSpPr>
        <p:spPr>
          <a:xfrm>
            <a:off x="7316550" y="2736742"/>
            <a:ext cx="2382985" cy="107217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7C90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Last Name</a:t>
            </a:r>
          </a:p>
        </p:txBody>
      </p:sp>
      <p:sp>
        <p:nvSpPr>
          <p:cNvPr id="161" name="Email"/>
          <p:cNvSpPr/>
          <p:nvPr/>
        </p:nvSpPr>
        <p:spPr>
          <a:xfrm>
            <a:off x="9569484" y="3947146"/>
            <a:ext cx="1615184" cy="98147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7C90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Email</a:t>
            </a:r>
          </a:p>
        </p:txBody>
      </p:sp>
      <p:cxnSp>
        <p:nvCxnSpPr>
          <p:cNvPr id="162" name="Connection Line"/>
          <p:cNvCxnSpPr>
            <a:stCxn id="157" idx="4"/>
            <a:endCxn id="155" idx="0"/>
          </p:cNvCxnSpPr>
          <p:nvPr/>
        </p:nvCxnSpPr>
        <p:spPr>
          <a:xfrm flipH="1">
            <a:off x="2781994" y="3216884"/>
            <a:ext cx="449412" cy="1836889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cxnSp>
        <p:nvCxnSpPr>
          <p:cNvPr id="163" name="Connection Line"/>
          <p:cNvCxnSpPr>
            <a:stCxn id="159" idx="2"/>
            <a:endCxn id="155" idx="0"/>
          </p:cNvCxnSpPr>
          <p:nvPr/>
        </p:nvCxnSpPr>
        <p:spPr>
          <a:xfrm flipH="1" flipV="1">
            <a:off x="2781994" y="5053773"/>
            <a:ext cx="7878557" cy="635001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cxnSp>
        <p:nvCxnSpPr>
          <p:cNvPr id="164" name="Connection Line"/>
          <p:cNvCxnSpPr>
            <a:stCxn id="161" idx="2"/>
          </p:cNvCxnSpPr>
          <p:nvPr/>
        </p:nvCxnSpPr>
        <p:spPr>
          <a:xfrm flipH="1">
            <a:off x="2761783" y="4437883"/>
            <a:ext cx="6807701" cy="671244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cxnSp>
        <p:nvCxnSpPr>
          <p:cNvPr id="165" name="Connection Line"/>
          <p:cNvCxnSpPr>
            <a:stCxn id="160" idx="2"/>
            <a:endCxn id="155" idx="0"/>
          </p:cNvCxnSpPr>
          <p:nvPr/>
        </p:nvCxnSpPr>
        <p:spPr>
          <a:xfrm flipH="1">
            <a:off x="2781994" y="3272831"/>
            <a:ext cx="4534556" cy="1780942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cxnSp>
        <p:nvCxnSpPr>
          <p:cNvPr id="166" name="Connection Line"/>
          <p:cNvCxnSpPr>
            <a:stCxn id="155" idx="0"/>
            <a:endCxn id="158" idx="2"/>
          </p:cNvCxnSpPr>
          <p:nvPr/>
        </p:nvCxnSpPr>
        <p:spPr>
          <a:xfrm>
            <a:off x="2781994" y="5053773"/>
            <a:ext cx="9578655" cy="2129265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167" name="Accession Number"/>
          <p:cNvSpPr/>
          <p:nvPr/>
        </p:nvSpPr>
        <p:spPr>
          <a:xfrm>
            <a:off x="459382" y="8155715"/>
            <a:ext cx="2527301" cy="12827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800" u="sng">
                <a:solidFill>
                  <a:srgbClr val="7E73A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Accession Number</a:t>
            </a:r>
          </a:p>
        </p:txBody>
      </p:sp>
      <p:sp>
        <p:nvSpPr>
          <p:cNvPr id="168" name="Publication Year"/>
          <p:cNvSpPr/>
          <p:nvPr/>
        </p:nvSpPr>
        <p:spPr>
          <a:xfrm>
            <a:off x="11000508" y="11806360"/>
            <a:ext cx="2382985" cy="12827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7E73A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Publication Year</a:t>
            </a:r>
          </a:p>
        </p:txBody>
      </p:sp>
      <p:sp>
        <p:nvSpPr>
          <p:cNvPr id="169" name="Title"/>
          <p:cNvSpPr/>
          <p:nvPr/>
        </p:nvSpPr>
        <p:spPr>
          <a:xfrm>
            <a:off x="4394209" y="11340746"/>
            <a:ext cx="1621367" cy="98147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7E73A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</a:t>
            </a:r>
          </a:p>
        </p:txBody>
      </p:sp>
      <p:cxnSp>
        <p:nvCxnSpPr>
          <p:cNvPr id="170" name="Connection Line"/>
          <p:cNvCxnSpPr>
            <a:stCxn id="168" idx="0"/>
            <a:endCxn id="156" idx="2"/>
          </p:cNvCxnSpPr>
          <p:nvPr/>
        </p:nvCxnSpPr>
        <p:spPr>
          <a:xfrm flipH="1" flipV="1">
            <a:off x="11791319" y="9832837"/>
            <a:ext cx="400682" cy="1973523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cxnSp>
        <p:nvCxnSpPr>
          <p:cNvPr id="171" name="Connection Line"/>
          <p:cNvCxnSpPr>
            <a:stCxn id="169" idx="0"/>
            <a:endCxn id="156" idx="2"/>
          </p:cNvCxnSpPr>
          <p:nvPr/>
        </p:nvCxnSpPr>
        <p:spPr>
          <a:xfrm flipV="1">
            <a:off x="5204893" y="9832837"/>
            <a:ext cx="6586426" cy="1507909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cxnSp>
        <p:nvCxnSpPr>
          <p:cNvPr id="172" name="Connection Line"/>
          <p:cNvCxnSpPr>
            <a:stCxn id="167" idx="6"/>
            <a:endCxn id="156" idx="2"/>
          </p:cNvCxnSpPr>
          <p:nvPr/>
        </p:nvCxnSpPr>
        <p:spPr>
          <a:xfrm>
            <a:off x="2986683" y="8797066"/>
            <a:ext cx="8804636" cy="1035771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173" name="ISBN"/>
          <p:cNvSpPr/>
          <p:nvPr/>
        </p:nvSpPr>
        <p:spPr>
          <a:xfrm>
            <a:off x="1956425" y="9988832"/>
            <a:ext cx="1651136" cy="92204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7E73A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ISBN</a:t>
            </a:r>
          </a:p>
        </p:txBody>
      </p:sp>
      <p:cxnSp>
        <p:nvCxnSpPr>
          <p:cNvPr id="174" name="Connection Line"/>
          <p:cNvCxnSpPr>
            <a:stCxn id="173" idx="6"/>
            <a:endCxn id="156" idx="2"/>
          </p:cNvCxnSpPr>
          <p:nvPr/>
        </p:nvCxnSpPr>
        <p:spPr>
          <a:xfrm flipV="1">
            <a:off x="3607561" y="9832837"/>
            <a:ext cx="8183758" cy="617016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175" name="Publisher"/>
          <p:cNvSpPr/>
          <p:nvPr/>
        </p:nvSpPr>
        <p:spPr>
          <a:xfrm>
            <a:off x="7477059" y="11956974"/>
            <a:ext cx="2061965" cy="98147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7E73A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Publisher</a:t>
            </a:r>
          </a:p>
        </p:txBody>
      </p:sp>
      <p:cxnSp>
        <p:nvCxnSpPr>
          <p:cNvPr id="176" name="Connection Line"/>
          <p:cNvCxnSpPr>
            <a:stCxn id="175" idx="0"/>
          </p:cNvCxnSpPr>
          <p:nvPr/>
        </p:nvCxnSpPr>
        <p:spPr>
          <a:xfrm flipV="1">
            <a:off x="8508042" y="9876712"/>
            <a:ext cx="3283277" cy="2080262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177" name="First Name"/>
          <p:cNvSpPr/>
          <p:nvPr/>
        </p:nvSpPr>
        <p:spPr>
          <a:xfrm>
            <a:off x="4710191" y="2190058"/>
            <a:ext cx="2382985" cy="107217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7C90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First Name</a:t>
            </a:r>
          </a:p>
        </p:txBody>
      </p:sp>
      <p:cxnSp>
        <p:nvCxnSpPr>
          <p:cNvPr id="178" name="Connection Line"/>
          <p:cNvCxnSpPr>
            <a:stCxn id="177" idx="3"/>
            <a:endCxn id="155" idx="0"/>
          </p:cNvCxnSpPr>
          <p:nvPr/>
        </p:nvCxnSpPr>
        <p:spPr>
          <a:xfrm flipH="1">
            <a:off x="2781994" y="3105219"/>
            <a:ext cx="2277177" cy="1948554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179" name="AUTHOR"/>
          <p:cNvSpPr/>
          <p:nvPr/>
        </p:nvSpPr>
        <p:spPr>
          <a:xfrm>
            <a:off x="18127997" y="11390183"/>
            <a:ext cx="2910545" cy="1270001"/>
          </a:xfrm>
          <a:prstGeom prst="rect">
            <a:avLst/>
          </a:prstGeom>
          <a:solidFill>
            <a:srgbClr val="738AC8"/>
          </a:solidFill>
          <a:ln w="25400">
            <a:solidFill>
              <a:srgbClr val="8B7FB8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AUTHOR</a:t>
            </a:r>
          </a:p>
        </p:txBody>
      </p:sp>
      <p:sp>
        <p:nvSpPr>
          <p:cNvPr id="180" name="AuthorID"/>
          <p:cNvSpPr/>
          <p:nvPr/>
        </p:nvSpPr>
        <p:spPr>
          <a:xfrm>
            <a:off x="14617036" y="9340623"/>
            <a:ext cx="2621172" cy="107217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800" u="sng">
                <a:solidFill>
                  <a:srgbClr val="738AC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AuthorID</a:t>
            </a:r>
          </a:p>
        </p:txBody>
      </p:sp>
      <p:cxnSp>
        <p:nvCxnSpPr>
          <p:cNvPr id="181" name="Connection Line"/>
          <p:cNvCxnSpPr>
            <a:stCxn id="180" idx="4"/>
            <a:endCxn id="179" idx="0"/>
          </p:cNvCxnSpPr>
          <p:nvPr/>
        </p:nvCxnSpPr>
        <p:spPr>
          <a:xfrm>
            <a:off x="15927622" y="10412801"/>
            <a:ext cx="3655648" cy="977382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182" name="First Name"/>
          <p:cNvSpPr/>
          <p:nvPr/>
        </p:nvSpPr>
        <p:spPr>
          <a:xfrm>
            <a:off x="17463034" y="8460926"/>
            <a:ext cx="2708590" cy="107217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738AC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First Name</a:t>
            </a:r>
          </a:p>
        </p:txBody>
      </p:sp>
      <p:cxnSp>
        <p:nvCxnSpPr>
          <p:cNvPr id="183" name="Connection Line"/>
          <p:cNvCxnSpPr>
            <a:stCxn id="182" idx="4"/>
            <a:endCxn id="179" idx="0"/>
          </p:cNvCxnSpPr>
          <p:nvPr/>
        </p:nvCxnSpPr>
        <p:spPr>
          <a:xfrm>
            <a:off x="18817329" y="9533104"/>
            <a:ext cx="765941" cy="1857079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cxnSp>
        <p:nvCxnSpPr>
          <p:cNvPr id="184" name="Connection Line"/>
          <p:cNvCxnSpPr>
            <a:stCxn id="185" idx="0"/>
            <a:endCxn id="179" idx="0"/>
          </p:cNvCxnSpPr>
          <p:nvPr/>
        </p:nvCxnSpPr>
        <p:spPr>
          <a:xfrm flipH="1">
            <a:off x="19583270" y="8978136"/>
            <a:ext cx="2366980" cy="2412047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185" name="Last Name"/>
          <p:cNvSpPr/>
          <p:nvPr/>
        </p:nvSpPr>
        <p:spPr>
          <a:xfrm>
            <a:off x="20595955" y="8978136"/>
            <a:ext cx="2708589" cy="107217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738AC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Last Name</a:t>
            </a:r>
          </a:p>
        </p:txBody>
      </p:sp>
      <p:sp>
        <p:nvSpPr>
          <p:cNvPr id="186" name="FACULTY"/>
          <p:cNvSpPr/>
          <p:nvPr/>
        </p:nvSpPr>
        <p:spPr>
          <a:xfrm>
            <a:off x="19068936" y="1495480"/>
            <a:ext cx="2910546" cy="1270001"/>
          </a:xfrm>
          <a:prstGeom prst="rect">
            <a:avLst/>
          </a:prstGeom>
          <a:solidFill>
            <a:srgbClr val="B6D193"/>
          </a:solidFill>
          <a:ln w="25400">
            <a:solidFill>
              <a:srgbClr val="92A977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FACULTY</a:t>
            </a:r>
          </a:p>
        </p:txBody>
      </p:sp>
      <p:sp>
        <p:nvSpPr>
          <p:cNvPr id="187" name="Faculty Name"/>
          <p:cNvSpPr/>
          <p:nvPr/>
        </p:nvSpPr>
        <p:spPr>
          <a:xfrm>
            <a:off x="18961255" y="4537253"/>
            <a:ext cx="2708589" cy="107217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7C90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Faculty Name</a:t>
            </a:r>
          </a:p>
        </p:txBody>
      </p:sp>
      <p:cxnSp>
        <p:nvCxnSpPr>
          <p:cNvPr id="188" name="Connection Line"/>
          <p:cNvCxnSpPr>
            <a:stCxn id="187" idx="0"/>
            <a:endCxn id="186" idx="2"/>
          </p:cNvCxnSpPr>
          <p:nvPr/>
        </p:nvCxnSpPr>
        <p:spPr>
          <a:xfrm flipV="1">
            <a:off x="20315550" y="2765481"/>
            <a:ext cx="208659" cy="1771772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189" name="FacultyID"/>
          <p:cNvSpPr/>
          <p:nvPr/>
        </p:nvSpPr>
        <p:spPr>
          <a:xfrm>
            <a:off x="15519004" y="3901793"/>
            <a:ext cx="2382985" cy="107217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800" u="sng">
                <a:solidFill>
                  <a:srgbClr val="7C906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FacultyID</a:t>
            </a:r>
          </a:p>
        </p:txBody>
      </p:sp>
      <p:cxnSp>
        <p:nvCxnSpPr>
          <p:cNvPr id="190" name="Connection Line"/>
          <p:cNvCxnSpPr>
            <a:stCxn id="189" idx="7"/>
            <a:endCxn id="186" idx="2"/>
          </p:cNvCxnSpPr>
          <p:nvPr/>
        </p:nvCxnSpPr>
        <p:spPr>
          <a:xfrm flipV="1">
            <a:off x="17553009" y="2765481"/>
            <a:ext cx="2971200" cy="1293329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191" name="The Final Entities and Attributes:"/>
          <p:cNvSpPr txBox="1"/>
          <p:nvPr/>
        </p:nvSpPr>
        <p:spPr>
          <a:xfrm>
            <a:off x="629822" y="462477"/>
            <a:ext cx="10402520" cy="93258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600"/>
            </a:lvl1pPr>
          </a:lstStyle>
          <a:p>
            <a:r>
              <a:rPr dirty="0"/>
              <a:t>The Final Entities and Attributes: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MEMBER"/>
          <p:cNvSpPr/>
          <p:nvPr/>
        </p:nvSpPr>
        <p:spPr>
          <a:xfrm>
            <a:off x="10775993" y="4466630"/>
            <a:ext cx="2608472" cy="968773"/>
          </a:xfrm>
          <a:prstGeom prst="rect">
            <a:avLst/>
          </a:prstGeom>
          <a:solidFill>
            <a:srgbClr val="B6D193"/>
          </a:solidFill>
          <a:ln w="25400">
            <a:solidFill>
              <a:srgbClr val="92A977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MEMBER</a:t>
            </a:r>
          </a:p>
        </p:txBody>
      </p:sp>
      <p:sp>
        <p:nvSpPr>
          <p:cNvPr id="194" name="BOOK"/>
          <p:cNvSpPr/>
          <p:nvPr/>
        </p:nvSpPr>
        <p:spPr>
          <a:xfrm>
            <a:off x="10887764" y="10917814"/>
            <a:ext cx="2608472" cy="968773"/>
          </a:xfrm>
          <a:prstGeom prst="rect">
            <a:avLst/>
          </a:prstGeom>
          <a:solidFill>
            <a:srgbClr val="9F92D1"/>
          </a:solidFill>
          <a:ln w="25400">
            <a:solidFill>
              <a:srgbClr val="8B7FB8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BOOK</a:t>
            </a:r>
          </a:p>
        </p:txBody>
      </p:sp>
      <p:sp>
        <p:nvSpPr>
          <p:cNvPr id="195" name="BORORROWS"/>
          <p:cNvSpPr/>
          <p:nvPr/>
        </p:nvSpPr>
        <p:spPr>
          <a:xfrm>
            <a:off x="4334037" y="7361115"/>
            <a:ext cx="3656925" cy="145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rPr dirty="0"/>
              <a:t>B</a:t>
            </a:r>
            <a:r>
              <a:rPr lang="en-SG" dirty="0"/>
              <a:t>O</a:t>
            </a:r>
            <a:r>
              <a:rPr dirty="0"/>
              <a:t>RROWS</a:t>
            </a:r>
            <a:endParaRPr dirty="0"/>
          </a:p>
        </p:txBody>
      </p:sp>
      <p:sp>
        <p:nvSpPr>
          <p:cNvPr id="196" name="RESERVES"/>
          <p:cNvSpPr/>
          <p:nvPr/>
        </p:nvSpPr>
        <p:spPr>
          <a:xfrm>
            <a:off x="16392811" y="7329996"/>
            <a:ext cx="3774665" cy="1516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RESERVES</a:t>
            </a:r>
          </a:p>
        </p:txBody>
      </p:sp>
      <p:cxnSp>
        <p:nvCxnSpPr>
          <p:cNvPr id="197" name="Connection Line"/>
          <p:cNvCxnSpPr>
            <a:endCxn id="193" idx="1"/>
          </p:cNvCxnSpPr>
          <p:nvPr/>
        </p:nvCxnSpPr>
        <p:spPr>
          <a:xfrm flipV="1">
            <a:off x="6197785" y="4951017"/>
            <a:ext cx="4578208" cy="2424409"/>
          </a:xfrm>
          <a:prstGeom prst="bentConnector3">
            <a:avLst>
              <a:gd name="adj1" fmla="val -544"/>
            </a:avLst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98" name="Connection Line"/>
          <p:cNvCxnSpPr>
            <a:stCxn id="194" idx="1"/>
          </p:cNvCxnSpPr>
          <p:nvPr/>
        </p:nvCxnSpPr>
        <p:spPr>
          <a:xfrm rot="10800000">
            <a:off x="6103858" y="8815317"/>
            <a:ext cx="4783907" cy="2586885"/>
          </a:xfrm>
          <a:prstGeom prst="bentConnector3">
            <a:avLst>
              <a:gd name="adj1" fmla="val 99447"/>
            </a:avLst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99" name="Connection Line"/>
          <p:cNvCxnSpPr>
            <a:endCxn id="193" idx="3"/>
          </p:cNvCxnSpPr>
          <p:nvPr/>
        </p:nvCxnSpPr>
        <p:spPr>
          <a:xfrm rot="10800000">
            <a:off x="13384465" y="4951017"/>
            <a:ext cx="4849720" cy="2410100"/>
          </a:xfrm>
          <a:prstGeom prst="bentConnector3">
            <a:avLst>
              <a:gd name="adj1" fmla="val -1177"/>
            </a:avLst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00" name="Connection Line"/>
          <p:cNvCxnSpPr>
            <a:stCxn id="194" idx="3"/>
          </p:cNvCxnSpPr>
          <p:nvPr/>
        </p:nvCxnSpPr>
        <p:spPr>
          <a:xfrm flipV="1">
            <a:off x="13496236" y="8798272"/>
            <a:ext cx="4783907" cy="2603929"/>
          </a:xfrm>
          <a:prstGeom prst="bentConnector3">
            <a:avLst>
              <a:gd name="adj1" fmla="val 99863"/>
            </a:avLst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201" name="MemberID"/>
          <p:cNvSpPr/>
          <p:nvPr/>
        </p:nvSpPr>
        <p:spPr>
          <a:xfrm>
            <a:off x="4516727" y="3116954"/>
            <a:ext cx="2073838" cy="80220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100" u="sng">
                <a:solidFill>
                  <a:srgbClr val="7C906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MemberID</a:t>
            </a:r>
            <a:endParaRPr dirty="0"/>
          </a:p>
        </p:txBody>
      </p:sp>
      <p:sp>
        <p:nvSpPr>
          <p:cNvPr id="202" name="Fine Amount"/>
          <p:cNvSpPr/>
          <p:nvPr/>
        </p:nvSpPr>
        <p:spPr>
          <a:xfrm>
            <a:off x="17292301" y="2794449"/>
            <a:ext cx="1883768" cy="88292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7C90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Fine Amount</a:t>
            </a:r>
          </a:p>
        </p:txBody>
      </p:sp>
      <p:sp>
        <p:nvSpPr>
          <p:cNvPr id="203" name="Email"/>
          <p:cNvSpPr/>
          <p:nvPr/>
        </p:nvSpPr>
        <p:spPr>
          <a:xfrm>
            <a:off x="13996407" y="1672050"/>
            <a:ext cx="1457789" cy="8176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7C90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Email</a:t>
            </a:r>
            <a:endParaRPr dirty="0"/>
          </a:p>
        </p:txBody>
      </p:sp>
      <p:sp>
        <p:nvSpPr>
          <p:cNvPr id="204" name="Phone Number"/>
          <p:cNvSpPr/>
          <p:nvPr/>
        </p:nvSpPr>
        <p:spPr>
          <a:xfrm>
            <a:off x="15114597" y="2267639"/>
            <a:ext cx="1883769" cy="88292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7C90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Phone Number</a:t>
            </a:r>
          </a:p>
        </p:txBody>
      </p:sp>
      <p:sp>
        <p:nvSpPr>
          <p:cNvPr id="205" name="First Name"/>
          <p:cNvSpPr/>
          <p:nvPr/>
        </p:nvSpPr>
        <p:spPr>
          <a:xfrm>
            <a:off x="6694430" y="2429745"/>
            <a:ext cx="1615183" cy="8829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7C90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First Name</a:t>
            </a:r>
            <a:endParaRPr dirty="0"/>
          </a:p>
        </p:txBody>
      </p:sp>
      <p:cxnSp>
        <p:nvCxnSpPr>
          <p:cNvPr id="206" name="Connection Line"/>
          <p:cNvCxnSpPr>
            <a:stCxn id="201" idx="4"/>
            <a:endCxn id="193" idx="0"/>
          </p:cNvCxnSpPr>
          <p:nvPr/>
        </p:nvCxnSpPr>
        <p:spPr>
          <a:xfrm>
            <a:off x="5553646" y="3919160"/>
            <a:ext cx="6526583" cy="547470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cxnSp>
        <p:nvCxnSpPr>
          <p:cNvPr id="207" name="Connection Line"/>
          <p:cNvCxnSpPr>
            <a:stCxn id="204" idx="3"/>
            <a:endCxn id="193" idx="0"/>
          </p:cNvCxnSpPr>
          <p:nvPr/>
        </p:nvCxnSpPr>
        <p:spPr>
          <a:xfrm flipH="1">
            <a:off x="12080229" y="3021259"/>
            <a:ext cx="3310240" cy="1445371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cxnSp>
        <p:nvCxnSpPr>
          <p:cNvPr id="208" name="Connection Line"/>
          <p:cNvCxnSpPr>
            <a:stCxn id="205" idx="4"/>
          </p:cNvCxnSpPr>
          <p:nvPr/>
        </p:nvCxnSpPr>
        <p:spPr>
          <a:xfrm>
            <a:off x="7502022" y="3312665"/>
            <a:ext cx="4578206" cy="1145649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cxnSp>
        <p:nvCxnSpPr>
          <p:cNvPr id="209" name="Connection Line"/>
          <p:cNvCxnSpPr>
            <a:stCxn id="203" idx="4"/>
            <a:endCxn id="193" idx="0"/>
          </p:cNvCxnSpPr>
          <p:nvPr/>
        </p:nvCxnSpPr>
        <p:spPr>
          <a:xfrm flipH="1">
            <a:off x="12080229" y="2489662"/>
            <a:ext cx="2645073" cy="1976968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cxnSp>
        <p:nvCxnSpPr>
          <p:cNvPr id="210" name="Connection Line"/>
          <p:cNvCxnSpPr>
            <a:stCxn id="193" idx="0"/>
            <a:endCxn id="202" idx="3"/>
          </p:cNvCxnSpPr>
          <p:nvPr/>
        </p:nvCxnSpPr>
        <p:spPr>
          <a:xfrm flipV="1">
            <a:off x="12080229" y="3548069"/>
            <a:ext cx="5487943" cy="918561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211" name="Accession Number"/>
          <p:cNvSpPr/>
          <p:nvPr/>
        </p:nvSpPr>
        <p:spPr>
          <a:xfrm>
            <a:off x="4804455" y="11882856"/>
            <a:ext cx="2527301" cy="106508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100" u="sng">
                <a:solidFill>
                  <a:srgbClr val="7E73A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Accession Number</a:t>
            </a:r>
          </a:p>
        </p:txBody>
      </p:sp>
      <p:sp>
        <p:nvSpPr>
          <p:cNvPr id="212" name="Publication Year"/>
          <p:cNvSpPr/>
          <p:nvPr/>
        </p:nvSpPr>
        <p:spPr>
          <a:xfrm>
            <a:off x="15196799" y="11882856"/>
            <a:ext cx="2339904" cy="106508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7E73A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Publication Year</a:t>
            </a:r>
          </a:p>
        </p:txBody>
      </p:sp>
      <p:sp>
        <p:nvSpPr>
          <p:cNvPr id="213" name="Title"/>
          <p:cNvSpPr/>
          <p:nvPr/>
        </p:nvSpPr>
        <p:spPr>
          <a:xfrm>
            <a:off x="10263499" y="12789779"/>
            <a:ext cx="1621368" cy="7596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7E73A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</a:t>
            </a:r>
          </a:p>
        </p:txBody>
      </p:sp>
      <p:cxnSp>
        <p:nvCxnSpPr>
          <p:cNvPr id="214" name="Connection Line"/>
          <p:cNvCxnSpPr>
            <a:stCxn id="212" idx="0"/>
            <a:endCxn id="194" idx="2"/>
          </p:cNvCxnSpPr>
          <p:nvPr/>
        </p:nvCxnSpPr>
        <p:spPr>
          <a:xfrm flipH="1">
            <a:off x="12192000" y="11882856"/>
            <a:ext cx="4174751" cy="3731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cxnSp>
        <p:nvCxnSpPr>
          <p:cNvPr id="215" name="Connection Line"/>
          <p:cNvCxnSpPr>
            <a:stCxn id="213" idx="0"/>
            <a:endCxn id="194" idx="2"/>
          </p:cNvCxnSpPr>
          <p:nvPr/>
        </p:nvCxnSpPr>
        <p:spPr>
          <a:xfrm flipV="1">
            <a:off x="11074183" y="11886587"/>
            <a:ext cx="1117817" cy="903192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cxnSp>
        <p:nvCxnSpPr>
          <p:cNvPr id="216" name="Connection Line"/>
          <p:cNvCxnSpPr>
            <a:stCxn id="211" idx="0"/>
            <a:endCxn id="194" idx="2"/>
          </p:cNvCxnSpPr>
          <p:nvPr/>
        </p:nvCxnSpPr>
        <p:spPr>
          <a:xfrm>
            <a:off x="6068106" y="11882856"/>
            <a:ext cx="6123894" cy="3731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217" name="ISBN"/>
          <p:cNvSpPr/>
          <p:nvPr/>
        </p:nvSpPr>
        <p:spPr>
          <a:xfrm>
            <a:off x="8068733" y="12496251"/>
            <a:ext cx="1457789" cy="7596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7E73A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ISBN</a:t>
            </a:r>
          </a:p>
        </p:txBody>
      </p:sp>
      <p:cxnSp>
        <p:nvCxnSpPr>
          <p:cNvPr id="218" name="Connection Line"/>
          <p:cNvCxnSpPr>
            <a:stCxn id="217" idx="0"/>
            <a:endCxn id="194" idx="2"/>
          </p:cNvCxnSpPr>
          <p:nvPr/>
        </p:nvCxnSpPr>
        <p:spPr>
          <a:xfrm flipV="1">
            <a:off x="8797628" y="11886587"/>
            <a:ext cx="3394372" cy="609664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219" name="Publisher"/>
          <p:cNvSpPr/>
          <p:nvPr/>
        </p:nvSpPr>
        <p:spPr>
          <a:xfrm>
            <a:off x="12778418" y="12731775"/>
            <a:ext cx="2061965" cy="8176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7E73A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Publisher</a:t>
            </a:r>
          </a:p>
        </p:txBody>
      </p:sp>
      <p:cxnSp>
        <p:nvCxnSpPr>
          <p:cNvPr id="220" name="Connection Line"/>
          <p:cNvCxnSpPr>
            <a:stCxn id="219" idx="0"/>
            <a:endCxn id="194" idx="2"/>
          </p:cNvCxnSpPr>
          <p:nvPr/>
        </p:nvCxnSpPr>
        <p:spPr>
          <a:xfrm flipH="1" flipV="1">
            <a:off x="12192000" y="11886587"/>
            <a:ext cx="1617401" cy="845188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221" name="Borrow Date"/>
          <p:cNvSpPr/>
          <p:nvPr/>
        </p:nvSpPr>
        <p:spPr>
          <a:xfrm>
            <a:off x="558185" y="7446865"/>
            <a:ext cx="2232555" cy="12827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Borrow Date</a:t>
            </a:r>
          </a:p>
        </p:txBody>
      </p:sp>
      <p:cxnSp>
        <p:nvCxnSpPr>
          <p:cNvPr id="222" name="Connection Line"/>
          <p:cNvCxnSpPr>
            <a:stCxn id="221" idx="6"/>
          </p:cNvCxnSpPr>
          <p:nvPr/>
        </p:nvCxnSpPr>
        <p:spPr>
          <a:xfrm flipV="1">
            <a:off x="2790740" y="8088214"/>
            <a:ext cx="1543296" cy="2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223" name="Reserve Date"/>
          <p:cNvSpPr/>
          <p:nvPr/>
        </p:nvSpPr>
        <p:spPr>
          <a:xfrm>
            <a:off x="21947773" y="7508014"/>
            <a:ext cx="2232555" cy="11604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Reserve Date</a:t>
            </a:r>
            <a:endParaRPr dirty="0"/>
          </a:p>
        </p:txBody>
      </p:sp>
      <p:cxnSp>
        <p:nvCxnSpPr>
          <p:cNvPr id="224" name="Connection Line"/>
          <p:cNvCxnSpPr>
            <a:stCxn id="223" idx="2"/>
          </p:cNvCxnSpPr>
          <p:nvPr/>
        </p:nvCxnSpPr>
        <p:spPr>
          <a:xfrm flipH="1">
            <a:off x="20167476" y="8088215"/>
            <a:ext cx="1780297" cy="26426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225" name="1"/>
          <p:cNvSpPr txBox="1"/>
          <p:nvPr/>
        </p:nvSpPr>
        <p:spPr>
          <a:xfrm>
            <a:off x="9678690" y="5189029"/>
            <a:ext cx="340260" cy="572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1800"/>
              </a:spcBef>
              <a:defRPr sz="3200">
                <a:solidFill>
                  <a:srgbClr val="FF2600"/>
                </a:solidFill>
              </a:defRPr>
            </a:lvl1pPr>
          </a:lstStyle>
          <a:p>
            <a:pPr defTabSz="9144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2600"/>
                </a:solidFill>
              </a:rPr>
              <a:t>1</a:t>
            </a:r>
            <a:endParaRPr>
              <a:solidFill>
                <a:srgbClr val="FF2600"/>
              </a:solidFill>
            </a:endParaRPr>
          </a:p>
        </p:txBody>
      </p:sp>
      <p:sp>
        <p:nvSpPr>
          <p:cNvPr id="226" name="2"/>
          <p:cNvSpPr txBox="1"/>
          <p:nvPr/>
        </p:nvSpPr>
        <p:spPr>
          <a:xfrm>
            <a:off x="9678690" y="10596048"/>
            <a:ext cx="340260" cy="572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1800"/>
              </a:spcBef>
              <a:defRPr sz="3200">
                <a:solidFill>
                  <a:srgbClr val="FF2600"/>
                </a:solidFill>
              </a:defRPr>
            </a:lvl1pPr>
          </a:lstStyle>
          <a:p>
            <a:pPr defTabSz="9144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2600"/>
                </a:solidFill>
              </a:rPr>
              <a:t>2</a:t>
            </a:r>
            <a:endParaRPr>
              <a:solidFill>
                <a:srgbClr val="FF2600"/>
              </a:solidFill>
            </a:endParaRPr>
          </a:p>
        </p:txBody>
      </p:sp>
      <p:sp>
        <p:nvSpPr>
          <p:cNvPr id="227" name="N"/>
          <p:cNvSpPr txBox="1"/>
          <p:nvPr/>
        </p:nvSpPr>
        <p:spPr>
          <a:xfrm>
            <a:off x="13877807" y="5189029"/>
            <a:ext cx="407721" cy="572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1800"/>
              </a:spcBef>
              <a:defRPr sz="3200">
                <a:solidFill>
                  <a:srgbClr val="FF2600"/>
                </a:solidFill>
              </a:defRPr>
            </a:lvl1pPr>
          </a:lstStyle>
          <a:p>
            <a:pPr defTabSz="914400"/>
            <a:r>
              <a:t>N</a:t>
            </a:r>
          </a:p>
        </p:txBody>
      </p:sp>
      <p:sp>
        <p:nvSpPr>
          <p:cNvPr id="228" name="2"/>
          <p:cNvSpPr txBox="1"/>
          <p:nvPr/>
        </p:nvSpPr>
        <p:spPr>
          <a:xfrm>
            <a:off x="14163234" y="10596048"/>
            <a:ext cx="340260" cy="572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1800"/>
              </a:spcBef>
              <a:defRPr sz="3200">
                <a:solidFill>
                  <a:srgbClr val="FF2600"/>
                </a:solidFill>
              </a:defRPr>
            </a:lvl1pPr>
          </a:lstStyle>
          <a:p>
            <a:pPr defTabSz="9144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2600"/>
                </a:solidFill>
              </a:rPr>
              <a:t>2</a:t>
            </a:r>
            <a:endParaRPr>
              <a:solidFill>
                <a:srgbClr val="FF2600"/>
              </a:solidFill>
            </a:endParaRPr>
          </a:p>
        </p:txBody>
      </p:sp>
      <p:sp>
        <p:nvSpPr>
          <p:cNvPr id="229" name="AUTHOR"/>
          <p:cNvSpPr/>
          <p:nvPr/>
        </p:nvSpPr>
        <p:spPr>
          <a:xfrm>
            <a:off x="10887764" y="7622350"/>
            <a:ext cx="2608472" cy="968773"/>
          </a:xfrm>
          <a:prstGeom prst="rect">
            <a:avLst/>
          </a:prstGeom>
          <a:solidFill>
            <a:srgbClr val="738AC8"/>
          </a:solidFill>
          <a:ln w="25400">
            <a:solidFill>
              <a:srgbClr val="8B7FB8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AUTHOR</a:t>
            </a:r>
          </a:p>
        </p:txBody>
      </p:sp>
      <p:sp>
        <p:nvSpPr>
          <p:cNvPr id="230" name="WRITES"/>
          <p:cNvSpPr/>
          <p:nvPr/>
        </p:nvSpPr>
        <p:spPr>
          <a:xfrm>
            <a:off x="10744663" y="9184202"/>
            <a:ext cx="2894675" cy="1140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WRITES</a:t>
            </a:r>
          </a:p>
        </p:txBody>
      </p:sp>
      <p:sp>
        <p:nvSpPr>
          <p:cNvPr id="231" name="AuthorID"/>
          <p:cNvSpPr/>
          <p:nvPr/>
        </p:nvSpPr>
        <p:spPr>
          <a:xfrm>
            <a:off x="8349573" y="6601681"/>
            <a:ext cx="1883768" cy="7117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100" u="sng">
                <a:solidFill>
                  <a:srgbClr val="738AC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AuthorID</a:t>
            </a:r>
          </a:p>
        </p:txBody>
      </p:sp>
      <p:cxnSp>
        <p:nvCxnSpPr>
          <p:cNvPr id="232" name="Connection Line"/>
          <p:cNvCxnSpPr>
            <a:endCxn id="229" idx="0"/>
          </p:cNvCxnSpPr>
          <p:nvPr/>
        </p:nvCxnSpPr>
        <p:spPr>
          <a:xfrm>
            <a:off x="9461435" y="7329996"/>
            <a:ext cx="2730565" cy="292354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233" name="First Name"/>
          <p:cNvSpPr/>
          <p:nvPr/>
        </p:nvSpPr>
        <p:spPr>
          <a:xfrm>
            <a:off x="10935734" y="6189943"/>
            <a:ext cx="2339904" cy="8176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738AC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First Name</a:t>
            </a:r>
          </a:p>
        </p:txBody>
      </p:sp>
      <p:cxnSp>
        <p:nvCxnSpPr>
          <p:cNvPr id="234" name="Connection Line"/>
          <p:cNvCxnSpPr>
            <a:stCxn id="233" idx="4"/>
            <a:endCxn id="229" idx="0"/>
          </p:cNvCxnSpPr>
          <p:nvPr/>
        </p:nvCxnSpPr>
        <p:spPr>
          <a:xfrm>
            <a:off x="12105686" y="7007555"/>
            <a:ext cx="86314" cy="614795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cxnSp>
        <p:nvCxnSpPr>
          <p:cNvPr id="235" name="Connection Line"/>
          <p:cNvCxnSpPr>
            <a:stCxn id="236" idx="3"/>
          </p:cNvCxnSpPr>
          <p:nvPr/>
        </p:nvCxnSpPr>
        <p:spPr>
          <a:xfrm flipH="1">
            <a:off x="12191998" y="7152705"/>
            <a:ext cx="1936824" cy="486586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236" name="Last Name"/>
          <p:cNvSpPr/>
          <p:nvPr/>
        </p:nvSpPr>
        <p:spPr>
          <a:xfrm>
            <a:off x="13801872" y="6435447"/>
            <a:ext cx="2232555" cy="8403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738AC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Last Name</a:t>
            </a:r>
          </a:p>
        </p:txBody>
      </p:sp>
      <p:sp>
        <p:nvSpPr>
          <p:cNvPr id="237" name="M"/>
          <p:cNvSpPr txBox="1"/>
          <p:nvPr/>
        </p:nvSpPr>
        <p:spPr>
          <a:xfrm>
            <a:off x="12540510" y="8570383"/>
            <a:ext cx="468275" cy="572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1800"/>
              </a:spcBef>
              <a:defRPr sz="3200">
                <a:solidFill>
                  <a:srgbClr val="FF2600"/>
                </a:solidFill>
              </a:defRPr>
            </a:lvl1pPr>
          </a:lstStyle>
          <a:p>
            <a:pPr defTabSz="914400"/>
            <a:r>
              <a:t>M</a:t>
            </a:r>
          </a:p>
        </p:txBody>
      </p:sp>
      <p:sp>
        <p:nvSpPr>
          <p:cNvPr id="238" name="N"/>
          <p:cNvSpPr txBox="1"/>
          <p:nvPr/>
        </p:nvSpPr>
        <p:spPr>
          <a:xfrm>
            <a:off x="12540510" y="10365513"/>
            <a:ext cx="407722" cy="57282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1800"/>
              </a:spcBef>
              <a:defRPr sz="3200">
                <a:solidFill>
                  <a:srgbClr val="FF2600"/>
                </a:solidFill>
              </a:defRPr>
            </a:lvl1pPr>
          </a:lstStyle>
          <a:p>
            <a:pPr defTabSz="914400"/>
            <a:r>
              <a:t>N</a:t>
            </a:r>
          </a:p>
        </p:txBody>
      </p:sp>
      <p:sp>
        <p:nvSpPr>
          <p:cNvPr id="239" name="FACULTY"/>
          <p:cNvSpPr/>
          <p:nvPr/>
        </p:nvSpPr>
        <p:spPr>
          <a:xfrm>
            <a:off x="10801450" y="778804"/>
            <a:ext cx="2608473" cy="968773"/>
          </a:xfrm>
          <a:prstGeom prst="rect">
            <a:avLst/>
          </a:prstGeom>
          <a:solidFill>
            <a:srgbClr val="B6D193"/>
          </a:solidFill>
          <a:ln w="25400">
            <a:solidFill>
              <a:srgbClr val="92A977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FACULTY</a:t>
            </a:r>
          </a:p>
        </p:txBody>
      </p:sp>
      <p:sp>
        <p:nvSpPr>
          <p:cNvPr id="240" name="HAS"/>
          <p:cNvSpPr/>
          <p:nvPr/>
        </p:nvSpPr>
        <p:spPr>
          <a:xfrm>
            <a:off x="10632892" y="2536837"/>
            <a:ext cx="2894675" cy="1140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HAS</a:t>
            </a:r>
          </a:p>
        </p:txBody>
      </p:sp>
      <p:sp>
        <p:nvSpPr>
          <p:cNvPr id="241" name="Faculty Name"/>
          <p:cNvSpPr/>
          <p:nvPr/>
        </p:nvSpPr>
        <p:spPr>
          <a:xfrm>
            <a:off x="15637856" y="821730"/>
            <a:ext cx="1883768" cy="88292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7C90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Faculty Name</a:t>
            </a:r>
            <a:endParaRPr dirty="0"/>
          </a:p>
        </p:txBody>
      </p:sp>
      <p:cxnSp>
        <p:nvCxnSpPr>
          <p:cNvPr id="242" name="Connection Line"/>
          <p:cNvCxnSpPr>
            <a:stCxn id="241" idx="2"/>
          </p:cNvCxnSpPr>
          <p:nvPr/>
        </p:nvCxnSpPr>
        <p:spPr>
          <a:xfrm flipH="1">
            <a:off x="13409923" y="1263191"/>
            <a:ext cx="2227933" cy="11082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243" name="FacultyID"/>
          <p:cNvSpPr/>
          <p:nvPr/>
        </p:nvSpPr>
        <p:spPr>
          <a:xfrm>
            <a:off x="7333877" y="854385"/>
            <a:ext cx="1750182" cy="8176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100" u="sng">
                <a:solidFill>
                  <a:srgbClr val="7C906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FacultyID</a:t>
            </a:r>
          </a:p>
        </p:txBody>
      </p:sp>
      <p:cxnSp>
        <p:nvCxnSpPr>
          <p:cNvPr id="244" name="Connection Line"/>
          <p:cNvCxnSpPr>
            <a:stCxn id="243" idx="6"/>
            <a:endCxn id="239" idx="1"/>
          </p:cNvCxnSpPr>
          <p:nvPr/>
        </p:nvCxnSpPr>
        <p:spPr>
          <a:xfrm>
            <a:off x="9084059" y="1263191"/>
            <a:ext cx="1717391" cy="0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245" name="Last Name"/>
          <p:cNvSpPr/>
          <p:nvPr/>
        </p:nvSpPr>
        <p:spPr>
          <a:xfrm>
            <a:off x="8653844" y="2207262"/>
            <a:ext cx="1615183" cy="88292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7C90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Last Name</a:t>
            </a:r>
          </a:p>
        </p:txBody>
      </p:sp>
      <p:cxnSp>
        <p:nvCxnSpPr>
          <p:cNvPr id="246" name="Connection Line"/>
          <p:cNvCxnSpPr>
            <a:endCxn id="252" idx="0"/>
          </p:cNvCxnSpPr>
          <p:nvPr/>
        </p:nvCxnSpPr>
        <p:spPr>
          <a:xfrm>
            <a:off x="9591217" y="3115360"/>
            <a:ext cx="2357054" cy="1337040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247" name="1"/>
          <p:cNvSpPr txBox="1"/>
          <p:nvPr/>
        </p:nvSpPr>
        <p:spPr>
          <a:xfrm>
            <a:off x="12275560" y="1724926"/>
            <a:ext cx="340260" cy="572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1800"/>
              </a:spcBef>
              <a:defRPr sz="3200">
                <a:solidFill>
                  <a:srgbClr val="FF2600"/>
                </a:solidFill>
              </a:defRPr>
            </a:lvl1pPr>
          </a:lstStyle>
          <a:p>
            <a:pPr defTabSz="91440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2600"/>
                </a:solidFill>
              </a:rPr>
              <a:t>1</a:t>
            </a:r>
            <a:endParaRPr>
              <a:solidFill>
                <a:srgbClr val="FF2600"/>
              </a:solidFill>
            </a:endParaRPr>
          </a:p>
        </p:txBody>
      </p:sp>
      <p:sp>
        <p:nvSpPr>
          <p:cNvPr id="248" name="N"/>
          <p:cNvSpPr txBox="1"/>
          <p:nvPr/>
        </p:nvSpPr>
        <p:spPr>
          <a:xfrm>
            <a:off x="12332248" y="3565704"/>
            <a:ext cx="407721" cy="572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1800"/>
              </a:spcBef>
              <a:defRPr sz="3200">
                <a:solidFill>
                  <a:srgbClr val="FF2600"/>
                </a:solidFill>
              </a:defRPr>
            </a:lvl1pPr>
          </a:lstStyle>
          <a:p>
            <a:pPr defTabSz="914400"/>
            <a:r>
              <a:t>N</a:t>
            </a:r>
          </a:p>
        </p:txBody>
      </p:sp>
      <p:sp>
        <p:nvSpPr>
          <p:cNvPr id="249" name="The Final Conceptual…"/>
          <p:cNvSpPr txBox="1"/>
          <p:nvPr/>
        </p:nvSpPr>
        <p:spPr>
          <a:xfrm>
            <a:off x="340220" y="371447"/>
            <a:ext cx="6858611" cy="178348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5600"/>
            </a:pPr>
            <a:r>
              <a:t>The Final Conceptual</a:t>
            </a:r>
          </a:p>
          <a:p>
            <a:pPr algn="l">
              <a:defRPr sz="5600"/>
            </a:pPr>
            <a:r>
              <a:t> Data Model:</a:t>
            </a:r>
          </a:p>
        </p:txBody>
      </p:sp>
      <p:sp>
        <p:nvSpPr>
          <p:cNvPr id="250" name="Line"/>
          <p:cNvSpPr/>
          <p:nvPr/>
        </p:nvSpPr>
        <p:spPr>
          <a:xfrm flipV="1">
            <a:off x="11948271" y="1753574"/>
            <a:ext cx="1" cy="8303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sp>
        <p:nvSpPr>
          <p:cNvPr id="251" name="Line"/>
          <p:cNvSpPr/>
          <p:nvPr/>
        </p:nvSpPr>
        <p:spPr>
          <a:xfrm flipV="1">
            <a:off x="12192000" y="1753574"/>
            <a:ext cx="1" cy="8303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sp>
        <p:nvSpPr>
          <p:cNvPr id="252" name="Line"/>
          <p:cNvSpPr/>
          <p:nvPr/>
        </p:nvSpPr>
        <p:spPr>
          <a:xfrm flipV="1">
            <a:off x="11948271" y="3622088"/>
            <a:ext cx="1" cy="8303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sp>
        <p:nvSpPr>
          <p:cNvPr id="253" name="Line"/>
          <p:cNvSpPr/>
          <p:nvPr/>
        </p:nvSpPr>
        <p:spPr>
          <a:xfrm flipV="1">
            <a:off x="12192000" y="3630321"/>
            <a:ext cx="1" cy="8303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sp>
        <p:nvSpPr>
          <p:cNvPr id="254" name="Line"/>
          <p:cNvSpPr/>
          <p:nvPr/>
        </p:nvSpPr>
        <p:spPr>
          <a:xfrm flipV="1">
            <a:off x="12080229" y="8603822"/>
            <a:ext cx="1" cy="6320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sp>
        <p:nvSpPr>
          <p:cNvPr id="255" name="Line"/>
          <p:cNvSpPr/>
          <p:nvPr/>
        </p:nvSpPr>
        <p:spPr>
          <a:xfrm flipV="1">
            <a:off x="12316719" y="8603822"/>
            <a:ext cx="1" cy="6320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sp>
        <p:nvSpPr>
          <p:cNvPr id="256" name="Line"/>
          <p:cNvSpPr/>
          <p:nvPr/>
        </p:nvSpPr>
        <p:spPr>
          <a:xfrm flipV="1">
            <a:off x="12080229" y="10281966"/>
            <a:ext cx="1" cy="6320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sp>
        <p:nvSpPr>
          <p:cNvPr id="257" name="Line"/>
          <p:cNvSpPr/>
          <p:nvPr/>
        </p:nvSpPr>
        <p:spPr>
          <a:xfrm flipV="1">
            <a:off x="12316719" y="10281966"/>
            <a:ext cx="1" cy="6320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Member (MemberID, First Name, Last Name, Phone Number, Email, Fine Amount, FacultyID)…"/>
          <p:cNvSpPr/>
          <p:nvPr/>
        </p:nvSpPr>
        <p:spPr>
          <a:xfrm>
            <a:off x="5200915" y="1758558"/>
            <a:ext cx="13982170" cy="10198884"/>
          </a:xfrm>
          <a:prstGeom prst="rect">
            <a:avLst/>
          </a:prstGeom>
          <a:solidFill>
            <a:srgbClr val="D4E8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1" algn="l" defTabSz="914400">
              <a:spcBef>
                <a:spcPts val="1800"/>
              </a:spcBef>
              <a:defRPr sz="3400">
                <a:solidFill>
                  <a:srgbClr val="000000"/>
                </a:solidFill>
              </a:defRPr>
            </a:pPr>
            <a:r>
              <a:rPr b="1"/>
              <a:t>Member</a:t>
            </a:r>
            <a:r>
              <a:t> (</a:t>
            </a:r>
            <a:r>
              <a:rPr u="sng"/>
              <a:t>MemberID</a:t>
            </a:r>
            <a:r>
              <a:t>, First Name, Last Name, Phone Number, Email, Fine Amount, </a:t>
            </a:r>
            <a:r>
              <a:rPr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rPr>
              <a:t>FacultyID</a:t>
            </a:r>
            <a:r>
              <a:t>)</a:t>
            </a:r>
          </a:p>
          <a:p>
            <a:pPr lvl="1" algn="l" defTabSz="914400">
              <a:spcBef>
                <a:spcPts val="1800"/>
              </a:spcBef>
              <a:defRPr sz="3400">
                <a:solidFill>
                  <a:srgbClr val="000000"/>
                </a:solidFill>
              </a:defRPr>
            </a:pPr>
            <a:r>
              <a:rPr b="1"/>
              <a:t>Faculty</a:t>
            </a:r>
            <a:r>
              <a:t> (</a:t>
            </a:r>
            <a:r>
              <a:rPr u="sng"/>
              <a:t>FacultyID</a:t>
            </a:r>
            <a:r>
              <a:t>, Faculty Name)</a:t>
            </a:r>
          </a:p>
          <a:p>
            <a:pPr lvl="1" algn="l" defTabSz="914400">
              <a:spcBef>
                <a:spcPts val="1800"/>
              </a:spcBef>
              <a:defRPr sz="3400">
                <a:solidFill>
                  <a:srgbClr val="000000"/>
                </a:solidFill>
              </a:defRPr>
            </a:pPr>
            <a:r>
              <a:rPr b="1"/>
              <a:t>Book</a:t>
            </a:r>
            <a:r>
              <a:t> (</a:t>
            </a:r>
            <a:r>
              <a:rPr u="sng"/>
              <a:t>AccessionNumber</a:t>
            </a:r>
            <a:r>
              <a:t>, ISBN, Title, Publisher, Publication Year)</a:t>
            </a:r>
          </a:p>
          <a:p>
            <a:pPr lvl="1" algn="l" defTabSz="914400">
              <a:spcBef>
                <a:spcPts val="1800"/>
              </a:spcBef>
              <a:defRPr sz="3400">
                <a:solidFill>
                  <a:srgbClr val="000000"/>
                </a:solidFill>
              </a:defRPr>
            </a:pPr>
            <a:r>
              <a:rPr b="1"/>
              <a:t>Authors</a:t>
            </a:r>
            <a:r>
              <a:t> (</a:t>
            </a:r>
            <a:r>
              <a:rPr u="sng"/>
              <a:t>AuthorID</a:t>
            </a:r>
            <a:r>
              <a:t>, First Name, Last Name)</a:t>
            </a:r>
          </a:p>
          <a:p>
            <a:pPr lvl="1" algn="l" defTabSz="914400">
              <a:spcBef>
                <a:spcPts val="1800"/>
              </a:spcBef>
              <a:defRPr sz="3400">
                <a:solidFill>
                  <a:srgbClr val="000000"/>
                </a:solidFill>
              </a:defRPr>
            </a:pPr>
          </a:p>
          <a:p>
            <a:pPr lvl="1" algn="l" defTabSz="914400">
              <a:spcBef>
                <a:spcPts val="1800"/>
              </a:spcBef>
              <a:defRPr sz="3400">
                <a:solidFill>
                  <a:srgbClr val="000000"/>
                </a:solidFill>
              </a:defRPr>
            </a:pPr>
            <a:r>
              <a:rPr b="1"/>
              <a:t>Borrows</a:t>
            </a:r>
            <a:r>
              <a:t> (</a:t>
            </a:r>
            <a:r>
              <a:rPr u="sng"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rPr>
              <a:t>AccessionNumber</a:t>
            </a:r>
            <a:r>
              <a:t>, </a:t>
            </a:r>
            <a:r>
              <a:rPr u="sng"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rPr>
              <a:t>MemberID</a:t>
            </a:r>
            <a:r>
              <a:t>, Borrow Date)</a:t>
            </a:r>
          </a:p>
          <a:p>
            <a:pPr lvl="1" algn="l" defTabSz="914400">
              <a:spcBef>
                <a:spcPts val="1800"/>
              </a:spcBef>
              <a:defRPr sz="3400">
                <a:solidFill>
                  <a:srgbClr val="000000"/>
                </a:solidFill>
              </a:defRPr>
            </a:pPr>
            <a:r>
              <a:rPr b="1"/>
              <a:t>Reserves</a:t>
            </a:r>
            <a:r>
              <a:t> (</a:t>
            </a:r>
            <a:r>
              <a:rPr u="sng"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rPr>
              <a:t>AccessionNumber</a:t>
            </a:r>
            <a:r>
              <a:t>, </a:t>
            </a:r>
            <a:r>
              <a:rPr u="sng"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rPr>
              <a:t>MemberID</a:t>
            </a:r>
            <a:r>
              <a:t>, Reserve Date)</a:t>
            </a:r>
          </a:p>
          <a:p>
            <a:pPr lvl="1" algn="l" defTabSz="914400">
              <a:spcBef>
                <a:spcPts val="1800"/>
              </a:spcBef>
              <a:defRPr sz="3400">
                <a:solidFill>
                  <a:srgbClr val="000000"/>
                </a:solidFill>
              </a:defRPr>
            </a:pPr>
            <a:r>
              <a:rPr b="1"/>
              <a:t>Writes</a:t>
            </a:r>
            <a:r>
              <a:t> (</a:t>
            </a:r>
            <a:r>
              <a:rPr u="sng"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rPr>
              <a:t>AuthorID</a:t>
            </a:r>
            <a:r>
              <a:t>, </a:t>
            </a:r>
            <a:r>
              <a:rPr u="sng"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rPr>
              <a:t>AccessionNumber</a:t>
            </a:r>
            <a:r>
              <a:t>)</a:t>
            </a:r>
          </a:p>
        </p:txBody>
      </p:sp>
      <p:sp>
        <p:nvSpPr>
          <p:cNvPr id="260" name="The Final Logical Schema:"/>
          <p:cNvSpPr txBox="1"/>
          <p:nvPr/>
        </p:nvSpPr>
        <p:spPr>
          <a:xfrm>
            <a:off x="432265" y="453010"/>
            <a:ext cx="8492237" cy="93258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600"/>
            </a:lvl1pPr>
          </a:lstStyle>
          <a:p>
            <a:r>
              <a:t>The Final Logical Schema:</a:t>
            </a:r>
          </a:p>
        </p:txBody>
      </p:sp>
      <p:sp>
        <p:nvSpPr>
          <p:cNvPr id="261" name="Primary Key…"/>
          <p:cNvSpPr txBox="1"/>
          <p:nvPr/>
        </p:nvSpPr>
        <p:spPr>
          <a:xfrm>
            <a:off x="15676453" y="10292352"/>
            <a:ext cx="2906676" cy="12325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1" algn="l" defTabSz="914400">
              <a:spcBef>
                <a:spcPts val="1000"/>
              </a:spcBef>
              <a:defRPr sz="3400">
                <a:solidFill>
                  <a:srgbClr val="000000"/>
                </a:solidFill>
              </a:defRPr>
            </a:pPr>
            <a:r>
              <a:rPr u="sng"/>
              <a:t>Primary Key</a:t>
            </a:r>
            <a:endParaRPr u="sng"/>
          </a:p>
          <a:p>
            <a:pPr lvl="1" algn="l" defTabSz="914400">
              <a:spcBef>
                <a:spcPts val="1000"/>
              </a:spcBef>
              <a:defRPr sz="3400"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defRPr>
            </a:pPr>
            <a:r>
              <a:t>Foreign Key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Table"/>
          <p:cNvGraphicFramePr/>
          <p:nvPr/>
        </p:nvGraphicFramePr>
        <p:xfrm>
          <a:off x="1585370" y="1610493"/>
          <a:ext cx="21213260" cy="10495014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10606630"/>
                <a:gridCol w="10606630"/>
              </a:tblGrid>
              <a:tr h="2878203">
                <a:tc>
                  <a:txBody>
                    <a:bodyPr/>
                    <a:lstStyle/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r>
                        <a:rPr sz="2800" dirty="0"/>
                        <a:t>Member (</a:t>
                      </a:r>
                      <a:r>
                        <a:rPr sz="2800" dirty="0" err="1"/>
                        <a:t>MemberID</a:t>
                      </a:r>
                      <a:r>
                        <a:rPr sz="2800" dirty="0"/>
                        <a:t>, First Name, Last Name, </a:t>
                      </a:r>
                      <a:r>
                        <a:rPr sz="2800" dirty="0" err="1"/>
                        <a:t>FacultyID</a:t>
                      </a:r>
                      <a:r>
                        <a:rPr sz="2800" dirty="0"/>
                        <a:t>, Email, Phone Number, Fine Amount )</a:t>
                      </a:r>
                      <a:endParaRPr sz="2800" dirty="0"/>
                    </a:p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r>
                        <a:rPr sz="2800" dirty="0">
                          <a:solidFill>
                            <a:srgbClr val="FF2600"/>
                          </a:solidFill>
                        </a:rPr>
                        <a:t>Primary Key</a:t>
                      </a:r>
                      <a:r>
                        <a:rPr sz="2800" dirty="0"/>
                        <a:t> </a:t>
                      </a:r>
                      <a:r>
                        <a:rPr sz="2800" dirty="0" err="1"/>
                        <a:t>MemberID</a:t>
                      </a:r>
                      <a:endParaRPr sz="2800" dirty="0"/>
                    </a:p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r>
                        <a:rPr sz="2800" dirty="0">
                          <a:solidFill>
                            <a:srgbClr val="FF2600"/>
                          </a:solidFill>
                        </a:rPr>
                        <a:t>Foreign Key</a:t>
                      </a:r>
                      <a:r>
                        <a:rPr sz="2800" dirty="0"/>
                        <a:t> </a:t>
                      </a:r>
                      <a:r>
                        <a:rPr sz="2800" dirty="0" err="1"/>
                        <a:t>FacultyID</a:t>
                      </a:r>
                      <a:r>
                        <a:rPr sz="2800" dirty="0"/>
                        <a:t> references Faculty(</a:t>
                      </a:r>
                      <a:r>
                        <a:rPr sz="2800" dirty="0" err="1"/>
                        <a:t>FacultyID</a:t>
                      </a:r>
                      <a:r>
                        <a:rPr sz="2800" dirty="0"/>
                        <a:t>))</a:t>
                      </a:r>
                      <a:endParaRPr sz="28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43BCA9"/>
                      </a:solidFill>
                      <a:miter lim="400000"/>
                    </a:lnL>
                    <a:lnT w="38100">
                      <a:solidFill>
                        <a:srgbClr val="43BCA9"/>
                      </a:solidFill>
                      <a:miter lim="400000"/>
                    </a:lnT>
                    <a:solidFill>
                      <a:srgbClr val="EBF3F1"/>
                    </a:solidFill>
                  </a:tcPr>
                </a:tc>
                <a:tc>
                  <a:txBody>
                    <a:bodyPr/>
                    <a:lstStyle/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r>
                        <a:rPr sz="2800" dirty="0"/>
                        <a:t>Borrows (</a:t>
                      </a:r>
                      <a:r>
                        <a:rPr sz="2800" dirty="0" err="1"/>
                        <a:t>AccessionNumber</a:t>
                      </a:r>
                      <a:r>
                        <a:rPr sz="2800" dirty="0"/>
                        <a:t>, </a:t>
                      </a:r>
                      <a:r>
                        <a:rPr sz="2800" dirty="0" err="1"/>
                        <a:t>MemberID</a:t>
                      </a:r>
                      <a:r>
                        <a:rPr sz="2800" dirty="0"/>
                        <a:t>, Borrow Date)</a:t>
                      </a:r>
                      <a:endParaRPr sz="2800" dirty="0"/>
                    </a:p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r>
                        <a:rPr sz="2800" dirty="0">
                          <a:solidFill>
                            <a:srgbClr val="FF2600"/>
                          </a:solidFill>
                        </a:rPr>
                        <a:t>Primary Key</a:t>
                      </a:r>
                      <a:r>
                        <a:rPr sz="2800" dirty="0"/>
                        <a:t> </a:t>
                      </a:r>
                      <a:r>
                        <a:rPr sz="2800" dirty="0" err="1"/>
                        <a:t>AccessionNumber</a:t>
                      </a:r>
                      <a:r>
                        <a:rPr sz="2800" dirty="0"/>
                        <a:t>, </a:t>
                      </a:r>
                      <a:r>
                        <a:rPr sz="2800" dirty="0" err="1"/>
                        <a:t>MemberID</a:t>
                      </a:r>
                      <a:endParaRPr sz="2800" dirty="0"/>
                    </a:p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r>
                        <a:rPr sz="2800" dirty="0">
                          <a:solidFill>
                            <a:srgbClr val="FF2600"/>
                          </a:solidFill>
                        </a:rPr>
                        <a:t>Foreign Key </a:t>
                      </a:r>
                      <a:r>
                        <a:rPr sz="2800" dirty="0" err="1"/>
                        <a:t>AccessionNumber</a:t>
                      </a:r>
                      <a:r>
                        <a:rPr sz="2800" dirty="0"/>
                        <a:t> References Book(</a:t>
                      </a:r>
                      <a:r>
                        <a:rPr sz="2800" dirty="0" err="1"/>
                        <a:t>AccessionNumber</a:t>
                      </a:r>
                      <a:r>
                        <a:rPr sz="2800" dirty="0"/>
                        <a:t>)</a:t>
                      </a:r>
                      <a:endParaRPr sz="2800" dirty="0"/>
                    </a:p>
                    <a:p>
                      <a:pPr marL="190500" algn="l" defTabSz="914400">
                        <a:spcBef>
                          <a:spcPts val="500"/>
                        </a:spcBef>
                        <a:defRPr sz="3200"/>
                      </a:pPr>
                      <a:r>
                        <a:rPr sz="2800">
                          <a:solidFill>
                            <a:srgbClr val="FF2600"/>
                          </a:solidFill>
                        </a:rPr>
                        <a:t>Foreign Key </a:t>
                      </a:r>
                      <a:r>
                        <a:rPr sz="2800" dirty="0" err="1"/>
                        <a:t>MemberID</a:t>
                      </a:r>
                      <a:r>
                        <a:rPr sz="2800" dirty="0"/>
                        <a:t> References Member(</a:t>
                      </a:r>
                      <a:r>
                        <a:rPr sz="2800" dirty="0" err="1"/>
                        <a:t>MemberID</a:t>
                      </a:r>
                      <a:r>
                        <a:rPr sz="2800" dirty="0"/>
                        <a:t>) </a:t>
                      </a:r>
                      <a:endParaRPr sz="2800" dirty="0"/>
                    </a:p>
                  </a:txBody>
                  <a:tcPr marL="50800" marR="50800" marT="50800" marB="50800" anchor="ctr" horzOverflow="overflow">
                    <a:lnR w="38100">
                      <a:solidFill>
                        <a:srgbClr val="43BCA9"/>
                      </a:solidFill>
                      <a:miter lim="400000"/>
                    </a:lnR>
                    <a:lnT w="38100">
                      <a:solidFill>
                        <a:srgbClr val="43BCA9"/>
                      </a:solidFill>
                      <a:miter lim="400000"/>
                    </a:lnT>
                    <a:solidFill>
                      <a:srgbClr val="EBF3F1"/>
                    </a:solidFill>
                  </a:tcPr>
                </a:tc>
              </a:tr>
              <a:tr h="2878203">
                <a:tc>
                  <a:txBody>
                    <a:bodyPr/>
                    <a:lstStyle/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r>
                        <a:rPr sz="2800" dirty="0"/>
                        <a:t>Book (</a:t>
                      </a:r>
                      <a:r>
                        <a:rPr sz="2800" dirty="0" err="1"/>
                        <a:t>AccessionNumber</a:t>
                      </a:r>
                      <a:r>
                        <a:rPr sz="2800" dirty="0"/>
                        <a:t>, ISBN, Title, Publisher, Publication Year)</a:t>
                      </a:r>
                      <a:endParaRPr sz="2800" dirty="0"/>
                    </a:p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r>
                        <a:rPr sz="2800" dirty="0">
                          <a:solidFill>
                            <a:srgbClr val="FF2600"/>
                          </a:solidFill>
                        </a:rPr>
                        <a:t>Primary Key</a:t>
                      </a:r>
                      <a:r>
                        <a:rPr sz="2800" dirty="0"/>
                        <a:t> </a:t>
                      </a:r>
                      <a:r>
                        <a:rPr sz="2800" dirty="0" err="1"/>
                        <a:t>AccessionNumber</a:t>
                      </a:r>
                      <a:endParaRPr sz="28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43BCA9"/>
                      </a:solidFill>
                      <a:miter lim="400000"/>
                    </a:lnL>
                    <a:solidFill>
                      <a:srgbClr val="D4E8E3"/>
                    </a:solidFill>
                  </a:tcPr>
                </a:tc>
                <a:tc>
                  <a:txBody>
                    <a:bodyPr/>
                    <a:lstStyle/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r>
                        <a:rPr sz="2800" dirty="0"/>
                        <a:t>Reserves (</a:t>
                      </a:r>
                      <a:r>
                        <a:rPr sz="2800" dirty="0" err="1"/>
                        <a:t>AccessionNumber</a:t>
                      </a:r>
                      <a:r>
                        <a:rPr sz="2800" dirty="0"/>
                        <a:t>, </a:t>
                      </a:r>
                      <a:r>
                        <a:rPr sz="2800" dirty="0" err="1"/>
                        <a:t>MemberID</a:t>
                      </a:r>
                      <a:r>
                        <a:rPr sz="2800" dirty="0"/>
                        <a:t>, Reserve Date)</a:t>
                      </a:r>
                      <a:endParaRPr sz="2800" dirty="0"/>
                    </a:p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r>
                        <a:rPr sz="2800" dirty="0">
                          <a:solidFill>
                            <a:srgbClr val="FF2600"/>
                          </a:solidFill>
                        </a:rPr>
                        <a:t>Primary Key</a:t>
                      </a:r>
                      <a:r>
                        <a:rPr sz="2800" dirty="0"/>
                        <a:t> </a:t>
                      </a:r>
                      <a:r>
                        <a:rPr sz="2800" dirty="0" err="1"/>
                        <a:t>AccessionNumber</a:t>
                      </a:r>
                      <a:r>
                        <a:rPr sz="2800" dirty="0"/>
                        <a:t>, </a:t>
                      </a:r>
                      <a:r>
                        <a:rPr sz="2800" dirty="0" err="1"/>
                        <a:t>MemberID</a:t>
                      </a:r>
                      <a:endParaRPr sz="2800" dirty="0"/>
                    </a:p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r>
                        <a:rPr sz="2800" dirty="0">
                          <a:solidFill>
                            <a:srgbClr val="FF2600"/>
                          </a:solidFill>
                        </a:rPr>
                        <a:t>Foreign Key </a:t>
                      </a:r>
                      <a:r>
                        <a:rPr sz="2800" dirty="0" err="1"/>
                        <a:t>AccessionNumber</a:t>
                      </a:r>
                      <a:r>
                        <a:rPr sz="2800" dirty="0"/>
                        <a:t> References Book(</a:t>
                      </a:r>
                      <a:r>
                        <a:rPr sz="2800" dirty="0" err="1"/>
                        <a:t>AccessionNumber</a:t>
                      </a:r>
                      <a:r>
                        <a:rPr sz="2800" dirty="0"/>
                        <a:t>)</a:t>
                      </a:r>
                      <a:endParaRPr sz="2800" dirty="0"/>
                    </a:p>
                    <a:p>
                      <a:pPr marL="190500" algn="l" defTabSz="914400">
                        <a:spcBef>
                          <a:spcPts val="500"/>
                        </a:spcBef>
                        <a:defRPr sz="3200"/>
                      </a:pPr>
                      <a:r>
                        <a:rPr sz="2800" dirty="0">
                          <a:solidFill>
                            <a:srgbClr val="FF2600"/>
                          </a:solidFill>
                        </a:rPr>
                        <a:t>Foreign Key </a:t>
                      </a:r>
                      <a:r>
                        <a:rPr sz="2800" dirty="0" err="1"/>
                        <a:t>MemberID</a:t>
                      </a:r>
                      <a:r>
                        <a:rPr sz="2800" dirty="0"/>
                        <a:t> References Member(</a:t>
                      </a:r>
                      <a:r>
                        <a:rPr sz="2800" dirty="0" err="1"/>
                        <a:t>MemberID</a:t>
                      </a:r>
                      <a:r>
                        <a:rPr sz="2800" dirty="0"/>
                        <a:t>)</a:t>
                      </a:r>
                      <a:endParaRPr sz="2800" dirty="0"/>
                    </a:p>
                  </a:txBody>
                  <a:tcPr marL="50800" marR="50800" marT="50800" marB="50800" anchor="ctr" horzOverflow="overflow">
                    <a:lnR w="38100">
                      <a:solidFill>
                        <a:srgbClr val="43BCA9"/>
                      </a:solidFill>
                      <a:miter lim="400000"/>
                    </a:lnR>
                    <a:solidFill>
                      <a:srgbClr val="D4E8E3"/>
                    </a:solidFill>
                  </a:tcPr>
                </a:tc>
              </a:tr>
              <a:tr h="2473950">
                <a:tc>
                  <a:txBody>
                    <a:bodyPr/>
                    <a:lstStyle/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r>
                        <a:rPr sz="2800"/>
                        <a:t>Author (AuthorID, First Name, Last Name)</a:t>
                      </a:r>
                      <a:endParaRPr sz="2800"/>
                    </a:p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r>
                        <a:rPr sz="2800">
                          <a:solidFill>
                            <a:srgbClr val="FF2600"/>
                          </a:solidFill>
                        </a:rPr>
                        <a:t>Primary Key</a:t>
                      </a:r>
                      <a:r>
                        <a:rPr sz="2800"/>
                        <a:t> AuthorID</a:t>
                      </a:r>
                      <a:endParaRPr sz="280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43BCA9"/>
                      </a:solidFill>
                      <a:miter lim="400000"/>
                    </a:lnL>
                    <a:solidFill>
                      <a:srgbClr val="EDF3F1"/>
                    </a:solidFill>
                  </a:tcPr>
                </a:tc>
                <a:tc>
                  <a:txBody>
                    <a:bodyPr/>
                    <a:lstStyle/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r>
                        <a:rPr sz="2800" dirty="0"/>
                        <a:t>Writes (</a:t>
                      </a:r>
                      <a:r>
                        <a:rPr sz="2800" dirty="0" err="1"/>
                        <a:t>AuthorID</a:t>
                      </a:r>
                      <a:r>
                        <a:rPr sz="2800" dirty="0"/>
                        <a:t>, </a:t>
                      </a:r>
                      <a:r>
                        <a:rPr sz="2800" dirty="0" err="1"/>
                        <a:t>AccessionNumber</a:t>
                      </a:r>
                      <a:r>
                        <a:rPr sz="2800" dirty="0"/>
                        <a:t>)</a:t>
                      </a:r>
                      <a:endParaRPr sz="2800" dirty="0"/>
                    </a:p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r>
                        <a:rPr sz="2800" dirty="0">
                          <a:solidFill>
                            <a:srgbClr val="FF2600"/>
                          </a:solidFill>
                        </a:rPr>
                        <a:t>Primary Key</a:t>
                      </a:r>
                      <a:r>
                        <a:rPr sz="2800" dirty="0"/>
                        <a:t> </a:t>
                      </a:r>
                      <a:r>
                        <a:rPr sz="2800" dirty="0" err="1"/>
                        <a:t>AuthorID</a:t>
                      </a:r>
                      <a:r>
                        <a:rPr sz="2800" dirty="0"/>
                        <a:t>, </a:t>
                      </a:r>
                      <a:r>
                        <a:rPr sz="2800" dirty="0" err="1"/>
                        <a:t>AccessionNumber</a:t>
                      </a:r>
                      <a:endParaRPr sz="2800" dirty="0"/>
                    </a:p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r>
                        <a:rPr sz="2800" dirty="0">
                          <a:solidFill>
                            <a:srgbClr val="FF2600"/>
                          </a:solidFill>
                        </a:rPr>
                        <a:t>Foreign Key </a:t>
                      </a:r>
                      <a:r>
                        <a:rPr sz="2800" dirty="0" err="1"/>
                        <a:t>AccessionNumber</a:t>
                      </a:r>
                      <a:r>
                        <a:rPr sz="2800" dirty="0"/>
                        <a:t> References Book(</a:t>
                      </a:r>
                      <a:r>
                        <a:rPr sz="2800" dirty="0" err="1"/>
                        <a:t>AccessionNumber</a:t>
                      </a:r>
                      <a:r>
                        <a:rPr sz="2800" dirty="0"/>
                        <a:t>)</a:t>
                      </a:r>
                      <a:endParaRPr sz="2800" dirty="0"/>
                    </a:p>
                    <a:p>
                      <a:pPr marL="190500" algn="l" defTabSz="914400">
                        <a:spcBef>
                          <a:spcPts val="500"/>
                        </a:spcBef>
                        <a:defRPr sz="3200"/>
                      </a:pPr>
                      <a:r>
                        <a:rPr sz="2800" dirty="0">
                          <a:solidFill>
                            <a:srgbClr val="FF2600"/>
                          </a:solidFill>
                        </a:rPr>
                        <a:t>Foreign Key </a:t>
                      </a:r>
                      <a:r>
                        <a:rPr sz="2800" dirty="0" err="1"/>
                        <a:t>AuthorID</a:t>
                      </a:r>
                      <a:r>
                        <a:rPr sz="2800" dirty="0"/>
                        <a:t> References Author(</a:t>
                      </a:r>
                      <a:r>
                        <a:rPr sz="2800" dirty="0" err="1"/>
                        <a:t>AuthorID</a:t>
                      </a:r>
                      <a:r>
                        <a:rPr sz="2800" dirty="0"/>
                        <a:t>)</a:t>
                      </a:r>
                      <a:endParaRPr sz="2800" dirty="0"/>
                    </a:p>
                  </a:txBody>
                  <a:tcPr marL="50800" marR="50800" marT="50800" marB="50800" anchor="ctr" horzOverflow="overflow">
                    <a:lnR w="38100">
                      <a:solidFill>
                        <a:srgbClr val="43BCA9"/>
                      </a:solidFill>
                      <a:miter lim="400000"/>
                    </a:lnR>
                    <a:solidFill>
                      <a:srgbClr val="EDF3F1"/>
                    </a:solidFill>
                  </a:tcPr>
                </a:tc>
              </a:tr>
              <a:tr h="2058908">
                <a:tc>
                  <a:txBody>
                    <a:bodyPr/>
                    <a:lstStyle/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r>
                        <a:rPr sz="2800" dirty="0"/>
                        <a:t>Faculty (</a:t>
                      </a:r>
                      <a:r>
                        <a:rPr sz="2800" dirty="0" err="1"/>
                        <a:t>FacultyID</a:t>
                      </a:r>
                      <a:r>
                        <a:rPr sz="2800" dirty="0"/>
                        <a:t>, Faculty Name)</a:t>
                      </a:r>
                      <a:endParaRPr sz="2800" dirty="0"/>
                    </a:p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r>
                        <a:rPr sz="2800" dirty="0">
                          <a:solidFill>
                            <a:srgbClr val="FF2600"/>
                          </a:solidFill>
                        </a:rPr>
                        <a:t>Primary Key</a:t>
                      </a:r>
                      <a:r>
                        <a:rPr sz="2800" dirty="0"/>
                        <a:t> </a:t>
                      </a:r>
                      <a:r>
                        <a:rPr sz="2800" dirty="0" err="1"/>
                        <a:t>FacultyID</a:t>
                      </a:r>
                      <a:endParaRPr sz="28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43BCA9"/>
                      </a:solidFill>
                      <a:miter lim="400000"/>
                    </a:lnL>
                    <a:lnB w="38100">
                      <a:solidFill>
                        <a:srgbClr val="43BCA9"/>
                      </a:solidFill>
                      <a:miter lim="400000"/>
                    </a:lnB>
                    <a:solidFill>
                      <a:srgbClr val="D4E8E3"/>
                    </a:solidFill>
                  </a:tcPr>
                </a:tc>
                <a:tc>
                  <a:txBody>
                    <a:bodyPr/>
                    <a:lstStyle/>
                    <a:p>
                      <a:pPr marL="190500" algn="l" defTabSz="914400">
                        <a:spcBef>
                          <a:spcPts val="1500"/>
                        </a:spcBef>
                        <a:defRPr sz="3200"/>
                      </a:pPr>
                      <a:endParaRPr sz="2800" dirty="0"/>
                    </a:p>
                  </a:txBody>
                  <a:tcPr marL="50800" marR="50800" marT="50800" marB="50800" anchor="ctr" horzOverflow="overflow">
                    <a:lnR w="38100">
                      <a:solidFill>
                        <a:srgbClr val="43BCA9"/>
                      </a:solidFill>
                      <a:miter lim="400000"/>
                    </a:lnR>
                    <a:lnB w="38100">
                      <a:solidFill>
                        <a:srgbClr val="43BCA9"/>
                      </a:solidFill>
                      <a:miter lim="400000"/>
                    </a:lnB>
                    <a:solidFill>
                      <a:srgbClr val="D4E8E3"/>
                    </a:solidFill>
                  </a:tcPr>
                </a:tc>
              </a:tr>
            </a:tbl>
          </a:graphicData>
        </a:graphic>
      </p:graphicFrame>
      <p:sp>
        <p:nvSpPr>
          <p:cNvPr id="264" name="The Final Logical Data Model:"/>
          <p:cNvSpPr txBox="1"/>
          <p:nvPr/>
        </p:nvSpPr>
        <p:spPr>
          <a:xfrm>
            <a:off x="1007229" y="240804"/>
            <a:ext cx="9559037" cy="93258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600"/>
            </a:lvl1pPr>
          </a:lstStyle>
          <a:p>
            <a:r>
              <a:t>The Final Logical Data Model: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1835</Words>
  <Application>WPS Spreadsheets</Application>
  <PresentationFormat>Custom</PresentationFormat>
  <Paragraphs>157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Helvetica Neue</vt:lpstr>
      <vt:lpstr>Helvetica Neue Medium</vt:lpstr>
      <vt:lpstr>Helvetica</vt:lpstr>
      <vt:lpstr>Microsoft YaHei</vt:lpstr>
      <vt:lpstr>汉仪旗黑</vt:lpstr>
      <vt:lpstr>SimSun</vt:lpstr>
      <vt:lpstr>Arial Unicode MS</vt:lpstr>
      <vt:lpstr>Helvetica Neue</vt:lpstr>
      <vt:lpstr>21_BasicWhite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Yang</cp:lastModifiedBy>
  <cp:revision>3</cp:revision>
  <dcterms:created xsi:type="dcterms:W3CDTF">2023-01-28T14:21:41Z</dcterms:created>
  <dcterms:modified xsi:type="dcterms:W3CDTF">2023-01-28T14:21:41Z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DF791E3FC58277CF752FD563B7EC524D</vt:lpwstr>
  </property>
  <property fmtid="{D5CDD505-2E9C-101B-9397-08002B2CF9AE}" pid="3" name="KSOProductBuildVer">
    <vt:lpwstr>1033-4.6.1.7467</vt:lpwstr>
  </property>
</Properties>
</file>