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7" r:id="rId3"/>
    <p:sldId id="283" r:id="rId4"/>
    <p:sldId id="298" r:id="rId5"/>
    <p:sldId id="296" r:id="rId6"/>
    <p:sldId id="315" r:id="rId7"/>
    <p:sldId id="338" r:id="rId8"/>
    <p:sldId id="301" r:id="rId9"/>
    <p:sldId id="333" r:id="rId10"/>
    <p:sldId id="339" r:id="rId11"/>
    <p:sldId id="317" r:id="rId12"/>
    <p:sldId id="318" r:id="rId13"/>
    <p:sldId id="299" r:id="rId14"/>
    <p:sldId id="326" r:id="rId15"/>
    <p:sldId id="319" r:id="rId16"/>
    <p:sldId id="320" r:id="rId17"/>
    <p:sldId id="340" r:id="rId18"/>
    <p:sldId id="322" r:id="rId19"/>
    <p:sldId id="303" r:id="rId20"/>
    <p:sldId id="327" r:id="rId21"/>
    <p:sldId id="328" r:id="rId22"/>
    <p:sldId id="323" r:id="rId23"/>
    <p:sldId id="330" r:id="rId24"/>
    <p:sldId id="329" r:id="rId25"/>
    <p:sldId id="304" r:id="rId26"/>
    <p:sldId id="308" r:id="rId27"/>
    <p:sldId id="331" r:id="rId28"/>
    <p:sldId id="310" r:id="rId29"/>
    <p:sldId id="332" r:id="rId30"/>
    <p:sldId id="337" r:id="rId31"/>
    <p:sldId id="311" r:id="rId32"/>
    <p:sldId id="342" r:id="rId33"/>
    <p:sldId id="343" r:id="rId34"/>
    <p:sldId id="341" r:id="rId35"/>
    <p:sldId id="325" r:id="rId36"/>
    <p:sldId id="312" r:id="rId37"/>
    <p:sldId id="313" r:id="rId38"/>
    <p:sldId id="336" r:id="rId39"/>
    <p:sldId id="314" r:id="rId40"/>
    <p:sldId id="335" r:id="rId41"/>
    <p:sldId id="334" r:id="rId42"/>
    <p:sldId id="316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fld id="{88836F6D-014B-46EC-A47C-4146C8E60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85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11A8CE89-C33E-4EA3-9810-396D7F469608}" type="datetimeFigureOut">
              <a:rPr lang="en-US" altLang="zh-CN"/>
              <a:pPr/>
              <a:t>12/5/2019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6302ADF1-7BF7-4997-A459-5FEB7E612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368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AC5-BD10-4B19-A2C0-A2EE51C499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1305-A8DC-41FA-819D-B0C7630BE2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1B47-F0A0-4C4C-9AF5-FF7986FD32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5986-30D3-403F-8692-97D9A90054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B5E2-412A-4A08-99C4-548AFE0EF3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36D5-B3E1-48DC-AA12-18CC7E36D5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C02-A87C-4DCD-963A-285967C27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6D1-A5F4-45BD-848A-9C69F03334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EE1E-55E7-412E-80D5-3A2193F21C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A84E-ABE3-4DE0-95AD-DC3BE96AD7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3EE09-0F28-4297-91F0-5EEE7AA2C0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E50163-8A3E-4F3B-B5B0-684AFB1A6B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90713"/>
            <a:ext cx="8610600" cy="1570037"/>
          </a:xfrm>
        </p:spPr>
        <p:txBody>
          <a:bodyPr/>
          <a:lstStyle/>
          <a:p>
            <a:pPr algn="ctr" eaLnBrk="1" hangingPunct="1"/>
            <a:r>
              <a:rPr lang="en-US" altLang="en-US" sz="3600" dirty="0" smtClean="0"/>
              <a:t> </a:t>
            </a:r>
            <a:r>
              <a:rPr lang="en-US" altLang="en-US" sz="4800" b="1" dirty="0" smtClean="0"/>
              <a:t>DSCI-598-01 </a:t>
            </a:r>
            <a:br>
              <a:rPr lang="en-US" altLang="en-US" sz="4800" b="1" dirty="0" smtClean="0"/>
            </a:br>
            <a:r>
              <a:rPr lang="en-US" altLang="en-US" sz="4800" b="1" dirty="0" smtClean="0"/>
              <a:t>Capstone Project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133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err="1" smtClean="0">
                <a:solidFill>
                  <a:srgbClr val="FFFF00"/>
                </a:solidFill>
              </a:rPr>
              <a:t>Yangguang</a:t>
            </a:r>
            <a:r>
              <a:rPr lang="en-US" altLang="en-US" b="1" dirty="0" smtClean="0">
                <a:solidFill>
                  <a:srgbClr val="FFFF00"/>
                </a:solidFill>
              </a:rPr>
              <a:t> Liu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b="1" dirty="0" smtClean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80000"/>
              </a:lnSpc>
            </a:pPr>
            <a:fld id="{37C31458-8994-4326-A0A1-576FCA2465A5}" type="datetime4">
              <a:rPr lang="en-US" altLang="en-US" b="1" smtClean="0">
                <a:solidFill>
                  <a:srgbClr val="FFFF00"/>
                </a:solidFill>
              </a:rPr>
              <a:t>December 5, 2019</a:t>
            </a:fld>
            <a:r>
              <a:rPr lang="en-US" altLang="en-US" dirty="0" smtClean="0">
                <a:solidFill>
                  <a:srgbClr val="FF3300"/>
                </a:solidFill>
              </a:rPr>
              <a:t> </a:t>
            </a:r>
            <a:endParaRPr lang="en-US" altLang="en-US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 In/Sign Up</a:t>
            </a:r>
            <a:endParaRPr lang="zh-CN" altLang="en-US" dirty="0"/>
          </a:p>
          <a:p>
            <a:r>
              <a:rPr lang="en-US" altLang="zh-CN" sz="3200" b="1" dirty="0" smtClean="0"/>
              <a:t>Staff</a:t>
            </a:r>
          </a:p>
          <a:p>
            <a:r>
              <a:rPr lang="en-US" altLang="zh-CN" dirty="0" smtClean="0"/>
              <a:t>Analyst</a:t>
            </a:r>
          </a:p>
          <a:p>
            <a:r>
              <a:rPr lang="en-US" altLang="zh-CN" dirty="0" smtClean="0"/>
              <a:t>Submitter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Staff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Able </a:t>
            </a:r>
            <a:r>
              <a:rPr lang="en-US" altLang="en-US" dirty="0"/>
              <a:t>to </a:t>
            </a:r>
            <a:r>
              <a:rPr lang="en-US" altLang="en-US" b="1" dirty="0" smtClean="0"/>
              <a:t>submit</a:t>
            </a:r>
            <a:r>
              <a:rPr lang="en-US" altLang="en-US" dirty="0" smtClean="0"/>
              <a:t> samples analysis expected </a:t>
            </a:r>
            <a:r>
              <a:rPr lang="en-US" altLang="en-US" b="1" dirty="0" smtClean="0"/>
              <a:t>raw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results</a:t>
            </a:r>
            <a:r>
              <a:rPr lang="en-US" altLang="en-US" dirty="0" smtClean="0"/>
              <a:t> to database</a:t>
            </a:r>
          </a:p>
          <a:p>
            <a:pPr lvl="1"/>
            <a:r>
              <a:rPr lang="en-US" altLang="en-US" dirty="0" smtClean="0"/>
              <a:t>Able to </a:t>
            </a:r>
            <a:r>
              <a:rPr lang="en-US" altLang="en-US" b="1" dirty="0" smtClean="0"/>
              <a:t>track</a:t>
            </a:r>
            <a:r>
              <a:rPr lang="en-US" altLang="en-US" dirty="0" smtClean="0"/>
              <a:t> analysis result from database</a:t>
            </a:r>
          </a:p>
          <a:p>
            <a:pPr lvl="1"/>
            <a:r>
              <a:rPr lang="en-US" altLang="en-US" dirty="0" smtClean="0"/>
              <a:t>Able </a:t>
            </a:r>
            <a:r>
              <a:rPr lang="en-US" altLang="en-US" dirty="0"/>
              <a:t>to </a:t>
            </a:r>
            <a:r>
              <a:rPr lang="en-US" altLang="en-US" b="1" dirty="0" smtClean="0"/>
              <a:t>download</a:t>
            </a:r>
            <a:r>
              <a:rPr lang="en-US" altLang="en-US" dirty="0" smtClean="0"/>
              <a:t> </a:t>
            </a:r>
            <a:r>
              <a:rPr lang="en-US" altLang="en-US" dirty="0"/>
              <a:t>analysis </a:t>
            </a:r>
            <a:r>
              <a:rPr lang="en-US" altLang="en-US" dirty="0" smtClean="0"/>
              <a:t>result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3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Staff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62125"/>
            <a:ext cx="8991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9160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Staff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62125"/>
            <a:ext cx="8991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4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9088"/>
            <a:ext cx="899160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2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Staff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95475"/>
            <a:ext cx="8991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8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 In/Sign Up</a:t>
            </a:r>
            <a:endParaRPr lang="zh-CN" altLang="en-US" dirty="0"/>
          </a:p>
          <a:p>
            <a:r>
              <a:rPr lang="en-US" altLang="zh-CN" dirty="0" smtClean="0"/>
              <a:t>Staff</a:t>
            </a:r>
          </a:p>
          <a:p>
            <a:r>
              <a:rPr lang="en-US" altLang="zh-CN" sz="3200" b="1" dirty="0" smtClean="0"/>
              <a:t>Analyst</a:t>
            </a:r>
            <a:endParaRPr lang="en-US" altLang="zh-CN" b="1" dirty="0" smtClean="0"/>
          </a:p>
          <a:p>
            <a:r>
              <a:rPr lang="en-US" altLang="zh-CN" dirty="0" smtClean="0"/>
              <a:t>Submitter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Analyst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Able to </a:t>
            </a:r>
            <a:r>
              <a:rPr lang="en-US" altLang="en-US" b="1" dirty="0" smtClean="0"/>
              <a:t>load</a:t>
            </a:r>
            <a:r>
              <a:rPr lang="en-US" altLang="en-US" dirty="0" smtClean="0"/>
              <a:t> standard data, produce expected raw data versus result plot</a:t>
            </a:r>
            <a:endParaRPr lang="en-US" altLang="en-US" dirty="0"/>
          </a:p>
          <a:p>
            <a:pPr lvl="1"/>
            <a:r>
              <a:rPr lang="en-US" altLang="en-US" dirty="0" smtClean="0"/>
              <a:t>Able </a:t>
            </a:r>
            <a:r>
              <a:rPr lang="en-US" altLang="en-US" dirty="0" smtClean="0"/>
              <a:t>to </a:t>
            </a:r>
            <a:r>
              <a:rPr lang="en-US" altLang="en-US" b="1" dirty="0" smtClean="0"/>
              <a:t>track</a:t>
            </a:r>
            <a:r>
              <a:rPr lang="en-US" altLang="en-US" dirty="0" smtClean="0"/>
              <a:t> raw result</a:t>
            </a:r>
          </a:p>
          <a:p>
            <a:pPr lvl="1"/>
            <a:r>
              <a:rPr lang="en-US" altLang="en-US" dirty="0" smtClean="0"/>
              <a:t>Perform </a:t>
            </a:r>
            <a:r>
              <a:rPr lang="en-US" altLang="en-US" b="1" dirty="0" smtClean="0"/>
              <a:t>linear regression </a:t>
            </a:r>
            <a:r>
              <a:rPr lang="en-US" altLang="en-US" dirty="0" smtClean="0"/>
              <a:t>of controls</a:t>
            </a:r>
          </a:p>
          <a:p>
            <a:pPr lvl="1"/>
            <a:r>
              <a:rPr lang="en-US" altLang="en-US" dirty="0" smtClean="0"/>
              <a:t>Able to calculate </a:t>
            </a:r>
            <a:r>
              <a:rPr lang="en-US" altLang="en-US" dirty="0" smtClean="0"/>
              <a:t>sample </a:t>
            </a:r>
            <a:r>
              <a:rPr lang="en-US" altLang="en-US" b="1" dirty="0" smtClean="0"/>
              <a:t>result</a:t>
            </a:r>
          </a:p>
          <a:p>
            <a:pPr lvl="1"/>
            <a:r>
              <a:rPr lang="en-US" altLang="en-US" dirty="0"/>
              <a:t>Able to </a:t>
            </a:r>
            <a:r>
              <a:rPr lang="en-US" altLang="en-US" b="1" dirty="0"/>
              <a:t>download</a:t>
            </a:r>
            <a:r>
              <a:rPr lang="en-US" altLang="en-US" dirty="0"/>
              <a:t> </a:t>
            </a:r>
            <a:r>
              <a:rPr lang="en-US" altLang="en-US" dirty="0" smtClean="0"/>
              <a:t>sample result</a:t>
            </a:r>
          </a:p>
          <a:p>
            <a:pPr lvl="1"/>
            <a:r>
              <a:rPr lang="en-US" altLang="en-US" dirty="0"/>
              <a:t>Able to </a:t>
            </a:r>
            <a:r>
              <a:rPr lang="en-US" altLang="en-US" b="1" dirty="0"/>
              <a:t>download</a:t>
            </a:r>
            <a:r>
              <a:rPr lang="en-US" altLang="en-US" dirty="0"/>
              <a:t> </a:t>
            </a:r>
            <a:r>
              <a:rPr lang="en-US" altLang="en-US" dirty="0" smtClean="0"/>
              <a:t>final report in PDF/HTML/Word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b="1" dirty="0" smtClean="0"/>
          </a:p>
          <a:p>
            <a:pPr marL="0" indent="0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6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86" y="455364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4" y="1247064"/>
            <a:ext cx="89916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Project: R/Shiny sample management system</a:t>
            </a:r>
          </a:p>
          <a:p>
            <a:pPr eaLnBrk="1" hangingPunct="1"/>
            <a:r>
              <a:rPr lang="en-US" altLang="en-US" dirty="0" smtClean="0"/>
              <a:t>Project: Demo</a:t>
            </a:r>
          </a:p>
          <a:p>
            <a:pPr eaLnBrk="1" hangingPunct="1"/>
            <a:r>
              <a:rPr lang="en-US" altLang="en-US" dirty="0" smtClean="0"/>
              <a:t>Future project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2925"/>
            <a:ext cx="89916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1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304800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916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9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 raw data exist in database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89916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221"/>
            <a:ext cx="9141714" cy="577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8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Analysis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" y="2514600"/>
            <a:ext cx="9147810" cy="416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4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914400"/>
            <a:ext cx="9045131" cy="492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0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4" y="27297"/>
            <a:ext cx="8618220" cy="680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7249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6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76200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Show </a:t>
            </a:r>
            <a:r>
              <a:rPr lang="en-US" altLang="zh-CN" dirty="0" smtClean="0"/>
              <a:t>Analyzed Results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1496703"/>
            <a:ext cx="7852410" cy="53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2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420" y="221159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Analyst: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ownload Final Result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1019725"/>
            <a:ext cx="6460808" cy="581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>
          <a:xfrm>
            <a:off x="871538" y="177463"/>
            <a:ext cx="8162925" cy="14465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Project: Sample Management System</a:t>
            </a:r>
          </a:p>
        </p:txBody>
      </p:sp>
      <p:sp>
        <p:nvSpPr>
          <p:cNvPr id="2355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81063" y="1905000"/>
            <a:ext cx="8110537" cy="4191000"/>
          </a:xfrm>
        </p:spPr>
        <p:txBody>
          <a:bodyPr/>
          <a:lstStyle/>
          <a:p>
            <a:r>
              <a:rPr lang="en-US" altLang="en-US" dirty="0" smtClean="0"/>
              <a:t>R/Shiny app (with integrated </a:t>
            </a:r>
            <a:r>
              <a:rPr lang="en-US" altLang="en-US" dirty="0" err="1" smtClean="0"/>
              <a:t>Rmarkdown</a:t>
            </a:r>
            <a:r>
              <a:rPr lang="en-US" altLang="en-US" dirty="0" smtClean="0"/>
              <a:t> </a:t>
            </a:r>
            <a:r>
              <a:rPr lang="en-US" altLang="en-US" dirty="0" smtClean="0"/>
              <a:t>report)</a:t>
            </a:r>
          </a:p>
          <a:p>
            <a:r>
              <a:rPr lang="en-US" altLang="en-US" dirty="0" smtClean="0"/>
              <a:t>SQLite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1310640"/>
            <a:ext cx="9159240" cy="55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838420" y="221159"/>
            <a:ext cx="8162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Analyst: </a:t>
            </a:r>
            <a:r>
              <a:rPr lang="en-US" altLang="zh-CN" sz="3200" dirty="0" err="1" smtClean="0"/>
              <a:t>Rmarkdown</a:t>
            </a:r>
            <a:r>
              <a:rPr lang="en-US" altLang="zh-CN" sz="3200" dirty="0" smtClean="0"/>
              <a:t>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20" y="221159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Analyst: </a:t>
            </a:r>
            <a:r>
              <a:rPr lang="en-US" altLang="zh-CN" sz="3200" dirty="0" smtClean="0"/>
              <a:t>Produce PDF report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8248" cy="562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0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7158038" cy="6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9" y="152436"/>
            <a:ext cx="7043738" cy="667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 In/Sign Up</a:t>
            </a:r>
            <a:endParaRPr lang="zh-CN" altLang="en-US" dirty="0"/>
          </a:p>
          <a:p>
            <a:r>
              <a:rPr lang="en-US" altLang="zh-CN" dirty="0" smtClean="0"/>
              <a:t>Staff</a:t>
            </a:r>
          </a:p>
          <a:p>
            <a:r>
              <a:rPr lang="en-US" altLang="zh-CN" dirty="0" smtClean="0"/>
              <a:t>Analyst</a:t>
            </a:r>
          </a:p>
          <a:p>
            <a:r>
              <a:rPr lang="en-US" altLang="zh-CN" sz="3200" b="1" dirty="0" smtClean="0"/>
              <a:t>Submitter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 noChangeArrowheads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Submitter</a:t>
            </a:r>
          </a:p>
        </p:txBody>
      </p:sp>
      <p:sp>
        <p:nvSpPr>
          <p:cNvPr id="2560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Able to </a:t>
            </a:r>
            <a:r>
              <a:rPr lang="en-US" altLang="en-US" b="1" dirty="0" smtClean="0"/>
              <a:t>track</a:t>
            </a:r>
            <a:r>
              <a:rPr lang="en-US" altLang="en-US" dirty="0" smtClean="0"/>
              <a:t> different </a:t>
            </a:r>
            <a:r>
              <a:rPr lang="en-US" altLang="en-US" dirty="0" err="1" smtClean="0"/>
              <a:t>analytes</a:t>
            </a:r>
            <a:r>
              <a:rPr lang="en-US" altLang="en-US" dirty="0" smtClean="0"/>
              <a:t> analysis result</a:t>
            </a:r>
          </a:p>
          <a:p>
            <a:pPr lvl="1"/>
            <a:r>
              <a:rPr lang="en-US" altLang="en-US" dirty="0" smtClean="0"/>
              <a:t>Able to </a:t>
            </a:r>
            <a:r>
              <a:rPr lang="en-US" altLang="en-US" b="1" dirty="0" smtClean="0"/>
              <a:t>download</a:t>
            </a:r>
            <a:r>
              <a:rPr lang="en-US" altLang="en-US" dirty="0" smtClean="0"/>
              <a:t> query result</a:t>
            </a:r>
          </a:p>
          <a:p>
            <a:pPr lvl="1"/>
            <a:r>
              <a:rPr lang="en-US" altLang="en-US" dirty="0" smtClean="0"/>
              <a:t>Submitter only see own data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561" y="228600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Submitter: </a:t>
            </a:r>
            <a:r>
              <a:rPr lang="en-US" altLang="zh-CN" sz="3600" dirty="0" smtClean="0"/>
              <a:t>Alex logged in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3" y="914400"/>
            <a:ext cx="8288655" cy="351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" y="4175488"/>
            <a:ext cx="8949690" cy="26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6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43561" y="228600"/>
            <a:ext cx="8162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Submitter: </a:t>
            </a:r>
            <a:r>
              <a:rPr lang="en-US" altLang="zh-CN" sz="3600" dirty="0" smtClean="0"/>
              <a:t>Alex logged in</a:t>
            </a:r>
            <a:endParaRPr lang="zh-CN" alt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072896"/>
            <a:ext cx="8949690" cy="26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" y="3962399"/>
            <a:ext cx="8949690" cy="26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0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Submitter: </a:t>
            </a:r>
            <a:r>
              <a:rPr lang="en-US" altLang="zh-CN" sz="3200" dirty="0" smtClean="0"/>
              <a:t>Download Query Result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120063" cy="242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0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43561" y="228600"/>
            <a:ext cx="8162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Submitter: </a:t>
            </a:r>
            <a:r>
              <a:rPr lang="en-US" altLang="zh-CN" sz="3600" dirty="0" smtClean="0"/>
              <a:t>David logged in</a:t>
            </a:r>
            <a:endParaRPr lang="zh-CN" alt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994410"/>
            <a:ext cx="8701088" cy="258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3648075"/>
            <a:ext cx="8701088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A typical lab workflow</a:t>
            </a:r>
          </a:p>
        </p:txBody>
      </p:sp>
      <p:pic>
        <p:nvPicPr>
          <p:cNvPr id="34818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819400"/>
            <a:ext cx="2151063" cy="1143000"/>
          </a:xfrm>
        </p:spPr>
      </p:pic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668338" y="2133600"/>
            <a:ext cx="172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Submitter</a:t>
            </a:r>
          </a:p>
        </p:txBody>
      </p:sp>
      <p:cxnSp>
        <p:nvCxnSpPr>
          <p:cNvPr id="34820" name="Straight Connector 9"/>
          <p:cNvCxnSpPr>
            <a:cxnSpLocks noChangeShapeType="1"/>
          </p:cNvCxnSpPr>
          <p:nvPr/>
        </p:nvCxnSpPr>
        <p:spPr bwMode="auto">
          <a:xfrm>
            <a:off x="2790825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4821" name="TextBox 12"/>
          <p:cNvSpPr txBox="1">
            <a:spLocks noChangeArrowheads="1"/>
          </p:cNvSpPr>
          <p:nvPr/>
        </p:nvSpPr>
        <p:spPr bwMode="auto">
          <a:xfrm>
            <a:off x="4343400" y="2133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>
                <a:ea typeface="宋体" charset="-122"/>
              </a:rPr>
              <a:t>Lab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4822" name="TextBox 13"/>
          <p:cNvSpPr txBox="1">
            <a:spLocks noChangeArrowheads="1"/>
          </p:cNvSpPr>
          <p:nvPr/>
        </p:nvSpPr>
        <p:spPr bwMode="auto">
          <a:xfrm>
            <a:off x="381000" y="413861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Mail sample to lab</a:t>
            </a:r>
          </a:p>
        </p:txBody>
      </p:sp>
      <p:pic>
        <p:nvPicPr>
          <p:cNvPr id="34823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819400"/>
            <a:ext cx="22717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Box 15"/>
          <p:cNvSpPr txBox="1">
            <a:spLocks noChangeArrowheads="1"/>
          </p:cNvSpPr>
          <p:nvPr/>
        </p:nvSpPr>
        <p:spPr bwMode="auto">
          <a:xfrm>
            <a:off x="3962400" y="4138613"/>
            <a:ext cx="510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Receive sample in lab</a:t>
            </a:r>
          </a:p>
          <a:p>
            <a:r>
              <a:rPr lang="en-US" altLang="zh-CN" b="1" dirty="0" smtClean="0">
                <a:ea typeface="宋体" charset="-122"/>
              </a:rPr>
              <a:t>Staff</a:t>
            </a:r>
            <a:r>
              <a:rPr lang="en-US" altLang="zh-CN" dirty="0" smtClean="0">
                <a:ea typeface="宋体" charset="-122"/>
              </a:rPr>
              <a:t>: perform </a:t>
            </a:r>
            <a:r>
              <a:rPr lang="en-US" altLang="zh-CN" dirty="0">
                <a:ea typeface="宋体" charset="-122"/>
              </a:rPr>
              <a:t>sample analysis</a:t>
            </a:r>
          </a:p>
          <a:p>
            <a:r>
              <a:rPr lang="en-US" altLang="zh-CN" b="1" dirty="0" smtClean="0">
                <a:ea typeface="宋体" charset="-122"/>
              </a:rPr>
              <a:t>Analyst</a:t>
            </a:r>
            <a:r>
              <a:rPr lang="en-US" altLang="zh-CN" dirty="0" smtClean="0">
                <a:ea typeface="宋体" charset="-122"/>
              </a:rPr>
              <a:t>: preform </a:t>
            </a:r>
            <a:r>
              <a:rPr lang="en-US" altLang="zh-CN" dirty="0" smtClean="0">
                <a:ea typeface="宋体" charset="-122"/>
              </a:rPr>
              <a:t>data analysis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4825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2811463"/>
            <a:ext cx="185896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Box 18"/>
          <p:cNvSpPr txBox="1">
            <a:spLocks noChangeArrowheads="1"/>
          </p:cNvSpPr>
          <p:nvPr/>
        </p:nvSpPr>
        <p:spPr bwMode="auto">
          <a:xfrm>
            <a:off x="2590800" y="5711825"/>
            <a:ext cx="1846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>
                <a:ea typeface="宋体" charset="-122"/>
              </a:rPr>
              <a:t>Web Portal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(DB, UI)</a:t>
            </a:r>
          </a:p>
        </p:txBody>
      </p:sp>
      <p:cxnSp>
        <p:nvCxnSpPr>
          <p:cNvPr id="34827" name="Straight Connector 20"/>
          <p:cNvCxnSpPr>
            <a:cxnSpLocks noChangeShapeType="1"/>
          </p:cNvCxnSpPr>
          <p:nvPr/>
        </p:nvCxnSpPr>
        <p:spPr bwMode="auto">
          <a:xfrm>
            <a:off x="2590800" y="4738688"/>
            <a:ext cx="457200" cy="82391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34828" name="Straight Connector 21"/>
          <p:cNvCxnSpPr>
            <a:cxnSpLocks noChangeShapeType="1"/>
            <a:stCxn id="34824" idx="1"/>
          </p:cNvCxnSpPr>
          <p:nvPr/>
        </p:nvCxnSpPr>
        <p:spPr bwMode="auto">
          <a:xfrm flipH="1">
            <a:off x="3429002" y="4738778"/>
            <a:ext cx="533398" cy="80953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43561" y="228600"/>
            <a:ext cx="8162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Submitter: </a:t>
            </a:r>
            <a:r>
              <a:rPr lang="en-US" altLang="zh-CN" sz="3600" dirty="0" smtClean="0"/>
              <a:t>David logged in</a:t>
            </a:r>
            <a:endParaRPr lang="zh-CN" alt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6" y="914400"/>
            <a:ext cx="8701088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3724275"/>
            <a:ext cx="8701088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6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77463"/>
            <a:ext cx="8162925" cy="1446550"/>
          </a:xfrm>
        </p:spPr>
        <p:txBody>
          <a:bodyPr/>
          <a:lstStyle/>
          <a:p>
            <a:r>
              <a:rPr lang="en-US" altLang="zh-CN" dirty="0"/>
              <a:t>Future project </a:t>
            </a:r>
            <a:r>
              <a:rPr lang="en-US" altLang="zh-CN" dirty="0" smtClean="0"/>
              <a:t>improvements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Versatile design</a:t>
            </a:r>
            <a:endParaRPr lang="en-US" altLang="en-US" dirty="0"/>
          </a:p>
          <a:p>
            <a:r>
              <a:rPr lang="en-US" altLang="en-US" dirty="0" smtClean="0"/>
              <a:t>AWS</a:t>
            </a:r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4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 noChangeArrowheads="1"/>
          </p:cNvSpPr>
          <p:nvPr>
            <p:ph type="title"/>
          </p:nvPr>
        </p:nvSpPr>
        <p:spPr>
          <a:xfrm>
            <a:off x="2895600" y="2514600"/>
            <a:ext cx="3276600" cy="1600200"/>
          </a:xfrm>
        </p:spPr>
        <p:txBody>
          <a:bodyPr>
            <a:noAutofit/>
          </a:bodyPr>
          <a:lstStyle/>
          <a:p>
            <a:r>
              <a:rPr lang="en-US" altLang="en-US" sz="80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779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71538" y="854075"/>
            <a:ext cx="8162925" cy="7699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Project Features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b="1" dirty="0" smtClean="0"/>
              <a:t>Submitters</a:t>
            </a:r>
            <a:r>
              <a:rPr lang="en-US" altLang="en-US" dirty="0" smtClean="0"/>
              <a:t> able to track </a:t>
            </a:r>
            <a:r>
              <a:rPr lang="en-US" altLang="en-US" dirty="0" err="1" smtClean="0"/>
              <a:t>analytes</a:t>
            </a:r>
            <a:r>
              <a:rPr lang="en-US" altLang="en-US" dirty="0" smtClean="0"/>
              <a:t> and their analysis result, submission date</a:t>
            </a:r>
          </a:p>
          <a:p>
            <a:pPr lvl="1"/>
            <a:r>
              <a:rPr lang="en-US" altLang="en-US" b="1" dirty="0" smtClean="0"/>
              <a:t>Staff</a:t>
            </a:r>
            <a:r>
              <a:rPr lang="en-US" altLang="en-US" dirty="0" smtClean="0"/>
              <a:t> </a:t>
            </a:r>
            <a:r>
              <a:rPr lang="en-US" altLang="en-US" dirty="0"/>
              <a:t>able to </a:t>
            </a:r>
            <a:r>
              <a:rPr lang="en-US" altLang="en-US" dirty="0" smtClean="0"/>
              <a:t>submit samples analysis expected raw results, track and download analysis result</a:t>
            </a:r>
          </a:p>
          <a:p>
            <a:pPr lvl="1"/>
            <a:r>
              <a:rPr lang="en-US" altLang="en-US" b="1" dirty="0" smtClean="0"/>
              <a:t>Analyst</a:t>
            </a:r>
            <a:r>
              <a:rPr lang="en-US" altLang="en-US" dirty="0" smtClean="0"/>
              <a:t> able to track submission raw data, perform data analysis, load analysis result, and product PDF report</a:t>
            </a:r>
          </a:p>
          <a:p>
            <a:pPr lvl="1"/>
            <a:r>
              <a:rPr lang="en-US" altLang="en-US" dirty="0" smtClean="0"/>
              <a:t>Data stored in </a:t>
            </a:r>
            <a:r>
              <a:rPr lang="en-US" altLang="en-US" b="1" dirty="0" smtClean="0"/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 In/Sign Up</a:t>
            </a:r>
            <a:endParaRPr lang="zh-CN" altLang="en-US" dirty="0"/>
          </a:p>
          <a:p>
            <a:r>
              <a:rPr lang="en-US" altLang="zh-CN" dirty="0" smtClean="0"/>
              <a:t>Staff</a:t>
            </a:r>
          </a:p>
          <a:p>
            <a:r>
              <a:rPr lang="en-US" altLang="zh-CN" dirty="0" smtClean="0"/>
              <a:t>Analyst</a:t>
            </a:r>
          </a:p>
          <a:p>
            <a:r>
              <a:rPr lang="en-US" altLang="zh-CN" dirty="0" smtClean="0"/>
              <a:t>Submitter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Log In/Sign Up</a:t>
            </a:r>
            <a:endParaRPr lang="zh-CN" altLang="en-US" sz="3200" b="1" dirty="0"/>
          </a:p>
          <a:p>
            <a:r>
              <a:rPr lang="en-US" altLang="zh-CN" dirty="0" smtClean="0"/>
              <a:t>Staff</a:t>
            </a:r>
          </a:p>
          <a:p>
            <a:r>
              <a:rPr lang="en-US" altLang="zh-CN" dirty="0" smtClean="0"/>
              <a:t>Analyst</a:t>
            </a:r>
          </a:p>
          <a:p>
            <a:r>
              <a:rPr lang="en-US" altLang="zh-CN" dirty="0" smtClean="0"/>
              <a:t>Submitter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1525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 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 In/Sign Up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1" y="62239"/>
            <a:ext cx="4117181" cy="67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465696"/>
            <a:ext cx="416052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9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Database: </a:t>
            </a:r>
            <a:r>
              <a:rPr lang="en-US" altLang="zh-CN" sz="3600" dirty="0" smtClean="0"/>
              <a:t>user info</a:t>
            </a:r>
            <a:endParaRPr lang="zh-CN" alt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89" y="1524000"/>
            <a:ext cx="6532912" cy="526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8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7154</TotalTime>
  <Words>312</Words>
  <Application>Microsoft Office PowerPoint</Application>
  <PresentationFormat>On-screen Show (4:3)</PresentationFormat>
  <Paragraphs>95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 DSCI-598-01  Capstone Project</vt:lpstr>
      <vt:lpstr>Outline</vt:lpstr>
      <vt:lpstr>Project: Sample Management System</vt:lpstr>
      <vt:lpstr>A typical lab workflow</vt:lpstr>
      <vt:lpstr>Project Features</vt:lpstr>
      <vt:lpstr>Project Demo</vt:lpstr>
      <vt:lpstr>Project Demo</vt:lpstr>
      <vt:lpstr>Project Demo</vt:lpstr>
      <vt:lpstr>Database: user info</vt:lpstr>
      <vt:lpstr>Project Demo</vt:lpstr>
      <vt:lpstr>Staff</vt:lpstr>
      <vt:lpstr>Staff</vt:lpstr>
      <vt:lpstr>PowerPoint Presentation</vt:lpstr>
      <vt:lpstr>Staff</vt:lpstr>
      <vt:lpstr>PowerPoint Presentation</vt:lpstr>
      <vt:lpstr>Staff</vt:lpstr>
      <vt:lpstr>Project Demo</vt:lpstr>
      <vt:lpstr>Analyst</vt:lpstr>
      <vt:lpstr>Analyst</vt:lpstr>
      <vt:lpstr>PowerPoint Presentation</vt:lpstr>
      <vt:lpstr>Analyst</vt:lpstr>
      <vt:lpstr>Analyst</vt:lpstr>
      <vt:lpstr>PowerPoint Presentation</vt:lpstr>
      <vt:lpstr>Analyst</vt:lpstr>
      <vt:lpstr>PowerPoint Presentation</vt:lpstr>
      <vt:lpstr>PowerPoint Presentation</vt:lpstr>
      <vt:lpstr>Analyst</vt:lpstr>
      <vt:lpstr>Analyst</vt:lpstr>
      <vt:lpstr>Analyst: Download Final Result</vt:lpstr>
      <vt:lpstr>PowerPoint Presentation</vt:lpstr>
      <vt:lpstr>Analyst: Produce PDF report</vt:lpstr>
      <vt:lpstr>PowerPoint Presentation</vt:lpstr>
      <vt:lpstr>PowerPoint Presentation</vt:lpstr>
      <vt:lpstr>Project Demo</vt:lpstr>
      <vt:lpstr>Submitter</vt:lpstr>
      <vt:lpstr>Submitter: Alex logged in</vt:lpstr>
      <vt:lpstr>PowerPoint Presentation</vt:lpstr>
      <vt:lpstr>Submitter: Download Query Result</vt:lpstr>
      <vt:lpstr>PowerPoint Presentation</vt:lpstr>
      <vt:lpstr>PowerPoint Presentation</vt:lpstr>
      <vt:lpstr>Future project improvements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DSCI-598-01  Capstone Project</dc:title>
  <dc:creator>Microsoft Office User</dc:creator>
  <cp:lastModifiedBy>Windows User</cp:lastModifiedBy>
  <cp:revision>66</cp:revision>
  <dcterms:created xsi:type="dcterms:W3CDTF">2019-08-25T21:55:08Z</dcterms:created>
  <dcterms:modified xsi:type="dcterms:W3CDTF">2019-12-05T16:13:21Z</dcterms:modified>
</cp:coreProperties>
</file>