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1" r:id="rId2"/>
    <p:sldMasterId id="2147483700" r:id="rId3"/>
  </p:sldMasterIdLst>
  <p:notesMasterIdLst>
    <p:notesMasterId r:id="rId24"/>
  </p:notesMasterIdLst>
  <p:sldIdLst>
    <p:sldId id="292" r:id="rId4"/>
    <p:sldId id="287" r:id="rId5"/>
    <p:sldId id="323" r:id="rId6"/>
    <p:sldId id="296" r:id="rId7"/>
    <p:sldId id="306" r:id="rId8"/>
    <p:sldId id="308" r:id="rId9"/>
    <p:sldId id="309" r:id="rId10"/>
    <p:sldId id="307" r:id="rId11"/>
    <p:sldId id="322" r:id="rId12"/>
    <p:sldId id="294" r:id="rId13"/>
    <p:sldId id="300" r:id="rId14"/>
    <p:sldId id="324" r:id="rId15"/>
    <p:sldId id="293" r:id="rId16"/>
    <p:sldId id="301" r:id="rId17"/>
    <p:sldId id="302" r:id="rId18"/>
    <p:sldId id="325" r:id="rId19"/>
    <p:sldId id="303" r:id="rId20"/>
    <p:sldId id="305" r:id="rId21"/>
    <p:sldId id="327" r:id="rId22"/>
    <p:sldId id="31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898" algn="l" defTabSz="91435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077" algn="l" defTabSz="91435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257" algn="l" defTabSz="91435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436" algn="l" defTabSz="914359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orient="horz" pos="4272">
          <p15:clr>
            <a:srgbClr val="A4A3A4"/>
          </p15:clr>
        </p15:guide>
        <p15:guide id="3" orient="horz">
          <p15:clr>
            <a:srgbClr val="A4A3A4"/>
          </p15:clr>
        </p15:guide>
        <p15:guide id="4" pos="2880">
          <p15:clr>
            <a:srgbClr val="A4A3A4"/>
          </p15:clr>
        </p15:guide>
        <p15:guide id="5" pos="528">
          <p15:clr>
            <a:srgbClr val="A4A3A4"/>
          </p15:clr>
        </p15:guide>
        <p15:guide id="6" pos="5616">
          <p15:clr>
            <a:srgbClr val="A4A3A4"/>
          </p15:clr>
        </p15:guide>
        <p15:guide id="7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86327" autoAdjust="0"/>
  </p:normalViewPr>
  <p:slideViewPr>
    <p:cSldViewPr showGuides="1">
      <p:cViewPr varScale="1">
        <p:scale>
          <a:sx n="86" d="100"/>
          <a:sy n="86" d="100"/>
        </p:scale>
        <p:origin x="1027" y="58"/>
      </p:cViewPr>
      <p:guideLst>
        <p:guide orient="horz" pos="912"/>
        <p:guide orient="horz" pos="4272"/>
        <p:guide orient="horz"/>
        <p:guide pos="2880"/>
        <p:guide pos="528"/>
        <p:guide pos="5616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65C33EB-0B5E-4235-A321-B7DCE71FB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99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53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7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898" algn="l" defTabSz="9143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9143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9143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9143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81371F-0667-4FD8-8B37-1DB89C183816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665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/>
          <a:lstStyle>
            <a:lvl1pPr>
              <a:defRPr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77933C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07909-BB7F-4DC4-A997-06DCED77C4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C90CD-8285-4444-99A3-346CE5C8D5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46F51-36A5-4449-BD72-BB8FB84CAF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7398-21E1-463F-946B-B9946C9ADCE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B0E87-2CED-4DDA-873B-8DADA5F950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F5F13-D194-439C-B7F4-87103C9C5A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35016-FA25-463F-B65A-476FB979DC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282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744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029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1257300"/>
          </a:xfrm>
          <a:prstGeom prst="rect">
            <a:avLst/>
          </a:prstGeom>
          <a:gradFill rotWithShape="1">
            <a:gsLst>
              <a:gs pos="0">
                <a:srgbClr val="535513"/>
              </a:gs>
              <a:gs pos="100000">
                <a:srgbClr val="26270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104716" cy="1132131"/>
          </a:xfrm>
        </p:spPr>
        <p:txBody>
          <a:bodyPr/>
          <a:lstStyle>
            <a:lvl1pPr>
              <a:defRPr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0"/>
            <a:ext cx="8104716" cy="5222630"/>
          </a:xfrm>
        </p:spPr>
        <p:txBody>
          <a:bodyPr/>
          <a:lstStyle>
            <a:lvl1pPr>
              <a:buClr>
                <a:schemeClr val="accent3">
                  <a:lumMod val="50000"/>
                </a:schemeClr>
              </a:buClr>
              <a:buFont typeface="Wingdings" pitchFamily="2" charset="2"/>
              <a:buChar char="v"/>
              <a:defRPr>
                <a:latin typeface="Arial Narrow"/>
                <a:cs typeface="Arial Narrow"/>
              </a:defRPr>
            </a:lvl1pPr>
            <a:lvl2pPr marL="742917" indent="-285737"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 Narrow"/>
                <a:cs typeface="Arial Narrow"/>
              </a:defRPr>
            </a:lvl2pPr>
            <a:lvl3pPr>
              <a:buClr>
                <a:schemeClr val="accent3">
                  <a:lumMod val="50000"/>
                </a:schemeClr>
              </a:buClr>
              <a:defRPr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buClr>
                <a:schemeClr val="accent3">
                  <a:lumMod val="50000"/>
                </a:schemeClr>
              </a:buClr>
              <a:defRPr>
                <a:solidFill>
                  <a:srgbClr val="000000"/>
                </a:solidFill>
                <a:latin typeface="Arial Narrow"/>
                <a:cs typeface="Arial Narrow"/>
              </a:defRPr>
            </a:lvl4pPr>
            <a:lvl5pPr>
              <a:buClr>
                <a:schemeClr val="accent3">
                  <a:lumMod val="50000"/>
                </a:schemeClr>
              </a:buClr>
              <a:defRPr>
                <a:solidFill>
                  <a:srgbClr val="000000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" y="2381250"/>
            <a:ext cx="673100" cy="2095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144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287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292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0EE2-733E-48DF-9A14-D5751B4B8A3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35016-FA25-463F-B65A-476FB979DC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81076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0EE2-733E-48DF-9A14-D5751B4B8A3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5770D-371C-4DBB-A879-76C9BDEE0C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27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0EE2-733E-48DF-9A14-D5751B4B8A3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B43FC-5581-42E6-883C-6CFB569338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0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63C0D-CA53-4A5C-AE69-CA1C03C378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19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99A30-A6CF-454A-8EE6-50C3CB35C6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090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07909-BB7F-4DC4-A997-06DCED77C4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896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C90CD-8285-4444-99A3-346CE5C8D5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5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" y="2381250"/>
            <a:ext cx="673100" cy="2095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46F51-36A5-4449-BD72-BB8FB84CAF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71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77398-21E1-463F-946B-B9946C9ADCE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88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B0E87-2CED-4DDA-873B-8DADA5F950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46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Visual C# 2012, Fifth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F5F13-D194-439C-B7F4-87103C9C5A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161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34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01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395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088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12282"/>
            <a:ext cx="7772400" cy="833437"/>
          </a:xfrm>
        </p:spPr>
        <p:txBody>
          <a:bodyPr anchor="t"/>
          <a:lstStyle>
            <a:lvl1pPr algn="l">
              <a:defRPr sz="40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Narrow"/>
                <a:cs typeface="Arial Narrow"/>
              </a:defRPr>
            </a:lvl1pPr>
          </a:lstStyle>
          <a:p>
            <a:r>
              <a:rPr lang="en-CA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047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0" y="3581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1: </a:t>
            </a:r>
          </a:p>
          <a:p>
            <a:r>
              <a:rPr lang="en-US" dirty="0" smtClean="0"/>
              <a:t>Title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533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0" y="3581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1: </a:t>
            </a:r>
          </a:p>
          <a:p>
            <a:r>
              <a:rPr lang="en-US" dirty="0" smtClean="0"/>
              <a:t>Title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5770D-371C-4DBB-A879-76C9BDEE0C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6324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0B43FC-5581-42E6-883C-6CFB569338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63C0D-CA53-4A5C-AE69-CA1C03C378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99A30-A6CF-454A-8EE6-50C3CB35C6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359" rtl="0" eaLnBrk="1" latinLnBrk="0" hangingPunct="1">
        <a:spcBef>
          <a:spcPct val="0"/>
        </a:spcBef>
        <a:buNone/>
        <a:defRPr sz="3200" kern="1200">
          <a:solidFill>
            <a:srgbClr val="77933C"/>
          </a:solidFill>
          <a:latin typeface="+mj-lt"/>
          <a:ea typeface="+mj-ea"/>
          <a:cs typeface="+mj-cs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EC735016-FA25-463F-B65A-476FB979DC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62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Microsoft Visual C# 2012, Fifth Edition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0EE2-733E-48DF-9A14-D5751B4B8A3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F66-520B-4ECA-BA5C-99ED6069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3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7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indows.github.com/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ac.github.com/" TargetMode="Externa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COMP2106 </a:t>
            </a:r>
            <a:r>
              <a:rPr lang="en-CA" dirty="0" smtClean="0"/>
              <a:t>– Advanced </a:t>
            </a:r>
            <a:r>
              <a:rPr lang="en-CA" dirty="0" smtClean="0"/>
              <a:t>Server Side Scripting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7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GitHub Client (Windows)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1"/>
            <a:ext cx="8104716" cy="574430"/>
          </a:xfrm>
        </p:spPr>
        <p:txBody>
          <a:bodyPr/>
          <a:lstStyle/>
          <a:p>
            <a:r>
              <a:rPr lang="en-US" dirty="0" smtClean="0"/>
              <a:t>For Windows </a:t>
            </a:r>
            <a:r>
              <a:rPr lang="en-US" dirty="0"/>
              <a:t>machines go to: </a:t>
            </a:r>
            <a:r>
              <a:rPr lang="en-US" dirty="0">
                <a:hlinkClick r:id="rId2"/>
              </a:rPr>
              <a:t>http://windows.github.com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81200"/>
            <a:ext cx="6781800" cy="4664523"/>
          </a:xfrm>
          <a:prstGeom prst="rect">
            <a:avLst/>
          </a:prstGeom>
          <a:ln>
            <a:solidFill>
              <a:srgbClr val="4F6228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785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GitHub Client (Mac)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1"/>
            <a:ext cx="8104716" cy="498230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MAC go to: </a:t>
            </a:r>
            <a:r>
              <a:rPr lang="en-US" dirty="0">
                <a:hlinkClick r:id="rId2"/>
              </a:rPr>
              <a:t>http://mac.github.com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81201"/>
            <a:ext cx="6781800" cy="4655579"/>
          </a:xfrm>
          <a:prstGeom prst="rect">
            <a:avLst/>
          </a:prstGeom>
          <a:ln>
            <a:solidFill>
              <a:srgbClr val="4F6228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80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GitHub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5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GitHub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http://www.github.com</a:t>
            </a:r>
            <a:endParaRPr lang="en-US" dirty="0" smtClean="0"/>
          </a:p>
          <a:p>
            <a:r>
              <a:rPr lang="en-US" dirty="0" smtClean="0"/>
              <a:t>Create an account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14600"/>
            <a:ext cx="5886104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6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your Plan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Plan is default – but not private repos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Finish sign up </a:t>
            </a:r>
            <a:r>
              <a:rPr lang="en-US" dirty="0" smtClean="0"/>
              <a:t>to continue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14600"/>
            <a:ext cx="5181600" cy="4111433"/>
          </a:xfrm>
          <a:prstGeom prst="rect">
            <a:avLst/>
          </a:prstGeom>
          <a:ln>
            <a:solidFill>
              <a:srgbClr val="4F6228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2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GitHub!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010400" cy="4891761"/>
          </a:xfrm>
          <a:prstGeom prst="rect">
            <a:avLst/>
          </a:prstGeom>
          <a:ln>
            <a:solidFill>
              <a:srgbClr val="4F6228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89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repository</a:t>
            </a:r>
            <a:r>
              <a:rPr lang="en-US" dirty="0"/>
              <a:t> is the basic unit of GitHub, most commonly a single project. </a:t>
            </a:r>
            <a:endParaRPr lang="en-US" dirty="0" smtClean="0"/>
          </a:p>
          <a:p>
            <a:r>
              <a:rPr lang="en-US" dirty="0" smtClean="0"/>
              <a:t>Repositories </a:t>
            </a:r>
            <a:r>
              <a:rPr lang="en-US" dirty="0"/>
              <a:t>can contain </a:t>
            </a:r>
            <a:r>
              <a:rPr lang="en-US" b="1" dirty="0"/>
              <a:t>folders</a:t>
            </a:r>
            <a:r>
              <a:rPr lang="en-US" dirty="0"/>
              <a:t> and </a:t>
            </a:r>
            <a:r>
              <a:rPr lang="en-US" b="1" dirty="0"/>
              <a:t>files</a:t>
            </a:r>
            <a:r>
              <a:rPr lang="en-US" dirty="0"/>
              <a:t>, including images – anything your project needs. 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To </a:t>
            </a:r>
            <a:r>
              <a:rPr lang="en-US" b="1" dirty="0"/>
              <a:t>create a new </a:t>
            </a:r>
            <a:r>
              <a:rPr lang="en-US" b="1" dirty="0" smtClean="0"/>
              <a:t>repository:</a:t>
            </a:r>
            <a:endParaRPr lang="en-US" dirty="0"/>
          </a:p>
          <a:p>
            <a:pPr marL="457180" indent="-457180">
              <a:buFont typeface="+mj-lt"/>
              <a:buAutoNum type="arabicPeriod"/>
            </a:pPr>
            <a:r>
              <a:rPr lang="en-US" dirty="0"/>
              <a:t>Click the  icon next to your username, top-right.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495800"/>
            <a:ext cx="2133600" cy="647158"/>
          </a:xfrm>
          <a:prstGeom prst="rect">
            <a:avLst/>
          </a:prstGeom>
          <a:ln>
            <a:solidFill>
              <a:srgbClr val="4F6228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125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Repository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1"/>
            <a:ext cx="8104716" cy="1260230"/>
          </a:xfrm>
        </p:spPr>
        <p:txBody>
          <a:bodyPr>
            <a:normAutofit/>
          </a:bodyPr>
          <a:lstStyle/>
          <a:p>
            <a:pPr marL="457180" indent="-457180">
              <a:buFont typeface="+mj-lt"/>
              <a:buAutoNum type="arabicPeriod" startAt="2"/>
            </a:pPr>
            <a:r>
              <a:rPr lang="en-US" dirty="0" smtClean="0"/>
              <a:t>Name </a:t>
            </a:r>
            <a:r>
              <a:rPr lang="en-US" dirty="0"/>
              <a:t>your repository </a:t>
            </a:r>
            <a:r>
              <a:rPr lang="en-US" dirty="0" smtClean="0"/>
              <a:t>(example: hello</a:t>
            </a:r>
            <a:r>
              <a:rPr lang="en-US" dirty="0"/>
              <a:t>-</a:t>
            </a:r>
            <a:r>
              <a:rPr lang="en-US" dirty="0" smtClean="0"/>
              <a:t>world).</a:t>
            </a:r>
            <a:endParaRPr lang="en-US" dirty="0"/>
          </a:p>
          <a:p>
            <a:pPr marL="457180" indent="-457180">
              <a:buFont typeface="+mj-lt"/>
              <a:buAutoNum type="arabicPeriod" startAt="2"/>
            </a:pPr>
            <a:r>
              <a:rPr lang="en-US" dirty="0"/>
              <a:t>Write a short description</a:t>
            </a:r>
            <a:r>
              <a:rPr lang="en-US" dirty="0" smtClean="0"/>
              <a:t>.</a:t>
            </a:r>
          </a:p>
          <a:p>
            <a:pPr marL="457180" indent="-457180">
              <a:buFont typeface="+mj-lt"/>
              <a:buAutoNum type="arabicPeriod" startAt="2"/>
            </a:pPr>
            <a:r>
              <a:rPr lang="en-US" dirty="0"/>
              <a:t>Click </a:t>
            </a:r>
            <a:r>
              <a:rPr lang="en-US" b="1" dirty="0"/>
              <a:t>Create repository</a:t>
            </a:r>
            <a:r>
              <a:rPr lang="en-US" dirty="0"/>
              <a:t>. Boom, repository! 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1"/>
            <a:ext cx="7162800" cy="3918878"/>
          </a:xfrm>
          <a:prstGeom prst="rect">
            <a:avLst/>
          </a:prstGeom>
          <a:ln>
            <a:solidFill>
              <a:srgbClr val="4F6228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01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514600" y="1587350"/>
            <a:ext cx="4038600" cy="119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 anchor="ctr">
            <a:spAutoFit/>
          </a:bodyPr>
          <a:lstStyle/>
          <a:p>
            <a:r>
              <a:rPr lang="en-US" sz="35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Black" pitchFamily="34" charset="0"/>
              </a:rPr>
              <a:t>Getting Started </a:t>
            </a:r>
          </a:p>
          <a:p>
            <a:r>
              <a:rPr lang="en-US" sz="35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Black" pitchFamily="34" charset="0"/>
              </a:rPr>
              <a:t>with GitHub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524001" y="2057401"/>
            <a:ext cx="590550" cy="84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900" dirty="0" smtClean="0">
                <a:latin typeface="Arial Black" pitchFamily="34" charset="0"/>
              </a:rPr>
              <a:t>1</a:t>
            </a:r>
            <a:endParaRPr lang="en-US" sz="4900" dirty="0">
              <a:latin typeface="Arial Black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371601" y="3450612"/>
            <a:ext cx="5797550" cy="193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marL="457180" indent="-457180">
              <a:buClr>
                <a:schemeClr val="tx2"/>
              </a:buClr>
              <a:buFont typeface="+mj-lt"/>
              <a:buAutoNum type="arabicPeriod"/>
              <a:tabLst>
                <a:tab pos="228590" algn="l"/>
              </a:tabLst>
            </a:pPr>
            <a:r>
              <a:rPr lang="en-US" sz="2400" dirty="0"/>
              <a:t>Intro to GitHub and Version Control</a:t>
            </a:r>
          </a:p>
          <a:p>
            <a:pPr marL="457180" indent="-457180">
              <a:buClr>
                <a:schemeClr val="tx2"/>
              </a:buClr>
              <a:buFont typeface="+mj-lt"/>
              <a:buAutoNum type="arabicPeriod"/>
              <a:tabLst>
                <a:tab pos="228590" algn="l"/>
              </a:tabLst>
            </a:pPr>
            <a:r>
              <a:rPr lang="en-US" sz="2400" dirty="0"/>
              <a:t>Installing the GitHub Client</a:t>
            </a:r>
          </a:p>
          <a:p>
            <a:pPr marL="457180" indent="-457180">
              <a:buClr>
                <a:schemeClr val="tx2"/>
              </a:buClr>
              <a:buFont typeface="+mj-lt"/>
              <a:buAutoNum type="arabicPeriod"/>
              <a:tabLst>
                <a:tab pos="228590" algn="l"/>
              </a:tabLst>
            </a:pPr>
            <a:r>
              <a:rPr lang="en-US" sz="2400" dirty="0"/>
              <a:t>Get a GitHub Account</a:t>
            </a:r>
          </a:p>
          <a:p>
            <a:pPr marL="457180" indent="-457180">
              <a:buClr>
                <a:schemeClr val="tx2"/>
              </a:buClr>
              <a:buFont typeface="+mj-lt"/>
              <a:buAutoNum type="arabicPeriod"/>
              <a:tabLst>
                <a:tab pos="228590" algn="l"/>
              </a:tabLst>
            </a:pPr>
            <a:r>
              <a:rPr lang="en-US" sz="2400" dirty="0"/>
              <a:t>Create A Repository</a:t>
            </a:r>
          </a:p>
          <a:p>
            <a:pPr marL="457180" indent="-457180">
              <a:buClr>
                <a:schemeClr val="tx2"/>
              </a:buClr>
              <a:buFont typeface="+mj-lt"/>
              <a:buAutoNum type="arabicPeriod"/>
              <a:tabLst>
                <a:tab pos="228590" algn="l"/>
              </a:tabLst>
            </a:pPr>
            <a:r>
              <a:rPr lang="en-US" sz="2400" smtClean="0"/>
              <a:t>Your </a:t>
            </a:r>
            <a:r>
              <a:rPr lang="en-US" sz="2400" dirty="0"/>
              <a:t>First Commit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057400" y="2590800"/>
            <a:ext cx="1770051" cy="27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Stations Along the Way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b="1" dirty="0"/>
              <a:t>GitHub</a:t>
            </a:r>
            <a:r>
              <a:rPr lang="en-US" dirty="0"/>
              <a:t>, saved changes are called </a:t>
            </a:r>
            <a:r>
              <a:rPr lang="en-US" b="1" dirty="0"/>
              <a:t>commits</a:t>
            </a:r>
            <a:r>
              <a:rPr lang="en-US" dirty="0"/>
              <a:t>. </a:t>
            </a:r>
            <a:r>
              <a:rPr lang="en-US" dirty="0" smtClean="0"/>
              <a:t>A bunch </a:t>
            </a:r>
            <a:r>
              <a:rPr lang="en-US" dirty="0"/>
              <a:t>of </a:t>
            </a:r>
            <a:r>
              <a:rPr lang="en-US" dirty="0" smtClean="0"/>
              <a:t>commits can read </a:t>
            </a:r>
            <a:r>
              <a:rPr lang="en-US" dirty="0"/>
              <a:t>like the history of your project.</a:t>
            </a:r>
          </a:p>
          <a:p>
            <a:r>
              <a:rPr lang="en-US" dirty="0"/>
              <a:t>Each commit has an associated </a:t>
            </a:r>
            <a:r>
              <a:rPr lang="en-US" b="1" dirty="0"/>
              <a:t>commit message</a:t>
            </a:r>
            <a:r>
              <a:rPr lang="en-US" dirty="0"/>
              <a:t>, which is a description explaining why a particular change was made. </a:t>
            </a:r>
            <a:endParaRPr lang="en-US" dirty="0" smtClean="0"/>
          </a:p>
          <a:p>
            <a:r>
              <a:rPr lang="en-US" dirty="0" smtClean="0"/>
              <a:t>Thanks </a:t>
            </a:r>
            <a:r>
              <a:rPr lang="en-US" dirty="0"/>
              <a:t>to these messages, you and others can read through commits and understand what you’ve done and why.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2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GitHub and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7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for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course we will be using GitHub for Version Control</a:t>
            </a:r>
          </a:p>
          <a:p>
            <a:r>
              <a:rPr lang="en-US" dirty="0" smtClean="0"/>
              <a:t>This will count towards your final mark in each assignment.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14600"/>
            <a:ext cx="5886104" cy="40386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63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Revision control, also known as </a:t>
            </a:r>
            <a:r>
              <a:rPr lang="en-US" b="1" dirty="0" smtClean="0"/>
              <a:t>version control </a:t>
            </a:r>
            <a:r>
              <a:rPr lang="en-US" dirty="0" smtClean="0"/>
              <a:t>and source control (and an aspect of </a:t>
            </a:r>
            <a:r>
              <a:rPr lang="en-US" b="1" dirty="0" smtClean="0"/>
              <a:t>software configuration management</a:t>
            </a:r>
            <a:r>
              <a:rPr lang="en-US" dirty="0" smtClean="0"/>
              <a:t>), is the management of changes to documents, computer programs, large web sites, and other collections of information. </a:t>
            </a:r>
          </a:p>
          <a:p>
            <a:r>
              <a:rPr lang="en-US" dirty="0" smtClean="0"/>
              <a:t>Changes are usually identified by a number or letter code, termed the "revision number", "revision level", or simply "revision". For example, an initial set of files is "revision 1". </a:t>
            </a:r>
          </a:p>
          <a:p>
            <a:r>
              <a:rPr lang="en-US" dirty="0" smtClean="0"/>
              <a:t>When the first change is made, the resulting set is "revision 2", and so on. </a:t>
            </a:r>
          </a:p>
          <a:p>
            <a:r>
              <a:rPr lang="en-US" dirty="0" smtClean="0"/>
              <a:t>Each revision is associated with a </a:t>
            </a:r>
            <a:r>
              <a:rPr lang="en-US" b="1" dirty="0" smtClean="0"/>
              <a:t>timestamp</a:t>
            </a:r>
            <a:r>
              <a:rPr lang="en-US" dirty="0" smtClean="0"/>
              <a:t> and the person making the change. </a:t>
            </a:r>
          </a:p>
          <a:p>
            <a:r>
              <a:rPr lang="en-US" dirty="0" smtClean="0"/>
              <a:t>Revisions can be </a:t>
            </a:r>
            <a:r>
              <a:rPr lang="en-US" b="1" dirty="0" smtClean="0"/>
              <a:t>compared</a:t>
            </a:r>
            <a:r>
              <a:rPr lang="en-US" dirty="0" smtClean="0"/>
              <a:t>, </a:t>
            </a:r>
            <a:r>
              <a:rPr lang="en-US" b="1" dirty="0" smtClean="0"/>
              <a:t>restored</a:t>
            </a:r>
            <a:r>
              <a:rPr lang="en-US" dirty="0" smtClean="0"/>
              <a:t>, and with some types of files, </a:t>
            </a:r>
            <a:r>
              <a:rPr lang="en-US" b="1" dirty="0" smtClean="0"/>
              <a:t>merged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7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8104716" cy="3851030"/>
          </a:xfrm>
        </p:spPr>
        <p:txBody>
          <a:bodyPr>
            <a:normAutofit/>
          </a:bodyPr>
          <a:lstStyle/>
          <a:p>
            <a:r>
              <a:rPr lang="en-US" b="1" dirty="0"/>
              <a:t>Git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distributed revision control and source code management (SCM) system with an emphasis on speed</a:t>
            </a:r>
            <a:r>
              <a:rPr lang="en-US" dirty="0" smtClean="0"/>
              <a:t>, data </a:t>
            </a:r>
            <a:r>
              <a:rPr lang="en-US" dirty="0"/>
              <a:t>integrity</a:t>
            </a:r>
            <a:r>
              <a:rPr lang="en-US" dirty="0" smtClean="0"/>
              <a:t>, </a:t>
            </a:r>
            <a:r>
              <a:rPr lang="en-US" dirty="0"/>
              <a:t>and support for distributed, non-linear workflows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Git</a:t>
            </a:r>
            <a:r>
              <a:rPr lang="en-US" dirty="0" smtClean="0"/>
              <a:t> </a:t>
            </a:r>
            <a:r>
              <a:rPr lang="en-US" dirty="0"/>
              <a:t>was initially designed and developed by Linus Torvalds for Linux kernel development in 2005, and has since become the most widely adopted version control system for software development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As </a:t>
            </a:r>
            <a:r>
              <a:rPr lang="en-US" dirty="0"/>
              <a:t>with most other distributed revision control </a:t>
            </a:r>
            <a:r>
              <a:rPr lang="en-US" dirty="0" smtClean="0"/>
              <a:t>systems</a:t>
            </a:r>
            <a:r>
              <a:rPr lang="en-US" dirty="0"/>
              <a:t> </a:t>
            </a:r>
            <a:r>
              <a:rPr lang="en-US" dirty="0" smtClean="0"/>
              <a:t>every </a:t>
            </a:r>
            <a:r>
              <a:rPr lang="en-US" b="1" dirty="0"/>
              <a:t>Git</a:t>
            </a:r>
            <a:r>
              <a:rPr lang="en-US" dirty="0"/>
              <a:t> working directory is a full-fledged </a:t>
            </a:r>
            <a:r>
              <a:rPr lang="en-US" b="1" dirty="0"/>
              <a:t>repository</a:t>
            </a:r>
            <a:r>
              <a:rPr lang="en-US" dirty="0"/>
              <a:t> with complete history and full version-tracking capabilities, independent of network access or a central server.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2895600" cy="121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3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2667000"/>
            <a:ext cx="8104716" cy="2403230"/>
          </a:xfrm>
        </p:spPr>
        <p:txBody>
          <a:bodyPr>
            <a:normAutofit/>
          </a:bodyPr>
          <a:lstStyle/>
          <a:p>
            <a:r>
              <a:rPr lang="en-US" b="1" dirty="0"/>
              <a:t>GitHub</a:t>
            </a:r>
            <a:r>
              <a:rPr lang="en-US" dirty="0"/>
              <a:t> is a </a:t>
            </a:r>
            <a:r>
              <a:rPr lang="en-US" b="1" dirty="0"/>
              <a:t>Git</a:t>
            </a:r>
            <a:r>
              <a:rPr lang="en-US" dirty="0"/>
              <a:t> repository </a:t>
            </a:r>
            <a:r>
              <a:rPr lang="en-US" b="1" dirty="0"/>
              <a:t>web-based hosting service </a:t>
            </a:r>
            <a:r>
              <a:rPr lang="en-US" dirty="0"/>
              <a:t>which offers all of the distributed revision control and source code management (SCM) functionality of </a:t>
            </a:r>
            <a:r>
              <a:rPr lang="en-US" b="1" dirty="0"/>
              <a:t>Git</a:t>
            </a:r>
            <a:r>
              <a:rPr lang="en-US" dirty="0"/>
              <a:t> as well as adding many of its own features.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b="1" dirty="0"/>
              <a:t>Git</a:t>
            </a:r>
            <a:r>
              <a:rPr lang="en-US" dirty="0"/>
              <a:t>, which is strictly a </a:t>
            </a:r>
            <a:r>
              <a:rPr lang="en-US" b="1" dirty="0"/>
              <a:t>command-line tool</a:t>
            </a:r>
            <a:r>
              <a:rPr lang="en-US" dirty="0"/>
              <a:t>, GitHub provides a web-based graphical interface and desktop as well as mobile integration.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5100"/>
            <a:ext cx="3733800" cy="100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6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Good Reasons to use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are some great reasons to push projects to GitHub:</a:t>
            </a:r>
          </a:p>
          <a:p>
            <a:pPr marL="457180" indent="-457180">
              <a:buFont typeface="+mj-lt"/>
              <a:buAutoNum type="arabicPeriod"/>
            </a:pPr>
            <a:r>
              <a:rPr lang="en-US" b="1" dirty="0"/>
              <a:t>Version Control</a:t>
            </a:r>
            <a:r>
              <a:rPr lang="en-US" dirty="0"/>
              <a:t> — Everything on GitHub is stored </a:t>
            </a:r>
            <a:r>
              <a:rPr lang="en-US" dirty="0" smtClean="0"/>
              <a:t>in the</a:t>
            </a:r>
            <a:r>
              <a:rPr lang="en-US" dirty="0"/>
              <a:t> 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dirty="0" smtClean="0"/>
              <a:t>version </a:t>
            </a:r>
            <a:r>
              <a:rPr lang="en-US" dirty="0"/>
              <a:t>control </a:t>
            </a:r>
            <a:r>
              <a:rPr lang="en-US" dirty="0" smtClean="0"/>
              <a:t>system. </a:t>
            </a:r>
            <a:r>
              <a:rPr lang="en-US" dirty="0"/>
              <a:t>Version control allows you to experiment and make mistakes in code without messing up your final product.</a:t>
            </a:r>
          </a:p>
          <a:p>
            <a:pPr marL="457180" indent="-457180">
              <a:buFont typeface="+mj-lt"/>
              <a:buAutoNum type="arabicPeriod"/>
            </a:pPr>
            <a:r>
              <a:rPr lang="en-US" b="1" dirty="0"/>
              <a:t>Keep your code in one place</a:t>
            </a:r>
            <a:r>
              <a:rPr lang="en-US" dirty="0"/>
              <a:t> — Whether you work on multiple computers or just want to get some old projects off your computer, GitHub is the perfect place to store your projects online.</a:t>
            </a:r>
          </a:p>
          <a:p>
            <a:pPr marL="457180" indent="-457180">
              <a:buFont typeface="+mj-lt"/>
              <a:buAutoNum type="arabicPeriod"/>
            </a:pPr>
            <a:r>
              <a:rPr lang="en-US" b="1" dirty="0"/>
              <a:t>Collaboration</a:t>
            </a:r>
            <a:r>
              <a:rPr lang="en-US" dirty="0"/>
              <a:t> — Once your code is on GitHub, you can invite others to work on your code with you. Send them a link to help you debug a problem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GitHub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01 - JavaScript Fundamentals.pptx</Template>
  <TotalTime>1635</TotalTime>
  <Words>487</Words>
  <Application>Microsoft Office PowerPoint</Application>
  <PresentationFormat>On-screen Show (4:3)</PresentationFormat>
  <Paragraphs>62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Arial Narrow</vt:lpstr>
      <vt:lpstr>Calibri</vt:lpstr>
      <vt:lpstr>Calibri Light</vt:lpstr>
      <vt:lpstr>Courier New</vt:lpstr>
      <vt:lpstr>Wingdings</vt:lpstr>
      <vt:lpstr>Web Redesign</vt:lpstr>
      <vt:lpstr>1_Farrell_PLD</vt:lpstr>
      <vt:lpstr>Office Theme</vt:lpstr>
      <vt:lpstr>COMP2106 – Advanced Server Side Scripting</vt:lpstr>
      <vt:lpstr>PowerPoint Presentation</vt:lpstr>
      <vt:lpstr>Intro to GitHub and Version Control</vt:lpstr>
      <vt:lpstr>GitHub for Version Control</vt:lpstr>
      <vt:lpstr>What is Version Control?</vt:lpstr>
      <vt:lpstr>What is Git?</vt:lpstr>
      <vt:lpstr>What is GitHub?</vt:lpstr>
      <vt:lpstr>3 Good Reasons to use GitHub</vt:lpstr>
      <vt:lpstr>Installing the GitHub Client</vt:lpstr>
      <vt:lpstr>Download GitHub Client (Windows)</vt:lpstr>
      <vt:lpstr>Download GitHub Client (Mac)</vt:lpstr>
      <vt:lpstr>Get a GitHub Account</vt:lpstr>
      <vt:lpstr>Create a GitHub Account</vt:lpstr>
      <vt:lpstr>Choose your Plan</vt:lpstr>
      <vt:lpstr>Welcome to GitHub!</vt:lpstr>
      <vt:lpstr>Create a Repository</vt:lpstr>
      <vt:lpstr>Create a Repository</vt:lpstr>
      <vt:lpstr>Create a Repository (continued)</vt:lpstr>
      <vt:lpstr>Your First Commit</vt:lpstr>
      <vt:lpstr>Make a Commit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Harris</dc:creator>
  <cp:lastModifiedBy>Rich Freeman</cp:lastModifiedBy>
  <cp:revision>173</cp:revision>
  <dcterms:created xsi:type="dcterms:W3CDTF">2007-01-12T15:25:24Z</dcterms:created>
  <dcterms:modified xsi:type="dcterms:W3CDTF">2016-01-06T15:29:50Z</dcterms:modified>
</cp:coreProperties>
</file>