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710" r:id="rId2"/>
    <p:sldMasterId id="2147483741" r:id="rId3"/>
  </p:sldMasterIdLst>
  <p:notesMasterIdLst>
    <p:notesMasterId r:id="rId50"/>
  </p:notesMasterIdLst>
  <p:sldIdLst>
    <p:sldId id="256" r:id="rId4"/>
    <p:sldId id="325" r:id="rId5"/>
    <p:sldId id="450" r:id="rId6"/>
    <p:sldId id="451" r:id="rId7"/>
    <p:sldId id="453" r:id="rId8"/>
    <p:sldId id="454" r:id="rId9"/>
    <p:sldId id="455" r:id="rId10"/>
    <p:sldId id="457" r:id="rId11"/>
    <p:sldId id="456" r:id="rId12"/>
    <p:sldId id="449" r:id="rId13"/>
    <p:sldId id="435" r:id="rId14"/>
    <p:sldId id="469" r:id="rId15"/>
    <p:sldId id="458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70" r:id="rId27"/>
    <p:sldId id="471" r:id="rId28"/>
    <p:sldId id="472" r:id="rId29"/>
    <p:sldId id="473" r:id="rId30"/>
    <p:sldId id="474" r:id="rId31"/>
    <p:sldId id="475" r:id="rId32"/>
    <p:sldId id="476" r:id="rId33"/>
    <p:sldId id="477" r:id="rId34"/>
    <p:sldId id="478" r:id="rId35"/>
    <p:sldId id="479" r:id="rId36"/>
    <p:sldId id="480" r:id="rId37"/>
    <p:sldId id="481" r:id="rId38"/>
    <p:sldId id="482" r:id="rId39"/>
    <p:sldId id="483" r:id="rId40"/>
    <p:sldId id="484" r:id="rId41"/>
    <p:sldId id="485" r:id="rId42"/>
    <p:sldId id="486" r:id="rId43"/>
    <p:sldId id="487" r:id="rId44"/>
    <p:sldId id="488" r:id="rId45"/>
    <p:sldId id="489" r:id="rId46"/>
    <p:sldId id="490" r:id="rId47"/>
    <p:sldId id="491" r:id="rId48"/>
    <p:sldId id="492" r:id="rId49"/>
  </p:sldIdLst>
  <p:sldSz cx="9144000" cy="6858000" type="screen4x3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5" autoAdjust="0"/>
    <p:restoredTop sz="91543" autoAdjust="0"/>
  </p:normalViewPr>
  <p:slideViewPr>
    <p:cSldViewPr showGuides="1">
      <p:cViewPr varScale="1">
        <p:scale>
          <a:sx n="81" d="100"/>
          <a:sy n="81" d="100"/>
        </p:scale>
        <p:origin x="1728" y="72"/>
      </p:cViewPr>
      <p:guideLst>
        <p:guide orient="horz" pos="240"/>
        <p:guide pos="5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A922871-6C12-4B43-A910-4AAF625B28A3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5148F19-1A6C-40EA-AF6A-D558237D1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47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/>
          <a:lstStyle>
            <a:lvl1pPr>
              <a:defRPr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77933C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99A30-A6CF-454A-8EE6-50C3CB35C6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07909-BB7F-4DC4-A997-06DCED77C4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C90CD-8285-4444-99A3-346CE5C8D56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46F51-36A5-4449-BD72-BB8FB84CAF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77398-21E1-463F-946B-B9946C9ADCE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B0E87-2CED-4DDA-873B-8DADA5F950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F5F13-D194-439C-B7F4-87103C9C5A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35016-FA25-463F-B65A-476FB979DC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587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894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1257300"/>
          </a:xfrm>
          <a:prstGeom prst="rect">
            <a:avLst/>
          </a:prstGeom>
          <a:gradFill rotWithShape="1">
            <a:gsLst>
              <a:gs pos="0">
                <a:srgbClr val="535513"/>
              </a:gs>
              <a:gs pos="100000">
                <a:srgbClr val="26270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104716" cy="1132131"/>
          </a:xfrm>
        </p:spPr>
        <p:txBody>
          <a:bodyPr/>
          <a:lstStyle>
            <a:lvl1pPr>
              <a:defRPr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70"/>
            <a:ext cx="8104716" cy="5222630"/>
          </a:xfrm>
        </p:spPr>
        <p:txBody>
          <a:bodyPr/>
          <a:lstStyle>
            <a:lvl1pPr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  <a:defRPr>
                <a:latin typeface="Arial Narrow"/>
                <a:cs typeface="Arial Narrow"/>
              </a:defRPr>
            </a:lvl1pPr>
            <a:lvl2pPr marL="742917" indent="-285737"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 Narrow"/>
                <a:cs typeface="Arial Narrow"/>
              </a:defRPr>
            </a:lvl2pPr>
            <a:lvl3pPr>
              <a:buClr>
                <a:schemeClr val="accent3">
                  <a:lumMod val="50000"/>
                </a:schemeClr>
              </a:buClr>
              <a:defRPr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buClr>
                <a:schemeClr val="accent3">
                  <a:lumMod val="50000"/>
                </a:schemeClr>
              </a:buClr>
              <a:defRPr>
                <a:solidFill>
                  <a:srgbClr val="000000"/>
                </a:solidFill>
                <a:latin typeface="Arial Narrow"/>
                <a:cs typeface="Arial Narrow"/>
              </a:defRPr>
            </a:lvl4pPr>
            <a:lvl5pPr>
              <a:buClr>
                <a:schemeClr val="accent3">
                  <a:lumMod val="50000"/>
                </a:schemeClr>
              </a:buClr>
              <a:defRPr>
                <a:solidFill>
                  <a:srgbClr val="000000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" y="2381250"/>
            <a:ext cx="673100" cy="20955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4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0EE2-733E-48DF-9A14-D5751B4B8A3C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35016-FA25-463F-B65A-476FB979DC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22653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0EE2-733E-48DF-9A14-D5751B4B8A3C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5770D-371C-4DBB-A879-76C9BDEE0C3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48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0EE2-733E-48DF-9A14-D5751B4B8A3C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0B43FC-5581-42E6-883C-6CFB569338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315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63C0D-CA53-4A5C-AE69-CA1C03C378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0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99A30-A6CF-454A-8EE6-50C3CB35C6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74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07909-BB7F-4DC4-A997-06DCED77C4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32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C90CD-8285-4444-99A3-346CE5C8D56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212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46F51-36A5-4449-BD72-BB8FB84CAF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180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77398-21E1-463F-946B-B9946C9ADCE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" y="2381250"/>
            <a:ext cx="673100" cy="20955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B0E87-2CED-4DDA-873B-8DADA5F950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164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FF5F13-D194-439C-B7F4-87103C9C5A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033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018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830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0" y="3581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1: </a:t>
            </a:r>
          </a:p>
          <a:p>
            <a:r>
              <a:rPr lang="en-US" dirty="0" smtClean="0"/>
              <a:t>Title Goes Here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620000" cy="1143000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0" y="3581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1: </a:t>
            </a:r>
          </a:p>
          <a:p>
            <a:r>
              <a:rPr lang="en-US" dirty="0" smtClean="0"/>
              <a:t>Title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5770D-371C-4DBB-A879-76C9BDEE0C3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6324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0B43FC-5581-42E6-883C-6CFB569338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63C0D-CA53-4A5C-AE69-CA1C03C378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0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914359" rtl="0" eaLnBrk="1" latinLnBrk="0" hangingPunct="1">
        <a:spcBef>
          <a:spcPct val="0"/>
        </a:spcBef>
        <a:buNone/>
        <a:defRPr sz="3200" kern="1200">
          <a:solidFill>
            <a:srgbClr val="77933C"/>
          </a:solidFill>
          <a:latin typeface="+mj-lt"/>
          <a:ea typeface="+mj-ea"/>
          <a:cs typeface="+mj-cs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ECOLORED2.jpg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EC735016-FA25-463F-B65A-476FB979DC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662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 smtClean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38" r:id="rId13"/>
    <p:sldLayoutId id="2147483739" r:id="rId14"/>
    <p:sldLayoutId id="2147483740" r:id="rId1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40EE2-733E-48DF-9A14-D5751B4B8A3C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F66-520B-4ECA-BA5C-99ED6069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3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COMP2106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– Advanced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Server Side Scripting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2209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Lesson </a:t>
            </a:r>
            <a:r>
              <a:rPr lang="en-US" sz="4000" dirty="0" smtClean="0"/>
              <a:t>3 </a:t>
            </a:r>
            <a:endParaRPr lang="en-US" sz="4000" dirty="0" smtClean="0"/>
          </a:p>
          <a:p>
            <a:r>
              <a:rPr lang="en-US" sz="4000" dirty="0" smtClean="0"/>
              <a:t>The MEAN STACK </a:t>
            </a:r>
          </a:p>
          <a:p>
            <a:r>
              <a:rPr lang="en-US" sz="4000" dirty="0" smtClean="0"/>
              <a:t>Node.js &amp; NPM</a:t>
            </a:r>
            <a:endParaRPr lang="en-US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Node.js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590800"/>
            <a:ext cx="4695050" cy="157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is Node.js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Google announced Chrome and its new </a:t>
            </a:r>
            <a:r>
              <a:rPr lang="en-US" b="1" dirty="0"/>
              <a:t>V8 JavaScript engine </a:t>
            </a:r>
            <a:r>
              <a:rPr lang="en-US" dirty="0"/>
              <a:t>in late 2008, </a:t>
            </a:r>
            <a:r>
              <a:rPr lang="en-US" dirty="0" smtClean="0"/>
              <a:t>it was </a:t>
            </a:r>
            <a:r>
              <a:rPr lang="en-US" dirty="0"/>
              <a:t>obvious that JavaScript could run faster than before—a lot faster. </a:t>
            </a:r>
            <a:endParaRPr lang="en-US" dirty="0" smtClean="0"/>
          </a:p>
          <a:p>
            <a:r>
              <a:rPr lang="en-US" dirty="0" smtClean="0"/>
              <a:t>V8</a:t>
            </a:r>
            <a:r>
              <a:rPr lang="en-US" dirty="0"/>
              <a:t>'s </a:t>
            </a:r>
            <a:r>
              <a:rPr lang="en-US" dirty="0" smtClean="0"/>
              <a:t>greatest advantage </a:t>
            </a:r>
            <a:r>
              <a:rPr lang="en-US" dirty="0"/>
              <a:t>over other JavaScript engines was the compiling of JavaScript </a:t>
            </a:r>
            <a:r>
              <a:rPr lang="en-US" dirty="0" smtClean="0"/>
              <a:t>code to </a:t>
            </a:r>
            <a:r>
              <a:rPr lang="en-US" dirty="0"/>
              <a:t>native machine code before executing it.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and other optimizations </a:t>
            </a:r>
            <a:r>
              <a:rPr lang="en-US" dirty="0" smtClean="0"/>
              <a:t>made JavaScript </a:t>
            </a:r>
            <a:r>
              <a:rPr lang="en-US" dirty="0"/>
              <a:t>a viable programming language capable of executing complex tasks. </a:t>
            </a:r>
            <a:endParaRPr lang="en-US" dirty="0" smtClean="0"/>
          </a:p>
          <a:p>
            <a:r>
              <a:rPr lang="en-US" dirty="0" smtClean="0"/>
              <a:t>Developers decided </a:t>
            </a:r>
            <a:r>
              <a:rPr lang="en-US" dirty="0"/>
              <a:t>to try a new idea: non-blocking sockets in JavaScript. </a:t>
            </a:r>
            <a:endParaRPr lang="en-US" dirty="0" smtClean="0"/>
          </a:p>
          <a:p>
            <a:r>
              <a:rPr lang="en-US" dirty="0" smtClean="0"/>
              <a:t>They took </a:t>
            </a:r>
            <a:r>
              <a:rPr lang="en-US" dirty="0"/>
              <a:t>the V8 engine, wrapped it with the already solid C code, and created the </a:t>
            </a:r>
            <a:r>
              <a:rPr lang="en-US" dirty="0" smtClean="0"/>
              <a:t>first version </a:t>
            </a:r>
            <a:r>
              <a:rPr lang="en-US" dirty="0"/>
              <a:t>of </a:t>
            </a:r>
            <a:r>
              <a:rPr lang="en-US" b="1" dirty="0"/>
              <a:t>Node.js.</a:t>
            </a:r>
          </a:p>
        </p:txBody>
      </p:sp>
    </p:spTree>
    <p:extLst>
      <p:ext uri="{BB962C8B-B14F-4D97-AF65-F5344CB8AC3E}">
        <p14:creationId xmlns:p14="http://schemas.microsoft.com/office/powerpoint/2010/main" val="112544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is Node.js (cont’d)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JavaScript event-driven programming</a:t>
            </a:r>
          </a:p>
          <a:p>
            <a:r>
              <a:rPr lang="en-US" b="1" dirty="0"/>
              <a:t>Node.js</a:t>
            </a:r>
            <a:r>
              <a:rPr lang="en-US" dirty="0"/>
              <a:t> uses the event-driven nature of JavaScript to support non-</a:t>
            </a:r>
            <a:r>
              <a:rPr lang="en-US" dirty="0" smtClean="0"/>
              <a:t>blocking operations </a:t>
            </a:r>
            <a:r>
              <a:rPr lang="en-US" dirty="0"/>
              <a:t>in the platform, a feature that enables its excellent efficiency. </a:t>
            </a:r>
            <a:endParaRPr lang="en-US" dirty="0" smtClean="0"/>
          </a:p>
          <a:p>
            <a:r>
              <a:rPr lang="en-US" dirty="0" smtClean="0"/>
              <a:t>JavaScript is </a:t>
            </a:r>
            <a:r>
              <a:rPr lang="en-US" dirty="0"/>
              <a:t>an </a:t>
            </a:r>
            <a:r>
              <a:rPr lang="en-US" b="1" dirty="0"/>
              <a:t>event-driven language</a:t>
            </a:r>
            <a:r>
              <a:rPr lang="en-US" dirty="0"/>
              <a:t>, which means that you register code to specific events</a:t>
            </a:r>
            <a:r>
              <a:rPr lang="en-US" dirty="0" smtClean="0"/>
              <a:t>, and </a:t>
            </a:r>
            <a:r>
              <a:rPr lang="en-US" dirty="0"/>
              <a:t>that code will be executed once the event is emitted.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concept allows </a:t>
            </a:r>
            <a:r>
              <a:rPr lang="en-US" dirty="0" smtClean="0"/>
              <a:t>you to </a:t>
            </a:r>
            <a:r>
              <a:rPr lang="en-US" dirty="0"/>
              <a:t>seamlessly execute asynchronous code without blocking the rest of the </a:t>
            </a:r>
            <a:r>
              <a:rPr lang="en-US" dirty="0" smtClean="0"/>
              <a:t>program from </a:t>
            </a:r>
            <a:r>
              <a:rPr lang="en-US" dirty="0"/>
              <a:t>running.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40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Node.js</a:t>
            </a:r>
            <a:r>
              <a:rPr lang="en-US" dirty="0"/>
              <a:t> is a platform, which means its features and APIs are kept to a minimum.</a:t>
            </a:r>
          </a:p>
          <a:p>
            <a:r>
              <a:rPr lang="en-US" dirty="0"/>
              <a:t>To achieve more complex functionality, it uses a module system that allows you </a:t>
            </a:r>
            <a:r>
              <a:rPr lang="en-US" dirty="0" smtClean="0"/>
              <a:t>to extend </a:t>
            </a:r>
            <a:r>
              <a:rPr lang="en-US" dirty="0"/>
              <a:t>the platform.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best way to install, update, and remove Node.js modules </a:t>
            </a:r>
            <a:r>
              <a:rPr lang="en-US" dirty="0" smtClean="0"/>
              <a:t>is using </a:t>
            </a:r>
            <a:r>
              <a:rPr lang="en-US" dirty="0"/>
              <a:t>the </a:t>
            </a:r>
            <a:r>
              <a:rPr lang="en-US" b="1" dirty="0" smtClean="0"/>
              <a:t>NPM</a:t>
            </a:r>
            <a:r>
              <a:rPr lang="en-US" dirty="0" smtClean="0"/>
              <a:t> (Node Package Manager). </a:t>
            </a:r>
          </a:p>
          <a:p>
            <a:r>
              <a:rPr lang="en-US" b="1" dirty="0" smtClean="0"/>
              <a:t>NPM</a:t>
            </a:r>
            <a:r>
              <a:rPr lang="en-US" dirty="0" smtClean="0"/>
              <a:t> </a:t>
            </a:r>
            <a:r>
              <a:rPr lang="en-US" dirty="0"/>
              <a:t>has the following main features: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registry of packages to browse, download, and install third-party modules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CLI tool to manage local and global packages</a:t>
            </a:r>
          </a:p>
        </p:txBody>
      </p:sp>
    </p:spTree>
    <p:extLst>
      <p:ext uri="{BB962C8B-B14F-4D97-AF65-F5344CB8AC3E}">
        <p14:creationId xmlns:p14="http://schemas.microsoft.com/office/powerpoint/2010/main" val="365112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Installing a package using NPM</a:t>
            </a:r>
          </a:p>
          <a:p>
            <a:r>
              <a:rPr lang="en-US" dirty="0"/>
              <a:t>Once you find the right package, you'll be able to install it using the </a:t>
            </a:r>
            <a:r>
              <a:rPr lang="en-US" b="1" dirty="0">
                <a:latin typeface="Consolas"/>
                <a:cs typeface="Consolas"/>
              </a:rPr>
              <a:t>npm </a:t>
            </a:r>
            <a:r>
              <a:rPr lang="en-US" b="1" dirty="0" smtClean="0">
                <a:latin typeface="Consolas"/>
                <a:cs typeface="Consolas"/>
              </a:rPr>
              <a:t>install </a:t>
            </a:r>
            <a:r>
              <a:rPr lang="en-US" dirty="0" smtClean="0"/>
              <a:t>command </a:t>
            </a:r>
            <a:r>
              <a:rPr lang="en-US" dirty="0"/>
              <a:t>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$ npm install &lt;Package Unique Name</a:t>
            </a:r>
            <a:r>
              <a:rPr lang="en-US" b="1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r>
              <a:rPr lang="en-US" dirty="0"/>
              <a:t>Installing a module globally is similar to its local counterpart, but you'll have to </a:t>
            </a:r>
            <a:r>
              <a:rPr lang="en-US" dirty="0" smtClean="0"/>
              <a:t>add he </a:t>
            </a:r>
            <a:r>
              <a:rPr lang="en-US" b="1" dirty="0">
                <a:latin typeface="Consolas"/>
                <a:cs typeface="Consolas"/>
              </a:rPr>
              <a:t>–g</a:t>
            </a:r>
            <a:r>
              <a:rPr lang="en-US" dirty="0"/>
              <a:t> flag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$ npm install –g &lt;Package Unique Name</a:t>
            </a:r>
            <a:r>
              <a:rPr lang="en-US" b="1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b="1" dirty="0" smtClean="0">
              <a:latin typeface="Consolas"/>
              <a:cs typeface="Consolas"/>
            </a:endParaRPr>
          </a:p>
          <a:p>
            <a:r>
              <a:rPr lang="en-US" dirty="0"/>
              <a:t>For example, to locally install Express, you'll need to navigate to your </a:t>
            </a:r>
            <a:r>
              <a:rPr lang="en-US" dirty="0" smtClean="0"/>
              <a:t>application folder </a:t>
            </a:r>
            <a:r>
              <a:rPr lang="en-US" dirty="0"/>
              <a:t>and issue the following command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$ npm install express</a:t>
            </a:r>
          </a:p>
        </p:txBody>
      </p:sp>
    </p:spTree>
    <p:extLst>
      <p:ext uri="{BB962C8B-B14F-4D97-AF65-F5344CB8AC3E}">
        <p14:creationId xmlns:p14="http://schemas.microsoft.com/office/powerpoint/2010/main" val="377277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NPM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preceding command will install the latest stable version of the Express </a:t>
            </a:r>
            <a:r>
              <a:rPr lang="en-US" dirty="0" smtClean="0"/>
              <a:t>package in </a:t>
            </a:r>
            <a:r>
              <a:rPr lang="en-US" dirty="0"/>
              <a:t>your local </a:t>
            </a:r>
            <a:r>
              <a:rPr lang="en-US" b="1" dirty="0"/>
              <a:t>node_modules</a:t>
            </a:r>
            <a:r>
              <a:rPr lang="en-US" dirty="0"/>
              <a:t> folder. </a:t>
            </a:r>
            <a:endParaRPr lang="en-US" dirty="0" smtClean="0"/>
          </a:p>
          <a:p>
            <a:r>
              <a:rPr lang="en-US" dirty="0" smtClean="0"/>
              <a:t>Furthermore</a:t>
            </a:r>
            <a:r>
              <a:rPr lang="en-US" dirty="0"/>
              <a:t>, NPM supports a wide range </a:t>
            </a:r>
            <a:r>
              <a:rPr lang="en-US" dirty="0" smtClean="0"/>
              <a:t>of semantic </a:t>
            </a:r>
            <a:r>
              <a:rPr lang="en-US" dirty="0"/>
              <a:t>versioning, so to install a specific version of a package, you can use the </a:t>
            </a:r>
            <a:r>
              <a:rPr lang="en-US" b="1" dirty="0" smtClean="0">
                <a:latin typeface="Consolas"/>
                <a:cs typeface="Consolas"/>
              </a:rPr>
              <a:t>npm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install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/>
              <a:t>command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$ </a:t>
            </a:r>
            <a:r>
              <a:rPr lang="en-US" sz="2000" b="1" dirty="0">
                <a:latin typeface="Consolas"/>
                <a:cs typeface="Consolas"/>
              </a:rPr>
              <a:t>npm install &lt;Package Unique Name&gt;@&lt;Package Version</a:t>
            </a:r>
            <a:r>
              <a:rPr lang="en-US" sz="2000" b="1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r>
              <a:rPr lang="en-US" dirty="0"/>
              <a:t>For instance, to install </a:t>
            </a:r>
            <a:r>
              <a:rPr lang="en-US"/>
              <a:t>the </a:t>
            </a:r>
            <a:r>
              <a:rPr lang="en-US" smtClean="0"/>
              <a:t>latest </a:t>
            </a:r>
            <a:r>
              <a:rPr lang="en-US" dirty="0"/>
              <a:t>major version of the Express package, you'll </a:t>
            </a:r>
            <a:r>
              <a:rPr lang="en-US" dirty="0" smtClean="0"/>
              <a:t>need to </a:t>
            </a:r>
            <a:r>
              <a:rPr lang="en-US" dirty="0"/>
              <a:t>issue the following command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$ npm install </a:t>
            </a:r>
            <a:r>
              <a:rPr lang="en-US" b="1" dirty="0" smtClean="0">
                <a:latin typeface="Consolas"/>
                <a:cs typeface="Consolas"/>
              </a:rPr>
              <a:t>express --save</a:t>
            </a:r>
            <a:endParaRPr lang="en-U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3357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NPM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Removing a package using NPM</a:t>
            </a:r>
          </a:p>
          <a:p>
            <a:r>
              <a:rPr lang="en-US" dirty="0"/>
              <a:t>To remove an installed package, you'll have to navigate to your application </a:t>
            </a:r>
            <a:r>
              <a:rPr lang="en-US" dirty="0" smtClean="0"/>
              <a:t>folder and </a:t>
            </a:r>
            <a:r>
              <a:rPr lang="en-US" dirty="0"/>
              <a:t>run the following command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$ npm uninstall &lt; Package Unique Name</a:t>
            </a:r>
            <a:r>
              <a:rPr lang="en-US" b="1" dirty="0" smtClean="0">
                <a:latin typeface="Consolas"/>
                <a:cs typeface="Consolas"/>
              </a:rPr>
              <a:t>&gt;</a:t>
            </a:r>
          </a:p>
          <a:p>
            <a:endParaRPr lang="en-US" b="1" dirty="0">
              <a:latin typeface="Consolas"/>
              <a:cs typeface="Consolas"/>
            </a:endParaRPr>
          </a:p>
          <a:p>
            <a:r>
              <a:rPr lang="en-US" dirty="0"/>
              <a:t>NPM will then look for the package and try to remove it from the local </a:t>
            </a:r>
            <a:r>
              <a:rPr lang="en-US" b="1" dirty="0" smtClean="0"/>
              <a:t>node_modules</a:t>
            </a:r>
            <a:r>
              <a:rPr lang="en-US" dirty="0" smtClean="0"/>
              <a:t> </a:t>
            </a:r>
            <a:r>
              <a:rPr lang="en-US" dirty="0"/>
              <a:t>folder.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remove a global package, you'll need to use the </a:t>
            </a:r>
            <a:r>
              <a:rPr lang="en-US" b="1" dirty="0">
                <a:latin typeface="Consolas"/>
                <a:cs typeface="Consolas"/>
              </a:rPr>
              <a:t>-g</a:t>
            </a:r>
            <a:r>
              <a:rPr lang="en-US" dirty="0"/>
              <a:t> flag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$ npm uninstall –g &lt; Package Unique Name&gt;</a:t>
            </a:r>
          </a:p>
        </p:txBody>
      </p:sp>
    </p:spTree>
    <p:extLst>
      <p:ext uri="{BB962C8B-B14F-4D97-AF65-F5344CB8AC3E}">
        <p14:creationId xmlns:p14="http://schemas.microsoft.com/office/powerpoint/2010/main" val="178877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NPM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Updating a package using NPM</a:t>
            </a:r>
          </a:p>
          <a:p>
            <a:r>
              <a:rPr lang="en-US" dirty="0"/>
              <a:t>To update a package to its latest version, issue the following command: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$ </a:t>
            </a:r>
            <a:r>
              <a:rPr lang="en-US" b="1" dirty="0">
                <a:latin typeface="Consolas"/>
                <a:cs typeface="Consolas"/>
              </a:rPr>
              <a:t>npm update &lt; Package Unique Name</a:t>
            </a:r>
            <a:r>
              <a:rPr lang="en-US" b="1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NPM will download and install the latest version of this package even if it </a:t>
            </a:r>
            <a:r>
              <a:rPr lang="en-US" dirty="0" smtClean="0"/>
              <a:t>doesn’t exist </a:t>
            </a:r>
            <a:r>
              <a:rPr lang="en-US" dirty="0"/>
              <a:t>yet.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update a global package, use the following command: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$ </a:t>
            </a:r>
            <a:r>
              <a:rPr lang="en-US" b="1" dirty="0">
                <a:latin typeface="Consolas"/>
                <a:cs typeface="Consolas"/>
              </a:rPr>
              <a:t>npm update –g &lt; Package Unique Name&gt;</a:t>
            </a:r>
          </a:p>
        </p:txBody>
      </p:sp>
    </p:spTree>
    <p:extLst>
      <p:ext uri="{BB962C8B-B14F-4D97-AF65-F5344CB8AC3E}">
        <p14:creationId xmlns:p14="http://schemas.microsoft.com/office/powerpoint/2010/main" val="30923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Managing dependencies using the package.json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 single package is nice, but pretty soon, your application will need </a:t>
            </a:r>
            <a:r>
              <a:rPr lang="en-US" dirty="0" smtClean="0"/>
              <a:t>to use </a:t>
            </a:r>
            <a:r>
              <a:rPr lang="en-US" dirty="0"/>
              <a:t>several packages, and so you'll need a better way to manage these </a:t>
            </a:r>
            <a:r>
              <a:rPr lang="en-US" b="1" dirty="0" smtClean="0"/>
              <a:t>package</a:t>
            </a:r>
            <a:r>
              <a:rPr lang="en-US" dirty="0" smtClean="0"/>
              <a:t> </a:t>
            </a:r>
            <a:r>
              <a:rPr lang="en-US" b="1" dirty="0" smtClean="0"/>
              <a:t>dependencies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this purpose, NPM allows you to use a configuration file </a:t>
            </a:r>
            <a:r>
              <a:rPr lang="en-US" dirty="0" smtClean="0"/>
              <a:t>named </a:t>
            </a:r>
            <a:r>
              <a:rPr lang="en-US" b="1" dirty="0" smtClean="0"/>
              <a:t>package.json</a:t>
            </a:r>
            <a:r>
              <a:rPr lang="en-US" dirty="0" smtClean="0"/>
              <a:t> </a:t>
            </a:r>
            <a:r>
              <a:rPr lang="en-US" dirty="0"/>
              <a:t>in the root folder of your application.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your package.json file</a:t>
            </a:r>
            <a:r>
              <a:rPr lang="en-US" dirty="0" smtClean="0"/>
              <a:t>, you'll </a:t>
            </a:r>
            <a:r>
              <a:rPr lang="en-US" dirty="0"/>
              <a:t>be able to define various metadata properties of your application, </a:t>
            </a:r>
            <a:r>
              <a:rPr lang="en-US" dirty="0" smtClean="0"/>
              <a:t>including properties </a:t>
            </a:r>
            <a:r>
              <a:rPr lang="en-US" dirty="0"/>
              <a:t>such as the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version</a:t>
            </a:r>
            <a:r>
              <a:rPr lang="en-US" dirty="0"/>
              <a:t>, and </a:t>
            </a:r>
            <a:r>
              <a:rPr lang="en-US" b="1" dirty="0"/>
              <a:t>author</a:t>
            </a:r>
            <a:r>
              <a:rPr lang="en-US" dirty="0"/>
              <a:t> of your application.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also where </a:t>
            </a:r>
            <a:r>
              <a:rPr lang="en-US" dirty="0"/>
              <a:t>you define your </a:t>
            </a:r>
            <a:r>
              <a:rPr lang="en-US" b="1" dirty="0"/>
              <a:t>application</a:t>
            </a:r>
            <a:r>
              <a:rPr lang="en-US" dirty="0"/>
              <a:t> </a:t>
            </a:r>
            <a:r>
              <a:rPr lang="en-US" b="1" dirty="0"/>
              <a:t>dependencies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38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Managing dependencies using the package.json </a:t>
            </a:r>
            <a:r>
              <a:rPr lang="en-US" sz="2800" b="0" dirty="0" smtClean="0"/>
              <a:t>file (cont’d)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package.json file is basically a JSON file that contains the different </a:t>
            </a:r>
            <a:r>
              <a:rPr lang="en-US" b="1" dirty="0" smtClean="0"/>
              <a:t>attributes</a:t>
            </a:r>
            <a:r>
              <a:rPr lang="en-US" dirty="0" smtClean="0"/>
              <a:t> you'll </a:t>
            </a:r>
            <a:r>
              <a:rPr lang="en-US" dirty="0"/>
              <a:t>need to describe your application properties.</a:t>
            </a:r>
          </a:p>
          <a:p>
            <a:r>
              <a:rPr lang="en-US" dirty="0"/>
              <a:t>An application using the latest Express and Grunt packages will have a </a:t>
            </a:r>
            <a:r>
              <a:rPr lang="en-US" b="1" dirty="0" smtClean="0"/>
              <a:t>package.json</a:t>
            </a:r>
            <a:r>
              <a:rPr lang="en-US" dirty="0" smtClean="0"/>
              <a:t> </a:t>
            </a:r>
            <a:r>
              <a:rPr lang="en-US" dirty="0"/>
              <a:t>file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"</a:t>
            </a:r>
            <a:r>
              <a:rPr lang="en-US" b="1" dirty="0">
                <a:latin typeface="Consolas"/>
                <a:cs typeface="Consolas"/>
              </a:rPr>
              <a:t>name" : "MEAN",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"</a:t>
            </a:r>
            <a:r>
              <a:rPr lang="en-US" b="1" dirty="0">
                <a:latin typeface="Consolas"/>
                <a:cs typeface="Consolas"/>
              </a:rPr>
              <a:t>version" : "0.0.1",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"</a:t>
            </a:r>
            <a:r>
              <a:rPr lang="en-US" b="1" dirty="0">
                <a:latin typeface="Consolas"/>
                <a:cs typeface="Consolas"/>
              </a:rPr>
              <a:t>dependencies" : {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   "</a:t>
            </a:r>
            <a:r>
              <a:rPr lang="en-US" b="1" dirty="0">
                <a:latin typeface="Consolas"/>
                <a:cs typeface="Consolas"/>
              </a:rPr>
              <a:t>express" : "latest",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   "</a:t>
            </a:r>
            <a:r>
              <a:rPr lang="en-US" b="1" dirty="0">
                <a:latin typeface="Consolas"/>
                <a:cs typeface="Consolas"/>
              </a:rPr>
              <a:t>grunt" : "latest"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}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581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38400" y="381001"/>
            <a:ext cx="6323099" cy="1371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1" kern="1200" cap="none" spc="0" baseline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Lesson Objectives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1676400"/>
            <a:ext cx="655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</a:t>
            </a:r>
            <a:r>
              <a:rPr lang="en-US" sz="2400" dirty="0"/>
              <a:t>this </a:t>
            </a:r>
            <a:r>
              <a:rPr lang="en-US" sz="2400" dirty="0" smtClean="0"/>
              <a:t>Lesson you will learn about: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Intro to the MEAN Stack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Intro to Node.js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Intro to NPM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960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Managing dependencies using the package.json </a:t>
            </a:r>
            <a:r>
              <a:rPr lang="en-US" sz="2800" b="0" dirty="0" smtClean="0"/>
              <a:t>file (cont’d)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Creating a package.json file</a:t>
            </a:r>
          </a:p>
          <a:p>
            <a:r>
              <a:rPr lang="en-US" dirty="0"/>
              <a:t>While you can manually create a package.json file, an easier approach would </a:t>
            </a:r>
            <a:r>
              <a:rPr lang="en-US" dirty="0" smtClean="0"/>
              <a:t>be to </a:t>
            </a:r>
            <a:r>
              <a:rPr lang="en-US" dirty="0"/>
              <a:t>use the npm init command. To do so, use your command-line tool and issue </a:t>
            </a:r>
            <a:r>
              <a:rPr lang="en-US" dirty="0" smtClean="0"/>
              <a:t>the following </a:t>
            </a:r>
            <a:r>
              <a:rPr lang="en-US" dirty="0"/>
              <a:t>command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$ npm </a:t>
            </a:r>
            <a:r>
              <a:rPr lang="en-US" b="1" dirty="0" smtClean="0">
                <a:latin typeface="Consolas"/>
                <a:cs typeface="Consolas"/>
              </a:rPr>
              <a:t>init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NPM will ask you a few questions about your application and will </a:t>
            </a:r>
            <a:r>
              <a:rPr lang="en-US" dirty="0" smtClean="0"/>
              <a:t>automatically create </a:t>
            </a:r>
            <a:r>
              <a:rPr lang="en-US" dirty="0"/>
              <a:t>a new </a:t>
            </a:r>
            <a:r>
              <a:rPr lang="en-US" b="1" dirty="0"/>
              <a:t>package.json</a:t>
            </a:r>
            <a:r>
              <a:rPr lang="en-US" dirty="0"/>
              <a:t> file for you.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sample process should look similar to </a:t>
            </a:r>
            <a:r>
              <a:rPr lang="en-US" dirty="0" smtClean="0"/>
              <a:t>the following </a:t>
            </a:r>
            <a:r>
              <a:rPr lang="en-US" dirty="0"/>
              <a:t>screenshot:</a:t>
            </a:r>
            <a:endParaRPr lang="en-U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816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Managing dependencies using the package.json </a:t>
            </a:r>
            <a:r>
              <a:rPr lang="en-US" sz="2800" b="0" dirty="0" smtClean="0"/>
              <a:t>file (cont’d)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70"/>
            <a:ext cx="3276600" cy="141263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sample process should look similar to </a:t>
            </a:r>
            <a:r>
              <a:rPr lang="en-US" dirty="0" smtClean="0"/>
              <a:t>the following </a:t>
            </a:r>
            <a:r>
              <a:rPr lang="en-US" dirty="0"/>
              <a:t>screenshot:</a:t>
            </a:r>
            <a:endParaRPr lang="en-US" b="1" dirty="0"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371600"/>
            <a:ext cx="4172488" cy="536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6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Managing dependencies using the package.json </a:t>
            </a:r>
            <a:r>
              <a:rPr lang="en-US" sz="2800" b="0" dirty="0" smtClean="0"/>
              <a:t>file (cont’d)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Installing the package.json dependencies</a:t>
            </a:r>
          </a:p>
          <a:p>
            <a:r>
              <a:rPr lang="en-US" dirty="0"/>
              <a:t>After creating your package.json file, you'll be able to install your application</a:t>
            </a:r>
          </a:p>
          <a:p>
            <a:r>
              <a:rPr lang="en-US" dirty="0"/>
              <a:t>dependencies by navigating to your application's root folder and using the </a:t>
            </a:r>
            <a:r>
              <a:rPr lang="en-US" dirty="0" smtClean="0"/>
              <a:t>npm install </a:t>
            </a:r>
            <a:r>
              <a:rPr lang="en-US" dirty="0"/>
              <a:t>command as follows: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$ </a:t>
            </a:r>
            <a:r>
              <a:rPr lang="en-US" b="1" dirty="0">
                <a:latin typeface="Consolas"/>
                <a:cs typeface="Consolas"/>
              </a:rPr>
              <a:t>npm </a:t>
            </a:r>
            <a:r>
              <a:rPr lang="en-US" b="1" dirty="0" smtClean="0">
                <a:latin typeface="Consolas"/>
                <a:cs typeface="Consolas"/>
              </a:rPr>
              <a:t>install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NPM will automatically detect your package.json file and will install all </a:t>
            </a:r>
            <a:r>
              <a:rPr lang="en-US" dirty="0" smtClean="0"/>
              <a:t>your application </a:t>
            </a:r>
            <a:r>
              <a:rPr lang="en-US" dirty="0"/>
              <a:t>dependencies, placing them under a local node_modules folder. </a:t>
            </a:r>
            <a:endParaRPr lang="en-US" dirty="0" smtClean="0"/>
          </a:p>
          <a:p>
            <a:r>
              <a:rPr lang="en-US" dirty="0" smtClean="0"/>
              <a:t>An alternative </a:t>
            </a:r>
            <a:r>
              <a:rPr lang="en-US" dirty="0"/>
              <a:t>and sometimes better approach to install your dependencies is to use </a:t>
            </a:r>
            <a:r>
              <a:rPr lang="en-US" dirty="0" smtClean="0"/>
              <a:t>the following </a:t>
            </a:r>
            <a:r>
              <a:rPr lang="en-US" dirty="0"/>
              <a:t>npm update command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$ npm </a:t>
            </a:r>
            <a:r>
              <a:rPr lang="en-US" b="1" dirty="0" smtClean="0">
                <a:latin typeface="Consolas"/>
                <a:cs typeface="Consolas"/>
              </a:rPr>
              <a:t>update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r>
              <a:rPr lang="en-US" dirty="0"/>
              <a:t>This will install any missing packages and will update all of your </a:t>
            </a:r>
            <a:r>
              <a:rPr lang="en-US" dirty="0" smtClean="0"/>
              <a:t>existing dependencies </a:t>
            </a:r>
            <a:r>
              <a:rPr lang="en-US" dirty="0"/>
              <a:t>to their specified version.</a:t>
            </a:r>
            <a:endParaRPr lang="en-U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867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Managing dependencies using the package.json </a:t>
            </a:r>
            <a:r>
              <a:rPr lang="en-US" sz="2800" b="0" dirty="0" smtClean="0"/>
              <a:t>file (cont’d)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Updating the package.json file</a:t>
            </a:r>
          </a:p>
          <a:p>
            <a:r>
              <a:rPr lang="en-US" dirty="0"/>
              <a:t>Another robust feature of the </a:t>
            </a:r>
            <a:r>
              <a:rPr lang="en-US" b="1" dirty="0">
                <a:latin typeface="Consolas"/>
                <a:cs typeface="Consolas"/>
              </a:rPr>
              <a:t>npm install </a:t>
            </a:r>
            <a:r>
              <a:rPr lang="en-US" dirty="0"/>
              <a:t>command is the ability to install a </a:t>
            </a:r>
            <a:r>
              <a:rPr lang="en-US" dirty="0" smtClean="0"/>
              <a:t>new package </a:t>
            </a:r>
            <a:r>
              <a:rPr lang="en-US" dirty="0"/>
              <a:t>and save the package information as a dependency in your </a:t>
            </a:r>
            <a:r>
              <a:rPr lang="en-US" b="1" dirty="0" smtClean="0"/>
              <a:t>package.json</a:t>
            </a:r>
            <a:r>
              <a:rPr lang="en-US" dirty="0" smtClean="0"/>
              <a:t> file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be accomplished using the </a:t>
            </a:r>
            <a:r>
              <a:rPr lang="en-US" b="1" dirty="0">
                <a:latin typeface="Consolas"/>
                <a:cs typeface="Consolas"/>
              </a:rPr>
              <a:t>--save </a:t>
            </a:r>
            <a:r>
              <a:rPr lang="en-US" dirty="0"/>
              <a:t>optional flag when installing </a:t>
            </a:r>
            <a:r>
              <a:rPr lang="en-US" dirty="0" smtClean="0"/>
              <a:t>a specific </a:t>
            </a:r>
            <a:r>
              <a:rPr lang="en-US" dirty="0"/>
              <a:t>package.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to install the latest version of Express and save it as </a:t>
            </a:r>
            <a:r>
              <a:rPr lang="en-US" dirty="0" smtClean="0"/>
              <a:t>a dependency</a:t>
            </a:r>
            <a:r>
              <a:rPr lang="en-US" dirty="0"/>
              <a:t>, you can issue the following command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$ npm install express --save</a:t>
            </a:r>
          </a:p>
        </p:txBody>
      </p:sp>
    </p:spTree>
    <p:extLst>
      <p:ext uri="{BB962C8B-B14F-4D97-AF65-F5344CB8AC3E}">
        <p14:creationId xmlns:p14="http://schemas.microsoft.com/office/powerpoint/2010/main" val="390859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has turned out to be a powerful language with some unique </a:t>
            </a:r>
            <a:r>
              <a:rPr lang="en-US" dirty="0" smtClean="0"/>
              <a:t>features that </a:t>
            </a:r>
            <a:r>
              <a:rPr lang="en-US" dirty="0"/>
              <a:t>enable efficient yet maintainable programming.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b="1" dirty="0"/>
              <a:t>closure pattern </a:t>
            </a:r>
            <a:r>
              <a:rPr lang="en-US" dirty="0"/>
              <a:t>and </a:t>
            </a:r>
            <a:r>
              <a:rPr lang="en-US" b="1" dirty="0" smtClean="0"/>
              <a:t>event-driven</a:t>
            </a:r>
            <a:r>
              <a:rPr lang="en-US" b="1" dirty="0"/>
              <a:t> </a:t>
            </a:r>
            <a:r>
              <a:rPr lang="en-US" b="1" dirty="0" smtClean="0"/>
              <a:t>behavior </a:t>
            </a:r>
            <a:r>
              <a:rPr lang="en-US" dirty="0"/>
              <a:t>have proven to be very helpful in real-life scenarios, but like </a:t>
            </a:r>
            <a:r>
              <a:rPr lang="en-US" dirty="0" smtClean="0"/>
              <a:t>all programming </a:t>
            </a:r>
            <a:r>
              <a:rPr lang="en-US" dirty="0"/>
              <a:t>languages, it isn't perfect, and one of its major design flaws is </a:t>
            </a:r>
            <a:r>
              <a:rPr lang="en-US" dirty="0" smtClean="0"/>
              <a:t>the sharing </a:t>
            </a:r>
            <a:r>
              <a:rPr lang="en-US" dirty="0"/>
              <a:t>of a single </a:t>
            </a:r>
            <a:r>
              <a:rPr lang="en-US" b="1" dirty="0"/>
              <a:t>global</a:t>
            </a:r>
            <a:r>
              <a:rPr lang="en-US" dirty="0"/>
              <a:t> </a:t>
            </a:r>
            <a:r>
              <a:rPr lang="en-US" b="1" dirty="0"/>
              <a:t>namespace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could have been a major threat for Node.js evolution as a platform, </a:t>
            </a:r>
            <a:r>
              <a:rPr lang="en-US" dirty="0" smtClean="0"/>
              <a:t>but luckily </a:t>
            </a:r>
            <a:r>
              <a:rPr lang="en-US" dirty="0"/>
              <a:t>a solution was found in the </a:t>
            </a:r>
            <a:r>
              <a:rPr lang="en-US" b="1" dirty="0"/>
              <a:t>CommonJS</a:t>
            </a:r>
            <a:r>
              <a:rPr lang="en-US" dirty="0"/>
              <a:t> modules standard.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3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CommonJS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CommonJS</a:t>
            </a:r>
            <a:r>
              <a:rPr lang="en-US" dirty="0"/>
              <a:t> is a project started in 2009 to standardize the way of working </a:t>
            </a:r>
            <a:r>
              <a:rPr lang="en-US" dirty="0" smtClean="0"/>
              <a:t>with JavaScript </a:t>
            </a:r>
            <a:r>
              <a:rPr lang="en-US" dirty="0"/>
              <a:t>outside the browser.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project has evolved since then to support a </a:t>
            </a:r>
            <a:r>
              <a:rPr lang="en-US" dirty="0" smtClean="0"/>
              <a:t>variety of </a:t>
            </a:r>
            <a:r>
              <a:rPr lang="en-US" dirty="0"/>
              <a:t>JavaScript issues, including the global namespace issue, which was solved through </a:t>
            </a:r>
            <a:r>
              <a:rPr lang="en-US" dirty="0" smtClean="0"/>
              <a:t>a simple </a:t>
            </a:r>
            <a:r>
              <a:rPr lang="en-US" dirty="0"/>
              <a:t>specification of how to write and include isolated JavaScript modules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CommonJS standards </a:t>
            </a:r>
            <a:r>
              <a:rPr lang="en-US" dirty="0"/>
              <a:t>specify the following three key components when</a:t>
            </a:r>
          </a:p>
          <a:p>
            <a:r>
              <a:rPr lang="en-US" dirty="0"/>
              <a:t>working with modules:</a:t>
            </a:r>
          </a:p>
          <a:p>
            <a:pPr lvl="1"/>
            <a:r>
              <a:rPr lang="en-US" b="1" dirty="0" smtClean="0"/>
              <a:t>require</a:t>
            </a:r>
            <a:r>
              <a:rPr lang="en-US" b="1" dirty="0"/>
              <a:t>():</a:t>
            </a:r>
            <a:r>
              <a:rPr lang="en-US" dirty="0"/>
              <a:t> This method is used to load the module into your code.</a:t>
            </a:r>
          </a:p>
          <a:p>
            <a:pPr lvl="1"/>
            <a:r>
              <a:rPr lang="en-US" b="1" dirty="0" smtClean="0"/>
              <a:t>exports</a:t>
            </a:r>
            <a:r>
              <a:rPr lang="en-US" b="1" dirty="0"/>
              <a:t>:</a:t>
            </a:r>
            <a:r>
              <a:rPr lang="en-US" dirty="0"/>
              <a:t> This object is contained in each module and allows you to </a:t>
            </a:r>
            <a:r>
              <a:rPr lang="en-US" dirty="0" smtClean="0"/>
              <a:t>expose pieces </a:t>
            </a:r>
            <a:r>
              <a:rPr lang="en-US" dirty="0"/>
              <a:t>of your code when the module is loaded.</a:t>
            </a:r>
          </a:p>
          <a:p>
            <a:pPr lvl="1"/>
            <a:r>
              <a:rPr lang="en-US" b="1" dirty="0" smtClean="0"/>
              <a:t>module</a:t>
            </a:r>
            <a:r>
              <a:rPr lang="en-US" dirty="0"/>
              <a:t>: This object was originally used to provide </a:t>
            </a:r>
            <a:r>
              <a:rPr lang="en-US" b="1" dirty="0"/>
              <a:t>metadata</a:t>
            </a:r>
            <a:r>
              <a:rPr lang="en-US" dirty="0"/>
              <a:t> </a:t>
            </a:r>
            <a:r>
              <a:rPr lang="en-US" dirty="0" smtClean="0"/>
              <a:t>information about </a:t>
            </a:r>
            <a:r>
              <a:rPr lang="en-US" dirty="0"/>
              <a:t>the module. It also contains the pointer of an exports object as </a:t>
            </a:r>
            <a:r>
              <a:rPr lang="en-US" dirty="0" smtClean="0"/>
              <a:t>a property</a:t>
            </a:r>
            <a:r>
              <a:rPr lang="en-US" dirty="0"/>
              <a:t>. However, the popular implementation of the exports object as </a:t>
            </a:r>
            <a:r>
              <a:rPr lang="en-US" dirty="0" smtClean="0"/>
              <a:t>a standalone </a:t>
            </a:r>
            <a:r>
              <a:rPr lang="en-US" dirty="0"/>
              <a:t>object literally changed the use case of the module object.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7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CommonJS Modules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Node's </a:t>
            </a:r>
            <a:r>
              <a:rPr lang="en-US" b="1" dirty="0"/>
              <a:t>CommonJS </a:t>
            </a:r>
            <a:r>
              <a:rPr lang="en-US" dirty="0"/>
              <a:t>module implementation, each module is written in a </a:t>
            </a:r>
            <a:r>
              <a:rPr lang="en-US" dirty="0" smtClean="0"/>
              <a:t>single JavaScript </a:t>
            </a:r>
            <a:r>
              <a:rPr lang="en-US" dirty="0"/>
              <a:t>file and has an isolated scope that holds its own variables.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author </a:t>
            </a:r>
            <a:r>
              <a:rPr lang="en-US" dirty="0" smtClean="0"/>
              <a:t>of the </a:t>
            </a:r>
            <a:r>
              <a:rPr lang="en-US" dirty="0"/>
              <a:t>module can expose any functionality through the </a:t>
            </a:r>
            <a:r>
              <a:rPr lang="en-US" b="1" dirty="0"/>
              <a:t>exports</a:t>
            </a:r>
            <a:r>
              <a:rPr lang="en-US" dirty="0"/>
              <a:t> object. </a:t>
            </a:r>
            <a:endParaRPr lang="en-US" dirty="0" smtClean="0"/>
          </a:p>
          <a:p>
            <a:r>
              <a:rPr lang="en-US" dirty="0" smtClean="0"/>
              <a:t>To understand it </a:t>
            </a:r>
            <a:r>
              <a:rPr lang="en-US" dirty="0"/>
              <a:t>better, let's say we created a module file named </a:t>
            </a:r>
            <a:r>
              <a:rPr lang="en-US" b="1" dirty="0">
                <a:latin typeface="Consolas"/>
                <a:cs typeface="Consolas"/>
              </a:rPr>
              <a:t>hello.js</a:t>
            </a:r>
            <a:r>
              <a:rPr lang="en-US" dirty="0"/>
              <a:t> that contains </a:t>
            </a:r>
            <a:r>
              <a:rPr lang="en-US" dirty="0" smtClean="0"/>
              <a:t>the following </a:t>
            </a:r>
            <a:r>
              <a:rPr lang="en-US" dirty="0"/>
              <a:t>code snippet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var message = 'Hello';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exports.sayHello = function(){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console.log</a:t>
            </a:r>
            <a:r>
              <a:rPr lang="en-US" b="1" dirty="0">
                <a:latin typeface="Consolas"/>
                <a:cs typeface="Consolas"/>
              </a:rPr>
              <a:t>(message);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484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CommonJS Modules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Also, let's say we created an application file named </a:t>
            </a:r>
            <a:r>
              <a:rPr lang="en-US" b="1" dirty="0">
                <a:latin typeface="Consolas"/>
                <a:cs typeface="Consolas"/>
              </a:rPr>
              <a:t>server.js</a:t>
            </a:r>
            <a:r>
              <a:rPr lang="en-US" dirty="0"/>
              <a:t>, which contains </a:t>
            </a:r>
            <a:r>
              <a:rPr lang="en-US" dirty="0" smtClean="0"/>
              <a:t>the following </a:t>
            </a:r>
            <a:r>
              <a:rPr lang="en-US" dirty="0"/>
              <a:t>lines of code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var hello = require('./hello');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hello.sayHello()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endParaRPr lang="en-US" dirty="0"/>
          </a:p>
          <a:p>
            <a:r>
              <a:rPr lang="en-US" dirty="0"/>
              <a:t>In the preceding example, you have the </a:t>
            </a:r>
            <a:r>
              <a:rPr lang="en-US" b="1" dirty="0">
                <a:latin typeface="Consolas"/>
                <a:cs typeface="Consolas"/>
              </a:rPr>
              <a:t>hello</a:t>
            </a:r>
            <a:r>
              <a:rPr lang="en-US" dirty="0"/>
              <a:t> module, which contains a </a:t>
            </a:r>
            <a:r>
              <a:rPr lang="en-US" dirty="0" smtClean="0"/>
              <a:t>variable named </a:t>
            </a:r>
            <a:r>
              <a:rPr lang="en-US" b="1" dirty="0">
                <a:latin typeface="Consolas"/>
                <a:cs typeface="Consolas"/>
              </a:rPr>
              <a:t>message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>
                <a:latin typeface="Consolas"/>
                <a:cs typeface="Consolas"/>
              </a:rPr>
              <a:t>message</a:t>
            </a:r>
            <a:r>
              <a:rPr lang="en-US" dirty="0"/>
              <a:t> variable is self-contained in the </a:t>
            </a:r>
            <a:r>
              <a:rPr lang="en-US" b="1" dirty="0">
                <a:latin typeface="Consolas"/>
                <a:cs typeface="Consolas"/>
              </a:rPr>
              <a:t>hello</a:t>
            </a:r>
            <a:r>
              <a:rPr lang="en-US" dirty="0"/>
              <a:t> module, </a:t>
            </a:r>
            <a:r>
              <a:rPr lang="en-US" dirty="0" smtClean="0"/>
              <a:t>which only </a:t>
            </a:r>
            <a:r>
              <a:rPr lang="en-US" dirty="0"/>
              <a:t>exposes the </a:t>
            </a:r>
            <a:r>
              <a:rPr lang="en-US" b="1" dirty="0">
                <a:latin typeface="Consolas"/>
                <a:cs typeface="Consolas"/>
              </a:rPr>
              <a:t>sayHello()</a:t>
            </a:r>
            <a:r>
              <a:rPr lang="en-US" dirty="0"/>
              <a:t> method by defining it as a property of the </a:t>
            </a:r>
            <a:r>
              <a:rPr lang="en-US" b="1" dirty="0" smtClean="0">
                <a:latin typeface="Consolas"/>
                <a:cs typeface="Consolas"/>
              </a:rPr>
              <a:t>exports</a:t>
            </a:r>
            <a:r>
              <a:rPr lang="en-US" dirty="0" smtClean="0"/>
              <a:t> object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, the application file loads the hello module using the </a:t>
            </a:r>
            <a:r>
              <a:rPr lang="en-US" b="1" dirty="0">
                <a:latin typeface="Consolas"/>
                <a:cs typeface="Consolas"/>
              </a:rPr>
              <a:t>require(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r>
              <a:rPr lang="en-US" dirty="0" smtClean="0"/>
              <a:t> method</a:t>
            </a:r>
            <a:r>
              <a:rPr lang="en-US" dirty="0"/>
              <a:t>, which will allow it to call the </a:t>
            </a:r>
            <a:r>
              <a:rPr lang="en-US" b="1" dirty="0">
                <a:latin typeface="Consolas"/>
                <a:cs typeface="Consolas"/>
              </a:rPr>
              <a:t>sayHello() </a:t>
            </a:r>
            <a:r>
              <a:rPr lang="en-US" dirty="0"/>
              <a:t>method of the </a:t>
            </a:r>
            <a:r>
              <a:rPr lang="en-US" b="1" dirty="0">
                <a:latin typeface="Consolas"/>
                <a:cs typeface="Consolas"/>
              </a:rPr>
              <a:t>hello</a:t>
            </a:r>
            <a:r>
              <a:rPr lang="en-US" dirty="0"/>
              <a:t> module.</a:t>
            </a:r>
            <a:endParaRPr lang="en-U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278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Core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modules </a:t>
            </a:r>
            <a:r>
              <a:rPr lang="en-US" dirty="0"/>
              <a:t>are modules that were compiled into the Node binary. </a:t>
            </a:r>
            <a:endParaRPr lang="en-US" dirty="0" smtClean="0"/>
          </a:p>
          <a:p>
            <a:r>
              <a:rPr lang="en-US" dirty="0" smtClean="0"/>
              <a:t>They come </a:t>
            </a:r>
            <a:r>
              <a:rPr lang="en-US" b="1" dirty="0" smtClean="0"/>
              <a:t>prebundled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b="1" dirty="0"/>
              <a:t>Node</a:t>
            </a:r>
            <a:r>
              <a:rPr lang="en-US" dirty="0"/>
              <a:t> and are documented in great detail in its documentation. </a:t>
            </a:r>
            <a:endParaRPr lang="en-US" dirty="0" smtClean="0"/>
          </a:p>
          <a:p>
            <a:r>
              <a:rPr lang="en-US" dirty="0" smtClean="0"/>
              <a:t>The core </a:t>
            </a:r>
            <a:r>
              <a:rPr lang="en-US" dirty="0"/>
              <a:t>modules provide most of the basic functionalities of Node, including </a:t>
            </a:r>
            <a:r>
              <a:rPr lang="en-US" b="1" dirty="0" smtClean="0"/>
              <a:t>filesystem</a:t>
            </a:r>
            <a:r>
              <a:rPr lang="en-US" dirty="0"/>
              <a:t> </a:t>
            </a:r>
            <a:r>
              <a:rPr lang="en-US" dirty="0" smtClean="0"/>
              <a:t>access</a:t>
            </a:r>
            <a:r>
              <a:rPr lang="en-US" dirty="0"/>
              <a:t>, </a:t>
            </a:r>
            <a:r>
              <a:rPr lang="en-US" b="1" dirty="0"/>
              <a:t>HTTP</a:t>
            </a:r>
            <a:r>
              <a:rPr lang="en-US" dirty="0"/>
              <a:t> and </a:t>
            </a:r>
            <a:r>
              <a:rPr lang="en-US" b="1" dirty="0"/>
              <a:t>HTTPS</a:t>
            </a:r>
            <a:r>
              <a:rPr lang="en-US" dirty="0"/>
              <a:t> interfaces, and much more.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load a core module, you </a:t>
            </a:r>
            <a:r>
              <a:rPr lang="en-US" dirty="0" smtClean="0"/>
              <a:t>just need </a:t>
            </a:r>
            <a:r>
              <a:rPr lang="en-US" dirty="0"/>
              <a:t>to use the </a:t>
            </a:r>
            <a:r>
              <a:rPr lang="en-US" b="1" dirty="0"/>
              <a:t>require</a:t>
            </a:r>
            <a:r>
              <a:rPr lang="en-US" dirty="0"/>
              <a:t> method in your JavaScript file.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51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Core Modules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example code, using the </a:t>
            </a:r>
            <a:r>
              <a:rPr lang="en-US" b="1" dirty="0" smtClean="0">
                <a:latin typeface="Consolas"/>
                <a:cs typeface="Consolas"/>
              </a:rPr>
              <a:t>fs</a:t>
            </a:r>
            <a:r>
              <a:rPr lang="en-US" dirty="0" smtClean="0"/>
              <a:t> core module to read the content of the environment hosts file, would look like the following code snippet: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fs = require('fs');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fs.readFile('/etc/hosts', 'utf8', function (err, data) {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if </a:t>
            </a:r>
            <a:r>
              <a:rPr lang="en-US" sz="2000" b="1" dirty="0">
                <a:latin typeface="Consolas"/>
                <a:cs typeface="Consolas"/>
              </a:rPr>
              <a:t>(err) {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  return </a:t>
            </a:r>
            <a:r>
              <a:rPr lang="en-US" sz="2000" b="1" dirty="0">
                <a:latin typeface="Consolas"/>
                <a:cs typeface="Consolas"/>
              </a:rPr>
              <a:t>console.log(err);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}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console.log</a:t>
            </a:r>
            <a:r>
              <a:rPr lang="en-US" sz="2000" b="1" dirty="0">
                <a:latin typeface="Consolas"/>
                <a:cs typeface="Consolas"/>
              </a:rPr>
              <a:t>(data);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})</a:t>
            </a:r>
            <a:r>
              <a:rPr lang="en-US" sz="2000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b="1" dirty="0">
              <a:latin typeface="Consolas"/>
              <a:cs typeface="Consolas"/>
            </a:endParaRPr>
          </a:p>
          <a:p>
            <a:r>
              <a:rPr lang="en-US" dirty="0"/>
              <a:t>When you require the </a:t>
            </a:r>
            <a:r>
              <a:rPr lang="en-US" b="1" dirty="0">
                <a:latin typeface="Consolas"/>
                <a:cs typeface="Consolas"/>
              </a:rPr>
              <a:t>fs</a:t>
            </a:r>
            <a:r>
              <a:rPr lang="en-US" dirty="0"/>
              <a:t> module, Node will find it in the core modules folder. </a:t>
            </a:r>
            <a:endParaRPr lang="en-US" dirty="0" smtClean="0"/>
          </a:p>
          <a:p>
            <a:r>
              <a:rPr lang="en-US" dirty="0" smtClean="0"/>
              <a:t>You'll then </a:t>
            </a:r>
            <a:r>
              <a:rPr lang="en-US" dirty="0"/>
              <a:t>be able to use the </a:t>
            </a:r>
            <a:r>
              <a:rPr lang="en-US" b="1" dirty="0">
                <a:latin typeface="Consolas"/>
                <a:cs typeface="Consolas"/>
              </a:rPr>
              <a:t>fs.readFile()</a:t>
            </a:r>
            <a:r>
              <a:rPr lang="en-US" dirty="0"/>
              <a:t> method to read the file's content and print </a:t>
            </a:r>
            <a:r>
              <a:rPr lang="en-US" dirty="0" smtClean="0"/>
              <a:t>it in </a:t>
            </a:r>
            <a:r>
              <a:rPr lang="en-US" dirty="0"/>
              <a:t>the command-line output.</a:t>
            </a:r>
            <a:endParaRPr lang="en-U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8068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the MEAN Stack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209800"/>
            <a:ext cx="3007800" cy="218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9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Node.js 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Node.js</a:t>
            </a:r>
            <a:r>
              <a:rPr lang="en-US" dirty="0"/>
              <a:t> is a platform that supports various types of applications, but the </a:t>
            </a:r>
            <a:r>
              <a:rPr lang="en-US" dirty="0" smtClean="0"/>
              <a:t>most popular </a:t>
            </a:r>
            <a:r>
              <a:rPr lang="en-US" dirty="0"/>
              <a:t>kind is the development of </a:t>
            </a:r>
            <a:r>
              <a:rPr lang="en-US" b="1" dirty="0"/>
              <a:t>web applications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Node's </a:t>
            </a:r>
            <a:r>
              <a:rPr lang="en-US" dirty="0"/>
              <a:t>style of </a:t>
            </a:r>
            <a:r>
              <a:rPr lang="en-US" dirty="0" smtClean="0"/>
              <a:t>coding depends </a:t>
            </a:r>
            <a:r>
              <a:rPr lang="en-US" dirty="0"/>
              <a:t>on the community to extend the platform through third-party modules</a:t>
            </a:r>
            <a:r>
              <a:rPr lang="en-US" dirty="0" smtClean="0"/>
              <a:t>; these </a:t>
            </a:r>
            <a:r>
              <a:rPr lang="en-US" dirty="0"/>
              <a:t>modules are then built upon to create new modules, and so on. </a:t>
            </a:r>
            <a:endParaRPr lang="en-US" dirty="0" smtClean="0"/>
          </a:p>
          <a:p>
            <a:r>
              <a:rPr lang="en-US" dirty="0" smtClean="0"/>
              <a:t>Companies and </a:t>
            </a:r>
            <a:r>
              <a:rPr lang="en-US" dirty="0"/>
              <a:t>single developers around the globe are participating in this process by </a:t>
            </a:r>
            <a:r>
              <a:rPr lang="en-US" dirty="0" smtClean="0"/>
              <a:t>creating modules </a:t>
            </a:r>
            <a:r>
              <a:rPr lang="en-US" dirty="0"/>
              <a:t>that wrap the basic Node APIs and deliver a better starting point </a:t>
            </a:r>
            <a:r>
              <a:rPr lang="en-US" dirty="0" smtClean="0"/>
              <a:t>for application </a:t>
            </a:r>
            <a:r>
              <a:rPr lang="en-US" dirty="0"/>
              <a:t>development.</a:t>
            </a:r>
          </a:p>
        </p:txBody>
      </p:sp>
    </p:spTree>
    <p:extLst>
      <p:ext uri="{BB962C8B-B14F-4D97-AF65-F5344CB8AC3E}">
        <p14:creationId xmlns:p14="http://schemas.microsoft.com/office/powerpoint/2010/main" val="267970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Node.js web </a:t>
            </a:r>
            <a:r>
              <a:rPr lang="en-US" dirty="0" smtClean="0"/>
              <a:t>applications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modules to support web application development but none </a:t>
            </a:r>
            <a:r>
              <a:rPr lang="en-US" dirty="0" smtClean="0"/>
              <a:t>as popular </a:t>
            </a:r>
            <a:r>
              <a:rPr lang="en-US" dirty="0"/>
              <a:t>as the </a:t>
            </a:r>
            <a:r>
              <a:rPr lang="en-US" b="1" dirty="0"/>
              <a:t>Connect</a:t>
            </a:r>
            <a:r>
              <a:rPr lang="en-US" dirty="0"/>
              <a:t> module.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Connect</a:t>
            </a:r>
            <a:r>
              <a:rPr lang="en-US" dirty="0"/>
              <a:t> module delivers a set of </a:t>
            </a:r>
            <a:r>
              <a:rPr lang="en-US" dirty="0" smtClean="0"/>
              <a:t>wrappers around </a:t>
            </a:r>
            <a:r>
              <a:rPr lang="en-US" dirty="0"/>
              <a:t>the </a:t>
            </a:r>
            <a:r>
              <a:rPr lang="en-US" b="1" dirty="0"/>
              <a:t>Node.js</a:t>
            </a:r>
            <a:r>
              <a:rPr lang="en-US" dirty="0"/>
              <a:t> low-level APIs to enable the development of rich web </a:t>
            </a:r>
            <a:r>
              <a:rPr lang="en-US" dirty="0" smtClean="0"/>
              <a:t>application frameworks.</a:t>
            </a:r>
          </a:p>
        </p:txBody>
      </p:sp>
    </p:spTree>
    <p:extLst>
      <p:ext uri="{BB962C8B-B14F-4D97-AF65-F5344CB8AC3E}">
        <p14:creationId xmlns:p14="http://schemas.microsoft.com/office/powerpoint/2010/main" val="93316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Node.js web </a:t>
            </a:r>
            <a:r>
              <a:rPr lang="en-US" dirty="0" smtClean="0"/>
              <a:t>applications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</a:t>
            </a:r>
            <a:r>
              <a:rPr lang="en-US" dirty="0"/>
              <a:t>understand what Connect is all about, let's begin with a </a:t>
            </a:r>
            <a:r>
              <a:rPr lang="en-US" dirty="0" smtClean="0"/>
              <a:t>basic example </a:t>
            </a:r>
            <a:r>
              <a:rPr lang="en-US" dirty="0"/>
              <a:t>of a basic Node web server.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your working folder, create a file </a:t>
            </a:r>
            <a:r>
              <a:rPr lang="en-US" dirty="0" smtClean="0"/>
              <a:t>named </a:t>
            </a:r>
            <a:r>
              <a:rPr lang="en-US" b="1" dirty="0" smtClean="0">
                <a:latin typeface="Consolas"/>
                <a:cs typeface="Consolas"/>
              </a:rPr>
              <a:t>server.js</a:t>
            </a:r>
            <a:r>
              <a:rPr lang="en-US" dirty="0"/>
              <a:t>, which contains the following code snippet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var http = require('http');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http.createServer(function(req, res) {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res.writeHead</a:t>
            </a:r>
            <a:r>
              <a:rPr lang="en-US" sz="2000" b="1" dirty="0">
                <a:latin typeface="Consolas"/>
                <a:cs typeface="Consolas"/>
              </a:rPr>
              <a:t>(200, </a:t>
            </a:r>
            <a:r>
              <a:rPr lang="en-US" sz="2000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'</a:t>
            </a:r>
            <a:r>
              <a:rPr lang="en-US" sz="2000" b="1" dirty="0">
                <a:latin typeface="Consolas"/>
                <a:cs typeface="Consolas"/>
              </a:rPr>
              <a:t>Content-Type': 'text/plain'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}</a:t>
            </a:r>
            <a:r>
              <a:rPr lang="en-US" sz="2000" b="1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res.end</a:t>
            </a:r>
            <a:r>
              <a:rPr lang="en-US" sz="2000" b="1" dirty="0">
                <a:latin typeface="Consolas"/>
                <a:cs typeface="Consolas"/>
              </a:rPr>
              <a:t>('Hello World');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}).listen(3000);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console.log('Server running at http://localhost:3000/');</a:t>
            </a:r>
          </a:p>
        </p:txBody>
      </p:sp>
    </p:spTree>
    <p:extLst>
      <p:ext uri="{BB962C8B-B14F-4D97-AF65-F5344CB8AC3E}">
        <p14:creationId xmlns:p14="http://schemas.microsoft.com/office/powerpoint/2010/main" val="309621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Node.js web </a:t>
            </a:r>
            <a:r>
              <a:rPr lang="en-US" dirty="0" smtClean="0"/>
              <a:t>applications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start your web server, use your command-line tool, and navigate to your </a:t>
            </a:r>
            <a:r>
              <a:rPr lang="en-US" dirty="0" smtClean="0"/>
              <a:t>working folder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, run the node CLI tool and run the server.js file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$ node </a:t>
            </a:r>
            <a:r>
              <a:rPr lang="en-US" b="1" dirty="0" smtClean="0">
                <a:latin typeface="Consolas"/>
                <a:cs typeface="Consolas"/>
              </a:rPr>
              <a:t>server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r>
              <a:rPr lang="en-US" dirty="0"/>
              <a:t>Now open </a:t>
            </a:r>
            <a:r>
              <a:rPr lang="en-US" b="1" dirty="0">
                <a:latin typeface="Consolas"/>
                <a:cs typeface="Consolas"/>
              </a:rPr>
              <a:t>http://localhost:3000 </a:t>
            </a:r>
            <a:r>
              <a:rPr lang="en-US" dirty="0"/>
              <a:t>in your browser, and you'll see the </a:t>
            </a:r>
            <a:r>
              <a:rPr lang="en-US" b="1" dirty="0" smtClean="0"/>
              <a:t>Hello World </a:t>
            </a:r>
            <a:r>
              <a:rPr lang="en-US" dirty="0"/>
              <a:t>response.</a:t>
            </a:r>
            <a:endParaRPr lang="en-US" sz="20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7674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Node.js web </a:t>
            </a:r>
            <a:r>
              <a:rPr lang="en-US" dirty="0" smtClean="0"/>
              <a:t>applications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 how does this work? </a:t>
            </a:r>
            <a:endParaRPr lang="en-US" b="1" dirty="0" smtClean="0"/>
          </a:p>
          <a:p>
            <a:r>
              <a:rPr lang="en-US" dirty="0" smtClean="0"/>
              <a:t>In </a:t>
            </a:r>
            <a:r>
              <a:rPr lang="en-US" dirty="0"/>
              <a:t>this example, the </a:t>
            </a:r>
            <a:r>
              <a:rPr lang="en-US" b="1" dirty="0">
                <a:latin typeface="Consolas"/>
                <a:cs typeface="Consolas"/>
              </a:rPr>
              <a:t>http</a:t>
            </a:r>
            <a:r>
              <a:rPr lang="en-US" dirty="0"/>
              <a:t> module is used to create a </a:t>
            </a:r>
            <a:r>
              <a:rPr lang="en-US" dirty="0" smtClean="0"/>
              <a:t>small </a:t>
            </a:r>
            <a:r>
              <a:rPr lang="en-US" b="1" dirty="0" smtClean="0"/>
              <a:t>web </a:t>
            </a:r>
            <a:r>
              <a:rPr lang="en-US" b="1" dirty="0"/>
              <a:t>server </a:t>
            </a:r>
            <a:r>
              <a:rPr lang="en-US" dirty="0"/>
              <a:t>listening to the 3000 port.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begin by requiring the </a:t>
            </a:r>
            <a:r>
              <a:rPr lang="en-US" b="1" dirty="0">
                <a:latin typeface="Consolas"/>
                <a:cs typeface="Consolas"/>
              </a:rPr>
              <a:t>http</a:t>
            </a:r>
            <a:r>
              <a:rPr lang="en-US" dirty="0"/>
              <a:t> module </a:t>
            </a:r>
            <a:r>
              <a:rPr lang="en-US" dirty="0" smtClean="0"/>
              <a:t>and use </a:t>
            </a:r>
            <a:r>
              <a:rPr lang="en-US" dirty="0"/>
              <a:t>the </a:t>
            </a:r>
            <a:r>
              <a:rPr lang="en-US" b="1" dirty="0">
                <a:latin typeface="Consolas"/>
                <a:cs typeface="Consolas"/>
              </a:rPr>
              <a:t>createServer() </a:t>
            </a:r>
            <a:r>
              <a:rPr lang="en-US" dirty="0"/>
              <a:t>method to return a new server object.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>
                <a:latin typeface="Consolas"/>
                <a:cs typeface="Consolas"/>
              </a:rPr>
              <a:t>listen(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r>
              <a:rPr lang="en-US" dirty="0" smtClean="0"/>
              <a:t> method </a:t>
            </a:r>
            <a:r>
              <a:rPr lang="en-US" dirty="0"/>
              <a:t>is then used to listen to the 3000 port. </a:t>
            </a:r>
            <a:endParaRPr lang="en-US" dirty="0" smtClean="0"/>
          </a:p>
          <a:p>
            <a:r>
              <a:rPr lang="en-US" dirty="0" smtClean="0"/>
              <a:t>Notice </a:t>
            </a:r>
            <a:r>
              <a:rPr lang="en-US" dirty="0"/>
              <a:t>the callback </a:t>
            </a:r>
            <a:r>
              <a:rPr lang="en-US" dirty="0" smtClean="0"/>
              <a:t>function (anonymous function) </a:t>
            </a:r>
            <a:r>
              <a:rPr lang="en-US" dirty="0"/>
              <a:t>that </a:t>
            </a:r>
            <a:r>
              <a:rPr lang="en-US" dirty="0" smtClean="0"/>
              <a:t>is passed </a:t>
            </a:r>
            <a:r>
              <a:rPr lang="en-US" dirty="0"/>
              <a:t>as an argument to the </a:t>
            </a:r>
            <a:r>
              <a:rPr lang="en-US" b="1" dirty="0">
                <a:latin typeface="Consolas"/>
                <a:cs typeface="Consolas"/>
              </a:rPr>
              <a:t>createServer()</a:t>
            </a:r>
            <a:r>
              <a:rPr lang="en-US" dirty="0"/>
              <a:t> method.</a:t>
            </a:r>
            <a:endParaRPr lang="en-US" sz="20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194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Node.js web </a:t>
            </a:r>
            <a:r>
              <a:rPr lang="en-US" dirty="0" smtClean="0"/>
              <a:t>applications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callback function gets called whenever there's an </a:t>
            </a:r>
            <a:r>
              <a:rPr lang="en-US" b="1" dirty="0"/>
              <a:t>HTTP</a:t>
            </a:r>
            <a:r>
              <a:rPr lang="en-US" dirty="0"/>
              <a:t> </a:t>
            </a:r>
            <a:r>
              <a:rPr lang="en-US" b="1" dirty="0"/>
              <a:t>request</a:t>
            </a:r>
            <a:r>
              <a:rPr lang="en-US" dirty="0"/>
              <a:t> sent to the </a:t>
            </a:r>
            <a:r>
              <a:rPr lang="en-US" dirty="0" smtClean="0"/>
              <a:t>web server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server object will then pass the </a:t>
            </a:r>
            <a:r>
              <a:rPr lang="en-US" b="1" dirty="0">
                <a:latin typeface="Consolas"/>
                <a:cs typeface="Consolas"/>
              </a:rPr>
              <a:t>req</a:t>
            </a:r>
            <a:r>
              <a:rPr lang="en-US" dirty="0"/>
              <a:t> and </a:t>
            </a:r>
            <a:r>
              <a:rPr lang="en-US" b="1" dirty="0">
                <a:latin typeface="Consolas"/>
                <a:cs typeface="Consolas"/>
              </a:rPr>
              <a:t>res</a:t>
            </a:r>
            <a:r>
              <a:rPr lang="en-US" dirty="0"/>
              <a:t> arguments, which </a:t>
            </a:r>
            <a:r>
              <a:rPr lang="en-US" dirty="0" smtClean="0"/>
              <a:t>contain the </a:t>
            </a:r>
            <a:r>
              <a:rPr lang="en-US" dirty="0"/>
              <a:t>information and functionality needed to send back an HTTP response.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callback </a:t>
            </a:r>
            <a:r>
              <a:rPr lang="en-US" dirty="0"/>
              <a:t>function will then do the following two steps:</a:t>
            </a:r>
          </a:p>
          <a:p>
            <a:pPr marL="914380" lvl="1" indent="-457200">
              <a:buFont typeface="+mj-lt"/>
              <a:buAutoNum type="arabicPeriod"/>
            </a:pPr>
            <a:r>
              <a:rPr lang="en-US" dirty="0" smtClean="0"/>
              <a:t>First</a:t>
            </a:r>
            <a:r>
              <a:rPr lang="en-US" dirty="0"/>
              <a:t>, it will call the </a:t>
            </a:r>
            <a:r>
              <a:rPr lang="en-US" b="1" dirty="0">
                <a:latin typeface="Consolas"/>
                <a:cs typeface="Consolas"/>
              </a:rPr>
              <a:t>writeHead()</a:t>
            </a:r>
            <a:r>
              <a:rPr lang="en-US" dirty="0"/>
              <a:t> method of the response object. This </a:t>
            </a:r>
            <a:r>
              <a:rPr lang="en-US" dirty="0" smtClean="0"/>
              <a:t>method is </a:t>
            </a:r>
            <a:r>
              <a:rPr lang="en-US" dirty="0"/>
              <a:t>used to set the </a:t>
            </a:r>
            <a:r>
              <a:rPr lang="en-US" b="1" dirty="0"/>
              <a:t>response HTTP headers</a:t>
            </a:r>
            <a:r>
              <a:rPr lang="en-US" dirty="0"/>
              <a:t>. In this example, it will set </a:t>
            </a:r>
            <a:r>
              <a:rPr lang="en-US" dirty="0" smtClean="0"/>
              <a:t>the </a:t>
            </a:r>
            <a:r>
              <a:rPr lang="en-US" b="1" dirty="0" smtClean="0"/>
              <a:t>Content</a:t>
            </a:r>
            <a:r>
              <a:rPr lang="en-US" b="1" dirty="0"/>
              <a:t>-Type </a:t>
            </a:r>
            <a:r>
              <a:rPr lang="en-US" dirty="0"/>
              <a:t>header value to </a:t>
            </a:r>
            <a:r>
              <a:rPr lang="en-US" b="1" dirty="0"/>
              <a:t>text/plain</a:t>
            </a:r>
            <a:r>
              <a:rPr lang="en-US" dirty="0"/>
              <a:t>. For instance, when </a:t>
            </a:r>
            <a:r>
              <a:rPr lang="en-US" dirty="0" smtClean="0"/>
              <a:t>responding with </a:t>
            </a:r>
            <a:r>
              <a:rPr lang="en-US" dirty="0"/>
              <a:t>HTML, you just need to replace </a:t>
            </a:r>
            <a:r>
              <a:rPr lang="en-US" b="1" dirty="0"/>
              <a:t>text/plain </a:t>
            </a:r>
            <a:r>
              <a:rPr lang="en-US" dirty="0"/>
              <a:t>with </a:t>
            </a:r>
            <a:r>
              <a:rPr lang="en-US" b="1" dirty="0"/>
              <a:t>html/</a:t>
            </a:r>
            <a:r>
              <a:rPr lang="en-US" b="1" dirty="0" smtClean="0"/>
              <a:t>plain</a:t>
            </a:r>
            <a:r>
              <a:rPr lang="en-US" dirty="0" smtClean="0"/>
              <a:t>.</a:t>
            </a:r>
          </a:p>
          <a:p>
            <a:pPr marL="914380" lvl="1" indent="-457200">
              <a:buFont typeface="+mj-lt"/>
              <a:buAutoNum type="arabicPeriod"/>
            </a:pPr>
            <a:r>
              <a:rPr lang="en-US" dirty="0" smtClean="0"/>
              <a:t>Then</a:t>
            </a:r>
            <a:r>
              <a:rPr lang="en-US" dirty="0"/>
              <a:t>, it will call the </a:t>
            </a:r>
            <a:r>
              <a:rPr lang="en-US" b="1" dirty="0">
                <a:latin typeface="Consolas"/>
                <a:cs typeface="Consolas"/>
              </a:rPr>
              <a:t>end()</a:t>
            </a:r>
            <a:r>
              <a:rPr lang="en-US" dirty="0"/>
              <a:t> method of the response object. This </a:t>
            </a:r>
            <a:r>
              <a:rPr lang="en-US" dirty="0" smtClean="0"/>
              <a:t>method is </a:t>
            </a:r>
            <a:r>
              <a:rPr lang="en-US" dirty="0"/>
              <a:t>used to finalize the response. The </a:t>
            </a:r>
            <a:r>
              <a:rPr lang="en-US" b="1" dirty="0">
                <a:latin typeface="Consolas"/>
                <a:cs typeface="Consolas"/>
              </a:rPr>
              <a:t>end()</a:t>
            </a:r>
            <a:r>
              <a:rPr lang="en-US" dirty="0"/>
              <a:t> method takes a single </a:t>
            </a:r>
            <a:r>
              <a:rPr lang="en-US" dirty="0" smtClean="0"/>
              <a:t>string argument </a:t>
            </a:r>
            <a:r>
              <a:rPr lang="en-US" dirty="0"/>
              <a:t>that it will use as the </a:t>
            </a:r>
            <a:r>
              <a:rPr lang="en-US" b="1" dirty="0"/>
              <a:t>HTTP</a:t>
            </a:r>
            <a:r>
              <a:rPr lang="en-US" dirty="0"/>
              <a:t> </a:t>
            </a:r>
            <a:r>
              <a:rPr lang="en-US" b="1" dirty="0"/>
              <a:t>response</a:t>
            </a:r>
            <a:r>
              <a:rPr lang="en-US" dirty="0"/>
              <a:t> </a:t>
            </a:r>
            <a:r>
              <a:rPr lang="en-US" b="1" dirty="0"/>
              <a:t>body</a:t>
            </a:r>
            <a:r>
              <a:rPr lang="en-US" dirty="0"/>
              <a:t>. Another common </a:t>
            </a:r>
            <a:r>
              <a:rPr lang="en-US" dirty="0" smtClean="0"/>
              <a:t>way of </a:t>
            </a:r>
            <a:r>
              <a:rPr lang="en-US" dirty="0"/>
              <a:t>writing this is to add a </a:t>
            </a:r>
            <a:r>
              <a:rPr lang="en-US" b="1" dirty="0">
                <a:latin typeface="Consolas"/>
                <a:cs typeface="Consolas"/>
              </a:rPr>
              <a:t>write() </a:t>
            </a:r>
            <a:r>
              <a:rPr lang="en-US" dirty="0"/>
              <a:t>method before the </a:t>
            </a:r>
            <a:r>
              <a:rPr lang="en-US" b="1" dirty="0">
                <a:latin typeface="Consolas"/>
                <a:cs typeface="Consolas"/>
              </a:rPr>
              <a:t>end()</a:t>
            </a:r>
            <a:r>
              <a:rPr lang="en-US" dirty="0"/>
              <a:t> method and </a:t>
            </a:r>
            <a:r>
              <a:rPr lang="en-US" dirty="0" smtClean="0"/>
              <a:t>then call </a:t>
            </a:r>
            <a:r>
              <a:rPr lang="en-US" dirty="0"/>
              <a:t>the </a:t>
            </a:r>
            <a:r>
              <a:rPr lang="en-US" b="1" dirty="0">
                <a:latin typeface="Consolas"/>
                <a:cs typeface="Consolas"/>
              </a:rPr>
              <a:t>end() </a:t>
            </a:r>
            <a:r>
              <a:rPr lang="en-US" dirty="0"/>
              <a:t>method, as follows</a:t>
            </a:r>
            <a:r>
              <a:rPr lang="en-US" dirty="0" smtClean="0"/>
              <a:t>:</a:t>
            </a:r>
          </a:p>
          <a:p>
            <a:pPr marL="457180" lvl="1" indent="0">
              <a:buNone/>
            </a:pPr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/>
                <a:cs typeface="Consolas"/>
              </a:rPr>
              <a:t>res.write('Hello World');</a:t>
            </a:r>
          </a:p>
          <a:p>
            <a:pPr marL="400032" lvl="1" indent="0">
              <a:buNone/>
            </a:pPr>
            <a:r>
              <a:rPr lang="en-US" b="1" dirty="0">
                <a:latin typeface="Consolas"/>
                <a:cs typeface="Consolas"/>
              </a:rPr>
              <a:t>res.end();</a:t>
            </a:r>
            <a:endParaRPr lang="en-US" sz="17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239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Connect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Connect</a:t>
            </a:r>
            <a:r>
              <a:rPr lang="en-US" dirty="0"/>
              <a:t> is a module built to support interception of requests in a more </a:t>
            </a:r>
            <a:r>
              <a:rPr lang="en-US" dirty="0" smtClean="0"/>
              <a:t>modular approach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first web server example, you learned how to build a simple </a:t>
            </a:r>
            <a:r>
              <a:rPr lang="en-US" dirty="0" smtClean="0"/>
              <a:t>web server </a:t>
            </a:r>
            <a:r>
              <a:rPr lang="en-US" dirty="0"/>
              <a:t>using the </a:t>
            </a:r>
            <a:r>
              <a:rPr lang="en-US" b="1" dirty="0">
                <a:latin typeface="Consolas"/>
                <a:cs typeface="Consolas"/>
              </a:rPr>
              <a:t>http</a:t>
            </a:r>
            <a:r>
              <a:rPr lang="en-US" dirty="0"/>
              <a:t> module.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wish to extend this example, you'd have </a:t>
            </a:r>
            <a:r>
              <a:rPr lang="en-US" dirty="0" smtClean="0"/>
              <a:t>to write </a:t>
            </a:r>
            <a:r>
              <a:rPr lang="en-US" dirty="0"/>
              <a:t>code that manages the different HTTP requests sent to your server, </a:t>
            </a:r>
            <a:r>
              <a:rPr lang="en-US" dirty="0" smtClean="0"/>
              <a:t>handles them </a:t>
            </a:r>
            <a:r>
              <a:rPr lang="en-US" dirty="0"/>
              <a:t>properly, and responds to each request with the correct response.</a:t>
            </a:r>
          </a:p>
        </p:txBody>
      </p:sp>
    </p:spTree>
    <p:extLst>
      <p:ext uri="{BB962C8B-B14F-4D97-AF65-F5344CB8AC3E}">
        <p14:creationId xmlns:p14="http://schemas.microsoft.com/office/powerpoint/2010/main" val="48579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Connect </a:t>
            </a:r>
            <a:r>
              <a:rPr lang="en-US" dirty="0" smtClean="0"/>
              <a:t>module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Connect</a:t>
            </a:r>
            <a:r>
              <a:rPr lang="en-US" dirty="0"/>
              <a:t> creates an API exactly for that </a:t>
            </a:r>
            <a:r>
              <a:rPr lang="en-US" dirty="0" smtClean="0"/>
              <a:t>purpose – it </a:t>
            </a:r>
            <a:r>
              <a:rPr lang="en-US" dirty="0"/>
              <a:t>uses a modular </a:t>
            </a:r>
            <a:r>
              <a:rPr lang="en-US" dirty="0" smtClean="0"/>
              <a:t>component called </a:t>
            </a:r>
            <a:r>
              <a:rPr lang="en-US" b="1" dirty="0"/>
              <a:t>middleware</a:t>
            </a:r>
            <a:r>
              <a:rPr lang="en-US" dirty="0"/>
              <a:t>, which allows you to simply register your application logic </a:t>
            </a:r>
            <a:r>
              <a:rPr lang="en-US" dirty="0" smtClean="0"/>
              <a:t>to </a:t>
            </a:r>
            <a:r>
              <a:rPr lang="en-US" b="1" dirty="0" smtClean="0"/>
              <a:t>predefined</a:t>
            </a:r>
            <a:r>
              <a:rPr lang="en-US" dirty="0" smtClean="0"/>
              <a:t> </a:t>
            </a:r>
            <a:r>
              <a:rPr lang="en-US" dirty="0"/>
              <a:t>HTTP request scenarios. </a:t>
            </a:r>
            <a:endParaRPr lang="en-US" dirty="0" smtClean="0"/>
          </a:p>
          <a:p>
            <a:r>
              <a:rPr lang="en-US" dirty="0" smtClean="0"/>
              <a:t>Connect </a:t>
            </a:r>
            <a:r>
              <a:rPr lang="en-US" b="1" dirty="0"/>
              <a:t>middleware</a:t>
            </a:r>
            <a:r>
              <a:rPr lang="en-US" dirty="0"/>
              <a:t> are basically </a:t>
            </a:r>
            <a:r>
              <a:rPr lang="en-US" dirty="0" smtClean="0"/>
              <a:t>callback functions</a:t>
            </a:r>
            <a:r>
              <a:rPr lang="en-US" dirty="0"/>
              <a:t>, which get executed when an HTTP request occurs.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middleware</a:t>
            </a:r>
            <a:r>
              <a:rPr lang="en-US" dirty="0"/>
              <a:t> </a:t>
            </a:r>
            <a:r>
              <a:rPr lang="en-US" dirty="0" smtClean="0"/>
              <a:t>can then </a:t>
            </a:r>
            <a:r>
              <a:rPr lang="en-US" b="1" dirty="0"/>
              <a:t>perform some logic</a:t>
            </a:r>
            <a:r>
              <a:rPr lang="en-US" dirty="0"/>
              <a:t>, </a:t>
            </a:r>
            <a:r>
              <a:rPr lang="en-US" b="1" dirty="0"/>
              <a:t>return a response</a:t>
            </a:r>
            <a:r>
              <a:rPr lang="en-US" dirty="0"/>
              <a:t>, or call the next registered </a:t>
            </a:r>
            <a:r>
              <a:rPr lang="en-US" dirty="0" smtClean="0"/>
              <a:t>middleware. </a:t>
            </a:r>
          </a:p>
          <a:p>
            <a:r>
              <a:rPr lang="en-US" dirty="0" smtClean="0"/>
              <a:t>While </a:t>
            </a:r>
            <a:r>
              <a:rPr lang="en-US" dirty="0"/>
              <a:t>you will mostly write </a:t>
            </a:r>
            <a:r>
              <a:rPr lang="en-US" b="1" dirty="0"/>
              <a:t>custom middleware </a:t>
            </a:r>
            <a:r>
              <a:rPr lang="en-US" dirty="0"/>
              <a:t>to support your application needs</a:t>
            </a:r>
            <a:r>
              <a:rPr lang="en-US" dirty="0" smtClean="0"/>
              <a:t>, Connect </a:t>
            </a:r>
            <a:r>
              <a:rPr lang="en-US" dirty="0"/>
              <a:t>also includes some common middleware to support </a:t>
            </a:r>
            <a:r>
              <a:rPr lang="en-US" b="1" dirty="0"/>
              <a:t>logging</a:t>
            </a:r>
            <a:r>
              <a:rPr lang="en-US" dirty="0"/>
              <a:t>, </a:t>
            </a:r>
            <a:r>
              <a:rPr lang="en-US" b="1" dirty="0"/>
              <a:t>static </a:t>
            </a:r>
            <a:r>
              <a:rPr lang="en-US" b="1" dirty="0" smtClean="0"/>
              <a:t>file serving</a:t>
            </a:r>
            <a:r>
              <a:rPr lang="en-US" dirty="0"/>
              <a:t>, and more.</a:t>
            </a:r>
          </a:p>
        </p:txBody>
      </p:sp>
    </p:spTree>
    <p:extLst>
      <p:ext uri="{BB962C8B-B14F-4D97-AF65-F5344CB8AC3E}">
        <p14:creationId xmlns:p14="http://schemas.microsoft.com/office/powerpoint/2010/main" val="202718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Connect </a:t>
            </a:r>
            <a:r>
              <a:rPr lang="en-US" dirty="0" smtClean="0"/>
              <a:t>module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way a Connect application works is by using an object called </a:t>
            </a:r>
            <a:r>
              <a:rPr lang="en-US" b="1" dirty="0" smtClean="0">
                <a:latin typeface="Consolas"/>
                <a:cs typeface="Consolas"/>
              </a:rPr>
              <a:t>dispatcher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b="1" dirty="0">
                <a:latin typeface="Consolas"/>
                <a:cs typeface="Consolas"/>
              </a:rPr>
              <a:t>dispatcher</a:t>
            </a:r>
            <a:r>
              <a:rPr lang="en-US" dirty="0"/>
              <a:t> object handles each HTTP request received by the server </a:t>
            </a:r>
            <a:r>
              <a:rPr lang="en-US" dirty="0" smtClean="0"/>
              <a:t>and then </a:t>
            </a:r>
            <a:r>
              <a:rPr lang="en-US" dirty="0"/>
              <a:t>decides, in a cascading way, the order of middleware execution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377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Connect </a:t>
            </a:r>
            <a:r>
              <a:rPr lang="en-US" dirty="0" smtClean="0"/>
              <a:t>module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next </a:t>
            </a:r>
            <a:r>
              <a:rPr lang="en-US" dirty="0" smtClean="0"/>
              <a:t>section, </a:t>
            </a:r>
            <a:r>
              <a:rPr lang="en-US" dirty="0"/>
              <a:t>you'll create your first </a:t>
            </a:r>
            <a:r>
              <a:rPr lang="en-US" b="1" dirty="0"/>
              <a:t>Express</a:t>
            </a:r>
            <a:r>
              <a:rPr lang="en-US" dirty="0"/>
              <a:t> application, but </a:t>
            </a:r>
            <a:r>
              <a:rPr lang="en-US" b="1" dirty="0"/>
              <a:t>Express</a:t>
            </a:r>
            <a:r>
              <a:rPr lang="en-US" dirty="0"/>
              <a:t> is </a:t>
            </a:r>
            <a:r>
              <a:rPr lang="en-US" dirty="0" smtClean="0"/>
              <a:t>based on </a:t>
            </a:r>
            <a:r>
              <a:rPr lang="en-US" b="1" dirty="0"/>
              <a:t>Connect's</a:t>
            </a:r>
            <a:r>
              <a:rPr lang="en-US" dirty="0"/>
              <a:t> approach, so in order to understand how </a:t>
            </a:r>
            <a:r>
              <a:rPr lang="en-US" b="1" dirty="0"/>
              <a:t>Express</a:t>
            </a:r>
            <a:r>
              <a:rPr lang="en-US" dirty="0"/>
              <a:t> works, we'll </a:t>
            </a:r>
            <a:r>
              <a:rPr lang="en-US" dirty="0" smtClean="0"/>
              <a:t>begin with </a:t>
            </a:r>
            <a:r>
              <a:rPr lang="en-US" dirty="0"/>
              <a:t>creating a </a:t>
            </a:r>
            <a:r>
              <a:rPr lang="en-US" b="1" dirty="0"/>
              <a:t>Connect</a:t>
            </a:r>
            <a:r>
              <a:rPr lang="en-US" dirty="0"/>
              <a:t> </a:t>
            </a:r>
            <a:r>
              <a:rPr lang="en-US" dirty="0" smtClean="0"/>
              <a:t>application. </a:t>
            </a:r>
          </a:p>
          <a:p>
            <a:r>
              <a:rPr lang="en-US" dirty="0" smtClean="0"/>
              <a:t>In </a:t>
            </a:r>
            <a:r>
              <a:rPr lang="en-US" dirty="0"/>
              <a:t>your working folder, create a file named </a:t>
            </a:r>
            <a:r>
              <a:rPr lang="en-US" b="1" dirty="0">
                <a:latin typeface="Consolas"/>
                <a:cs typeface="Consolas"/>
              </a:rPr>
              <a:t>server.js</a:t>
            </a:r>
            <a:r>
              <a:rPr lang="en-US" dirty="0"/>
              <a:t> that contains the </a:t>
            </a:r>
            <a:r>
              <a:rPr lang="en-US" dirty="0" smtClean="0"/>
              <a:t>following code </a:t>
            </a:r>
            <a:r>
              <a:rPr lang="en-US" dirty="0"/>
              <a:t>snippet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var connect = require('connect');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var app = connect();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app.listen(3000);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console.log('Server running at http://localhost:3000/');</a:t>
            </a:r>
          </a:p>
        </p:txBody>
      </p:sp>
    </p:spTree>
    <p:extLst>
      <p:ext uri="{BB962C8B-B14F-4D97-AF65-F5344CB8AC3E}">
        <p14:creationId xmlns:p14="http://schemas.microsoft.com/office/powerpoint/2010/main" val="92815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the MEAN Stack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MEAN stack is a powerful, full-stack JavaScript solution that </a:t>
            </a:r>
            <a:r>
              <a:rPr lang="en-US" dirty="0" smtClean="0"/>
              <a:t>comprises four </a:t>
            </a:r>
            <a:r>
              <a:rPr lang="en-US" dirty="0"/>
              <a:t>major building blocks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MongoDB</a:t>
            </a:r>
            <a:r>
              <a:rPr lang="en-US" dirty="0" smtClean="0"/>
              <a:t> </a:t>
            </a:r>
            <a:r>
              <a:rPr lang="en-US" dirty="0"/>
              <a:t>as the </a:t>
            </a:r>
            <a:r>
              <a:rPr lang="en-US" dirty="0" smtClean="0"/>
              <a:t>database</a:t>
            </a:r>
          </a:p>
          <a:p>
            <a:pPr lvl="1"/>
            <a:r>
              <a:rPr lang="en-US" b="1" dirty="0" smtClean="0"/>
              <a:t>Express</a:t>
            </a:r>
            <a:r>
              <a:rPr lang="en-US" dirty="0" smtClean="0"/>
              <a:t> </a:t>
            </a:r>
            <a:r>
              <a:rPr lang="en-US" dirty="0"/>
              <a:t>as the web </a:t>
            </a:r>
            <a:r>
              <a:rPr lang="en-US" dirty="0" smtClean="0"/>
              <a:t>server framework</a:t>
            </a:r>
          </a:p>
          <a:p>
            <a:pPr lvl="1"/>
            <a:r>
              <a:rPr lang="en-US" b="1" dirty="0" smtClean="0"/>
              <a:t>AngularJS</a:t>
            </a:r>
            <a:r>
              <a:rPr lang="en-US" dirty="0" smtClean="0"/>
              <a:t> </a:t>
            </a:r>
            <a:r>
              <a:rPr lang="en-US" dirty="0"/>
              <a:t>as the web client </a:t>
            </a:r>
            <a:r>
              <a:rPr lang="en-US" dirty="0" smtClean="0"/>
              <a:t>framework</a:t>
            </a:r>
          </a:p>
          <a:p>
            <a:pPr lvl="1"/>
            <a:r>
              <a:rPr lang="en-US" b="1" dirty="0" smtClean="0"/>
              <a:t>Node.j</a:t>
            </a:r>
            <a:r>
              <a:rPr lang="en-US" dirty="0" smtClean="0"/>
              <a:t>s </a:t>
            </a:r>
            <a:r>
              <a:rPr lang="en-US" dirty="0"/>
              <a:t>as the </a:t>
            </a:r>
            <a:r>
              <a:rPr lang="en-US" dirty="0" smtClean="0"/>
              <a:t>server platform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building blocks are being developed by different teams </a:t>
            </a:r>
            <a:r>
              <a:rPr lang="en-US" dirty="0" smtClean="0"/>
              <a:t>and involve </a:t>
            </a:r>
            <a:r>
              <a:rPr lang="en-US" dirty="0"/>
              <a:t>a substantial community of developers and advocates pushing forward </a:t>
            </a:r>
            <a:r>
              <a:rPr lang="en-US" dirty="0" smtClean="0"/>
              <a:t>the development </a:t>
            </a:r>
            <a:r>
              <a:rPr lang="en-US" dirty="0"/>
              <a:t>and documentation of each component.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strength of the </a:t>
            </a:r>
            <a:r>
              <a:rPr lang="en-US" dirty="0" smtClean="0"/>
              <a:t>stack lies </a:t>
            </a:r>
            <a:r>
              <a:rPr lang="en-US" dirty="0"/>
              <a:t>in its centralization of </a:t>
            </a:r>
            <a:r>
              <a:rPr lang="en-US" b="1" dirty="0"/>
              <a:t>JavaScript</a:t>
            </a:r>
            <a:r>
              <a:rPr lang="en-US" dirty="0"/>
              <a:t> as the main programming language. </a:t>
            </a:r>
            <a:endParaRPr lang="en-US" dirty="0" smtClean="0"/>
          </a:p>
          <a:p>
            <a:r>
              <a:rPr lang="en-US" dirty="0" smtClean="0"/>
              <a:t>However, the </a:t>
            </a:r>
            <a:r>
              <a:rPr lang="en-US" dirty="0"/>
              <a:t>problem of connecting these tools together can lay the foundation for scaling </a:t>
            </a:r>
            <a:r>
              <a:rPr lang="en-US" dirty="0" smtClean="0"/>
              <a:t>and architecture </a:t>
            </a:r>
            <a:r>
              <a:rPr lang="en-US" dirty="0"/>
              <a:t>issues, which can dramatically affect your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23652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Connect </a:t>
            </a:r>
            <a:r>
              <a:rPr lang="en-US" dirty="0" smtClean="0"/>
              <a:t>module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you can see, your application file is using the </a:t>
            </a:r>
            <a:r>
              <a:rPr lang="en-US" b="1" dirty="0">
                <a:latin typeface="Consolas"/>
                <a:cs typeface="Consolas"/>
              </a:rPr>
              <a:t>connect</a:t>
            </a:r>
            <a:r>
              <a:rPr lang="en-US" dirty="0"/>
              <a:t> module to create a </a:t>
            </a:r>
            <a:r>
              <a:rPr lang="en-US" dirty="0" smtClean="0"/>
              <a:t>new </a:t>
            </a:r>
            <a:r>
              <a:rPr lang="en-US" b="1" dirty="0" smtClean="0"/>
              <a:t>web </a:t>
            </a:r>
            <a:r>
              <a:rPr lang="en-US" b="1" dirty="0"/>
              <a:t>server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b="1" dirty="0"/>
              <a:t>Connect</a:t>
            </a:r>
            <a:r>
              <a:rPr lang="en-US" dirty="0"/>
              <a:t> isn't a core module, so you'll have to install it </a:t>
            </a:r>
            <a:r>
              <a:rPr lang="en-US" dirty="0" smtClean="0"/>
              <a:t>using </a:t>
            </a:r>
            <a:r>
              <a:rPr lang="en-US" b="1" dirty="0" smtClean="0"/>
              <a:t>NPM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do so</a:t>
            </a:r>
            <a:r>
              <a:rPr lang="en-US" dirty="0" smtClean="0"/>
              <a:t>, use </a:t>
            </a:r>
            <a:r>
              <a:rPr lang="en-US" dirty="0"/>
              <a:t>your command-line tool, and navigate to your working folder. Then execute </a:t>
            </a:r>
            <a:r>
              <a:rPr lang="en-US" dirty="0" smtClean="0"/>
              <a:t>the following </a:t>
            </a:r>
            <a:r>
              <a:rPr lang="en-US" dirty="0"/>
              <a:t>command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$ npm install </a:t>
            </a:r>
            <a:r>
              <a:rPr lang="en-US" b="1" dirty="0" smtClean="0">
                <a:latin typeface="Consolas"/>
                <a:cs typeface="Consolas"/>
              </a:rPr>
              <a:t>--save connect</a:t>
            </a:r>
          </a:p>
          <a:p>
            <a:endParaRPr lang="en-US" dirty="0"/>
          </a:p>
          <a:p>
            <a:r>
              <a:rPr lang="en-US" b="1" dirty="0"/>
              <a:t>NPM</a:t>
            </a:r>
            <a:r>
              <a:rPr lang="en-US" dirty="0"/>
              <a:t> will install the connect module inside a </a:t>
            </a:r>
            <a:r>
              <a:rPr lang="en-US" b="1" dirty="0"/>
              <a:t>node_modules</a:t>
            </a:r>
            <a:r>
              <a:rPr lang="en-US" dirty="0"/>
              <a:t> folder, which </a:t>
            </a:r>
            <a:r>
              <a:rPr lang="en-US" dirty="0" smtClean="0"/>
              <a:t>will enable </a:t>
            </a:r>
            <a:r>
              <a:rPr lang="en-US" dirty="0"/>
              <a:t>you to </a:t>
            </a:r>
            <a:r>
              <a:rPr lang="en-US" b="1" dirty="0"/>
              <a:t>require</a:t>
            </a:r>
            <a:r>
              <a:rPr lang="en-US" dirty="0"/>
              <a:t> it in your application file.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run your Connect web server</a:t>
            </a:r>
            <a:r>
              <a:rPr lang="en-US" dirty="0" smtClean="0"/>
              <a:t>, just </a:t>
            </a:r>
            <a:r>
              <a:rPr lang="en-US" dirty="0"/>
              <a:t>use Node's CLI and execute the following command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$ node server</a:t>
            </a:r>
            <a:endParaRPr lang="en-US" sz="20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8664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Connect </a:t>
            </a:r>
            <a:r>
              <a:rPr lang="en-US" dirty="0" smtClean="0"/>
              <a:t>module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884" y="1406770"/>
            <a:ext cx="8104716" cy="2555630"/>
          </a:xfrm>
        </p:spPr>
        <p:txBody>
          <a:bodyPr>
            <a:normAutofit/>
          </a:bodyPr>
          <a:lstStyle/>
          <a:p>
            <a:r>
              <a:rPr lang="en-US" dirty="0"/>
              <a:t>Node will run your application, reporting the server status using the </a:t>
            </a:r>
            <a:r>
              <a:rPr lang="en-US" b="1" dirty="0">
                <a:latin typeface="Consolas"/>
                <a:cs typeface="Consolas"/>
              </a:rPr>
              <a:t>console.log(</a:t>
            </a:r>
            <a:r>
              <a:rPr lang="en-US" b="1" dirty="0" smtClean="0">
                <a:latin typeface="Consolas"/>
                <a:cs typeface="Consolas"/>
              </a:rPr>
              <a:t>) </a:t>
            </a:r>
            <a:r>
              <a:rPr lang="en-US" dirty="0" smtClean="0"/>
              <a:t>method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try reaching your application in the browser by visiting </a:t>
            </a:r>
            <a:r>
              <a:rPr lang="en-US" b="1" dirty="0">
                <a:latin typeface="Consolas"/>
                <a:cs typeface="Consolas"/>
              </a:rPr>
              <a:t>http:/</a:t>
            </a:r>
            <a:r>
              <a:rPr lang="en-US" b="1" dirty="0" smtClean="0">
                <a:latin typeface="Consolas"/>
                <a:cs typeface="Consolas"/>
              </a:rPr>
              <a:t>/ localhost</a:t>
            </a:r>
            <a:r>
              <a:rPr lang="en-US" b="1" dirty="0">
                <a:latin typeface="Consolas"/>
                <a:cs typeface="Consolas"/>
              </a:rPr>
              <a:t>:3000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you should get a response similar to what is shown </a:t>
            </a:r>
            <a:r>
              <a:rPr lang="en-US" dirty="0" smtClean="0"/>
              <a:t>in the </a:t>
            </a:r>
            <a:r>
              <a:rPr lang="en-US" dirty="0"/>
              <a:t>following screenshot:</a:t>
            </a:r>
            <a:endParaRPr lang="en-US" sz="2000" b="1" dirty="0"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429000"/>
            <a:ext cx="4800600" cy="328517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886200"/>
            <a:ext cx="3200400" cy="27432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>
            <a:lvl1pPr marL="342885" indent="-342885" algn="l" defTabSz="914359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  <a:defRPr sz="23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742917" indent="-285737" algn="l" defTabSz="914359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  <a:defRPr sz="2000" kern="1200">
                <a:solidFill>
                  <a:srgbClr val="000000"/>
                </a:solidFill>
                <a:latin typeface="Arial Narrow"/>
                <a:ea typeface="+mn-ea"/>
                <a:cs typeface="Arial Narrow"/>
              </a:defRPr>
            </a:lvl2pPr>
            <a:lvl3pPr marL="1142949" indent="-228590" algn="l" defTabSz="914359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  <a:defRPr sz="1800" kern="1200">
                <a:solidFill>
                  <a:srgbClr val="000000"/>
                </a:solidFill>
                <a:latin typeface="Arial Narrow"/>
                <a:ea typeface="+mn-ea"/>
                <a:cs typeface="Arial Narrow"/>
              </a:defRPr>
            </a:lvl3pPr>
            <a:lvl4pPr marL="1600128" indent="-228590" algn="l" defTabSz="914359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itchFamily="34" charset="0"/>
              <a:buChar char="–"/>
              <a:defRPr sz="1800" kern="1200">
                <a:solidFill>
                  <a:srgbClr val="000000"/>
                </a:solidFill>
                <a:latin typeface="Arial Narrow"/>
                <a:ea typeface="+mn-ea"/>
                <a:cs typeface="Arial Narrow"/>
              </a:defRPr>
            </a:lvl4pPr>
            <a:lvl5pPr marL="2057308" indent="-228590" algn="l" defTabSz="914359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itchFamily="34" charset="0"/>
              <a:buChar char="»"/>
              <a:defRPr sz="1800" kern="1200">
                <a:solidFill>
                  <a:srgbClr val="000000"/>
                </a:solidFill>
                <a:latin typeface="Arial Narrow"/>
                <a:ea typeface="+mn-ea"/>
                <a:cs typeface="Arial Narrow"/>
              </a:defRPr>
            </a:lvl5pPr>
            <a:lvl6pPr marL="2514487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67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46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26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this response means is that there isn't any </a:t>
            </a:r>
            <a:r>
              <a:rPr lang="en-US" b="1" dirty="0"/>
              <a:t>middleware</a:t>
            </a:r>
            <a:r>
              <a:rPr lang="en-US" dirty="0"/>
              <a:t> registered to handle </a:t>
            </a:r>
            <a:r>
              <a:rPr lang="en-US" dirty="0" smtClean="0"/>
              <a:t>the </a:t>
            </a:r>
            <a:r>
              <a:rPr lang="en-US" b="1" dirty="0" smtClean="0"/>
              <a:t>GET </a:t>
            </a:r>
            <a:r>
              <a:rPr lang="en-US" b="1" dirty="0"/>
              <a:t>HTTP </a:t>
            </a:r>
            <a:r>
              <a:rPr lang="en-US" dirty="0"/>
              <a:t>request.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14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</a:t>
            </a:r>
            <a:r>
              <a:rPr lang="en-US" b="1" dirty="0"/>
              <a:t>middleware</a:t>
            </a:r>
            <a:r>
              <a:rPr lang="en-US" dirty="0"/>
              <a:t> is just </a:t>
            </a:r>
            <a:r>
              <a:rPr lang="en-US" b="1" dirty="0"/>
              <a:t>JavaScript</a:t>
            </a:r>
            <a:r>
              <a:rPr lang="en-US" dirty="0"/>
              <a:t> </a:t>
            </a:r>
            <a:r>
              <a:rPr lang="en-US" b="1" dirty="0"/>
              <a:t>function</a:t>
            </a:r>
            <a:r>
              <a:rPr lang="en-US" dirty="0"/>
              <a:t> with a unique signature.</a:t>
            </a:r>
          </a:p>
          <a:p>
            <a:r>
              <a:rPr lang="en-US" dirty="0"/>
              <a:t>Each middleware function is defined with the following three arguments:</a:t>
            </a:r>
          </a:p>
          <a:p>
            <a:pPr lvl="1"/>
            <a:r>
              <a:rPr lang="en-US" b="1" dirty="0" smtClean="0"/>
              <a:t>req</a:t>
            </a:r>
            <a:r>
              <a:rPr lang="en-US" b="1" dirty="0"/>
              <a:t>:</a:t>
            </a:r>
            <a:r>
              <a:rPr lang="en-US" dirty="0"/>
              <a:t> This is an object that holds the HTTP </a:t>
            </a:r>
            <a:r>
              <a:rPr lang="en-US" b="1" dirty="0"/>
              <a:t>request</a:t>
            </a:r>
            <a:r>
              <a:rPr lang="en-US" dirty="0"/>
              <a:t> information</a:t>
            </a:r>
          </a:p>
          <a:p>
            <a:pPr lvl="1"/>
            <a:r>
              <a:rPr lang="en-US" b="1" dirty="0" smtClean="0"/>
              <a:t>res</a:t>
            </a:r>
            <a:r>
              <a:rPr lang="en-US" b="1" dirty="0"/>
              <a:t>:</a:t>
            </a:r>
            <a:r>
              <a:rPr lang="en-US" dirty="0"/>
              <a:t> This is an object that holds the HTTP </a:t>
            </a:r>
            <a:r>
              <a:rPr lang="en-US" b="1" dirty="0"/>
              <a:t>response</a:t>
            </a:r>
            <a:r>
              <a:rPr lang="en-US" dirty="0"/>
              <a:t> information and </a:t>
            </a:r>
            <a:r>
              <a:rPr lang="en-US" dirty="0" smtClean="0"/>
              <a:t>allows you </a:t>
            </a:r>
            <a:r>
              <a:rPr lang="en-US" dirty="0"/>
              <a:t>to set the response properties</a:t>
            </a:r>
          </a:p>
          <a:p>
            <a:pPr lvl="1"/>
            <a:r>
              <a:rPr lang="en-US" b="1" dirty="0" smtClean="0"/>
              <a:t>next</a:t>
            </a:r>
            <a:r>
              <a:rPr lang="en-US" b="1" dirty="0"/>
              <a:t>:</a:t>
            </a:r>
            <a:r>
              <a:rPr lang="en-US" dirty="0"/>
              <a:t> This is the next middleware function defined in the ordered set </a:t>
            </a:r>
            <a:r>
              <a:rPr lang="en-US" dirty="0" smtClean="0"/>
              <a:t>of Connect </a:t>
            </a:r>
            <a:r>
              <a:rPr lang="en-US" dirty="0"/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19850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Middleware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When you have a </a:t>
            </a:r>
            <a:r>
              <a:rPr lang="en-US" b="1" dirty="0"/>
              <a:t>middleware</a:t>
            </a:r>
            <a:r>
              <a:rPr lang="en-US" dirty="0"/>
              <a:t> defined, you'll just have to register it with the </a:t>
            </a:r>
            <a:r>
              <a:rPr lang="en-US" b="1" dirty="0" smtClean="0"/>
              <a:t>Connect</a:t>
            </a:r>
            <a:r>
              <a:rPr lang="en-US" dirty="0" smtClean="0"/>
              <a:t> application </a:t>
            </a:r>
            <a:r>
              <a:rPr lang="en-US" dirty="0"/>
              <a:t>using the </a:t>
            </a:r>
            <a:r>
              <a:rPr lang="en-US" b="1" dirty="0">
                <a:latin typeface="Consolas"/>
                <a:cs typeface="Consolas"/>
              </a:rPr>
              <a:t>app.use()</a:t>
            </a:r>
            <a:r>
              <a:rPr lang="en-US" dirty="0"/>
              <a:t> method. </a:t>
            </a:r>
            <a:endParaRPr lang="en-US" dirty="0" smtClean="0"/>
          </a:p>
          <a:p>
            <a:r>
              <a:rPr lang="en-US" dirty="0" smtClean="0"/>
              <a:t>Let's </a:t>
            </a:r>
            <a:r>
              <a:rPr lang="en-US" dirty="0"/>
              <a:t>revise the previous example </a:t>
            </a:r>
            <a:r>
              <a:rPr lang="en-US" dirty="0" smtClean="0"/>
              <a:t>to include </a:t>
            </a:r>
            <a:r>
              <a:rPr lang="en-US" dirty="0"/>
              <a:t>your first </a:t>
            </a:r>
            <a:r>
              <a:rPr lang="en-US" b="1" dirty="0"/>
              <a:t>middleware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Change </a:t>
            </a:r>
            <a:r>
              <a:rPr lang="en-US" dirty="0"/>
              <a:t>your </a:t>
            </a:r>
            <a:r>
              <a:rPr lang="en-US" b="1" dirty="0">
                <a:latin typeface="Consolas"/>
                <a:cs typeface="Consolas"/>
              </a:rPr>
              <a:t>server.js</a:t>
            </a:r>
            <a:r>
              <a:rPr lang="en-US" dirty="0"/>
              <a:t> file to look like the </a:t>
            </a:r>
            <a:r>
              <a:rPr lang="en-US" dirty="0" smtClean="0"/>
              <a:t>following code </a:t>
            </a:r>
            <a:r>
              <a:rPr lang="en-US" dirty="0"/>
              <a:t>snippet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var connect = require('connect');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var app = connect();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var helloWorld = function(req, res, next) {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/>
                <a:cs typeface="Consolas"/>
              </a:rPr>
              <a:t>   res.setHeader</a:t>
            </a:r>
            <a:r>
              <a:rPr lang="en-US" sz="2200" b="1" dirty="0">
                <a:latin typeface="Consolas"/>
                <a:cs typeface="Consolas"/>
              </a:rPr>
              <a:t>('Content-Type', 'text/plain');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/>
                <a:cs typeface="Consolas"/>
              </a:rPr>
              <a:t>   res.end</a:t>
            </a:r>
            <a:r>
              <a:rPr lang="en-US" sz="2200" b="1" dirty="0">
                <a:latin typeface="Consolas"/>
                <a:cs typeface="Consolas"/>
              </a:rPr>
              <a:t>('Hello World');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app.use(helloWorld);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app.listen(3000);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console.log('Server running at http://localhost:3000/');</a:t>
            </a:r>
          </a:p>
        </p:txBody>
      </p:sp>
    </p:spTree>
    <p:extLst>
      <p:ext uri="{BB962C8B-B14F-4D97-AF65-F5344CB8AC3E}">
        <p14:creationId xmlns:p14="http://schemas.microsoft.com/office/powerpoint/2010/main" val="321416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Middleware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70"/>
            <a:ext cx="3276600" cy="522263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Then, start your </a:t>
            </a:r>
            <a:r>
              <a:rPr lang="en-US" b="1" dirty="0"/>
              <a:t>connect</a:t>
            </a:r>
            <a:r>
              <a:rPr lang="en-US" dirty="0"/>
              <a:t> server again by issuing the following command in </a:t>
            </a:r>
            <a:r>
              <a:rPr lang="en-US" dirty="0" smtClean="0"/>
              <a:t>your command</a:t>
            </a:r>
            <a:r>
              <a:rPr lang="en-US" dirty="0"/>
              <a:t>-line tool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$ node </a:t>
            </a:r>
            <a:r>
              <a:rPr lang="en-US" b="1" dirty="0" smtClean="0">
                <a:latin typeface="Consolas"/>
                <a:cs typeface="Consolas"/>
              </a:rPr>
              <a:t>server</a:t>
            </a:r>
          </a:p>
          <a:p>
            <a:endParaRPr lang="en-US" dirty="0"/>
          </a:p>
          <a:p>
            <a:r>
              <a:rPr lang="en-US" dirty="0"/>
              <a:t>Try visiting </a:t>
            </a:r>
            <a:r>
              <a:rPr lang="en-US" b="1" dirty="0">
                <a:latin typeface="Consolas"/>
                <a:cs typeface="Consolas"/>
              </a:rPr>
              <a:t>http://localhost:3000</a:t>
            </a:r>
            <a:r>
              <a:rPr lang="en-US" dirty="0"/>
              <a:t> again.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will now get a response similar </a:t>
            </a:r>
            <a:r>
              <a:rPr lang="en-US" dirty="0" smtClean="0"/>
              <a:t>to that </a:t>
            </a:r>
            <a:r>
              <a:rPr lang="en-US" dirty="0"/>
              <a:t>in the following screenshot:</a:t>
            </a:r>
            <a:endParaRPr lang="en-US" sz="2200" b="1" dirty="0">
              <a:latin typeface="Consolas"/>
              <a:cs typeface="Consola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371600"/>
            <a:ext cx="480498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9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Connect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you may have noticed, the </a:t>
            </a:r>
            <a:r>
              <a:rPr lang="en-US" b="1" dirty="0"/>
              <a:t>middleware</a:t>
            </a:r>
            <a:r>
              <a:rPr lang="en-US" dirty="0"/>
              <a:t> you registered responds to </a:t>
            </a:r>
            <a:r>
              <a:rPr lang="en-US" b="1" dirty="0"/>
              <a:t>any</a:t>
            </a:r>
            <a:r>
              <a:rPr lang="en-US" dirty="0"/>
              <a:t> </a:t>
            </a:r>
            <a:r>
              <a:rPr lang="en-US" b="1" dirty="0" smtClean="0"/>
              <a:t>request</a:t>
            </a:r>
            <a:r>
              <a:rPr lang="en-US" dirty="0" smtClean="0"/>
              <a:t> regardless </a:t>
            </a:r>
            <a:r>
              <a:rPr lang="en-US" dirty="0"/>
              <a:t>of the request path.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does not comply with modern web </a:t>
            </a:r>
            <a:r>
              <a:rPr lang="en-US" dirty="0" smtClean="0"/>
              <a:t>application development </a:t>
            </a:r>
            <a:r>
              <a:rPr lang="en-US" dirty="0"/>
              <a:t>because responding to different paths is an integral part of all </a:t>
            </a:r>
            <a:r>
              <a:rPr lang="en-US" dirty="0" smtClean="0"/>
              <a:t>web applications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Fortunately</a:t>
            </a:r>
            <a:r>
              <a:rPr lang="en-US" dirty="0"/>
              <a:t>, Connect middleware supports a feature called </a:t>
            </a:r>
            <a:r>
              <a:rPr lang="en-US" b="1" dirty="0"/>
              <a:t>mounting</a:t>
            </a:r>
            <a:r>
              <a:rPr lang="en-US" dirty="0" smtClean="0"/>
              <a:t>, which </a:t>
            </a:r>
            <a:r>
              <a:rPr lang="en-US" dirty="0"/>
              <a:t>enables you to determine which request path is required for the </a:t>
            </a:r>
            <a:r>
              <a:rPr lang="en-US" dirty="0" smtClean="0"/>
              <a:t>middleware function </a:t>
            </a:r>
            <a:r>
              <a:rPr lang="en-US" dirty="0"/>
              <a:t>to get executed. </a:t>
            </a:r>
            <a:endParaRPr lang="en-US" dirty="0" smtClean="0"/>
          </a:p>
          <a:p>
            <a:r>
              <a:rPr lang="en-US" b="1" dirty="0" smtClean="0"/>
              <a:t>Mounting</a:t>
            </a:r>
            <a:r>
              <a:rPr lang="en-US" dirty="0" smtClean="0"/>
              <a:t> </a:t>
            </a:r>
            <a:r>
              <a:rPr lang="en-US" dirty="0"/>
              <a:t>is done by adding the </a:t>
            </a:r>
            <a:r>
              <a:rPr lang="en-US" b="1" dirty="0">
                <a:latin typeface="Consolas"/>
                <a:cs typeface="Consolas"/>
              </a:rPr>
              <a:t>path</a:t>
            </a:r>
            <a:r>
              <a:rPr lang="en-US" dirty="0"/>
              <a:t> argument to the </a:t>
            </a:r>
            <a:r>
              <a:rPr lang="en-US" b="1" dirty="0" smtClean="0">
                <a:latin typeface="Consolas"/>
                <a:cs typeface="Consolas"/>
              </a:rPr>
              <a:t>app.use</a:t>
            </a:r>
            <a:r>
              <a:rPr lang="en-US" b="1" dirty="0">
                <a:latin typeface="Consolas"/>
                <a:cs typeface="Consolas"/>
              </a:rPr>
              <a:t>() </a:t>
            </a:r>
            <a:r>
              <a:rPr lang="en-US" dirty="0"/>
              <a:t>method.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understand this better, let's revisit our previous example.</a:t>
            </a:r>
          </a:p>
        </p:txBody>
      </p:sp>
    </p:spTree>
    <p:extLst>
      <p:ext uri="{BB962C8B-B14F-4D97-AF65-F5344CB8AC3E}">
        <p14:creationId xmlns:p14="http://schemas.microsoft.com/office/powerpoint/2010/main" val="365701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Connect </a:t>
            </a:r>
            <a:r>
              <a:rPr lang="en-US" dirty="0" smtClean="0"/>
              <a:t>middleware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70"/>
            <a:ext cx="8104716" cy="5298830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To </a:t>
            </a:r>
            <a:r>
              <a:rPr lang="en-US" sz="2000" dirty="0"/>
              <a:t>understand this better, let's revisit our previous </a:t>
            </a:r>
            <a:r>
              <a:rPr lang="en-US" sz="2000" dirty="0" smtClean="0"/>
              <a:t>example -- modify your </a:t>
            </a:r>
            <a:r>
              <a:rPr lang="en-US" sz="2000" b="1" dirty="0">
                <a:latin typeface="Consolas"/>
                <a:cs typeface="Consolas"/>
              </a:rPr>
              <a:t>server.js</a:t>
            </a:r>
            <a:r>
              <a:rPr lang="en-US" sz="2000" dirty="0"/>
              <a:t> file to look like the following code snippet</a:t>
            </a:r>
            <a:r>
              <a:rPr lang="en-US" sz="2000" dirty="0" smtClean="0"/>
              <a:t>: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var connect = require('connect');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var app = connect();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var logger = function(req, res, next)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   console.log</a:t>
            </a:r>
            <a:r>
              <a:rPr lang="en-US" sz="1600" b="1" dirty="0">
                <a:latin typeface="Consolas"/>
                <a:cs typeface="Consolas"/>
              </a:rPr>
              <a:t>(req.method, req.url);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   next</a:t>
            </a:r>
            <a:r>
              <a:rPr lang="en-US" sz="16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var helloWorld = function(req, res, next)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   res.setHeader</a:t>
            </a:r>
            <a:r>
              <a:rPr lang="en-US" sz="1600" b="1" dirty="0">
                <a:latin typeface="Consolas"/>
                <a:cs typeface="Consolas"/>
              </a:rPr>
              <a:t>('Content-Type', 'text/plain');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   res.end</a:t>
            </a:r>
            <a:r>
              <a:rPr lang="en-US" sz="1600" b="1" dirty="0">
                <a:latin typeface="Consolas"/>
                <a:cs typeface="Consolas"/>
              </a:rPr>
              <a:t>('Hello World');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}</a:t>
            </a:r>
            <a:r>
              <a:rPr lang="en-US" sz="1600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var goodbyeWorld = function(req, res, next)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   res.setHeader</a:t>
            </a:r>
            <a:r>
              <a:rPr lang="en-US" sz="1600" b="1" dirty="0">
                <a:latin typeface="Consolas"/>
                <a:cs typeface="Consolas"/>
              </a:rPr>
              <a:t>('Content-Type', 'text/plain');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   res.end</a:t>
            </a:r>
            <a:r>
              <a:rPr lang="en-US" sz="1600" b="1" dirty="0">
                <a:latin typeface="Consolas"/>
                <a:cs typeface="Consolas"/>
              </a:rPr>
              <a:t>('Goodbye World');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app.use(logger);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app.use('/hello', helloWorld);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app.use('/goodbye', goodbyeWorld);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app.listen(3000);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console.log('Server running at http://localhost:3000/');</a:t>
            </a:r>
          </a:p>
        </p:txBody>
      </p:sp>
    </p:spTree>
    <p:extLst>
      <p:ext uri="{BB962C8B-B14F-4D97-AF65-F5344CB8AC3E}">
        <p14:creationId xmlns:p14="http://schemas.microsoft.com/office/powerpoint/2010/main" val="136459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Three-tier web application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dirty="0" smtClean="0"/>
              <a:t>modern web </a:t>
            </a:r>
            <a:r>
              <a:rPr lang="en-US" dirty="0"/>
              <a:t>applications are built in a </a:t>
            </a:r>
            <a:r>
              <a:rPr lang="en-US" b="1" dirty="0"/>
              <a:t>three-tier architecture </a:t>
            </a:r>
            <a:r>
              <a:rPr lang="en-US" dirty="0"/>
              <a:t>that consists </a:t>
            </a:r>
            <a:r>
              <a:rPr lang="en-US" dirty="0" smtClean="0"/>
              <a:t>of three </a:t>
            </a:r>
            <a:r>
              <a:rPr lang="en-US" dirty="0"/>
              <a:t>important layers: </a:t>
            </a:r>
            <a:endParaRPr lang="en-US" dirty="0" smtClean="0"/>
          </a:p>
          <a:p>
            <a:pPr lvl="1"/>
            <a:r>
              <a:rPr lang="en-US" b="1" dirty="0" smtClean="0"/>
              <a:t>data</a:t>
            </a:r>
          </a:p>
          <a:p>
            <a:pPr lvl="1"/>
            <a:r>
              <a:rPr lang="en-US" b="1" dirty="0" smtClean="0"/>
              <a:t>logic</a:t>
            </a:r>
          </a:p>
          <a:p>
            <a:pPr lvl="1"/>
            <a:r>
              <a:rPr lang="en-US" b="1" dirty="0" smtClean="0"/>
              <a:t>presentation</a:t>
            </a:r>
          </a:p>
          <a:p>
            <a:r>
              <a:rPr lang="en-US" dirty="0" smtClean="0"/>
              <a:t>In </a:t>
            </a:r>
            <a:r>
              <a:rPr lang="en-US" dirty="0"/>
              <a:t>web applications, </a:t>
            </a:r>
            <a:r>
              <a:rPr lang="en-US" dirty="0" smtClean="0"/>
              <a:t>the application </a:t>
            </a:r>
            <a:r>
              <a:rPr lang="en-US" dirty="0"/>
              <a:t>structure usually breaks down to </a:t>
            </a:r>
            <a:r>
              <a:rPr lang="en-US" b="1" dirty="0"/>
              <a:t>database</a:t>
            </a:r>
            <a:r>
              <a:rPr lang="en-US" dirty="0"/>
              <a:t>, </a:t>
            </a:r>
            <a:r>
              <a:rPr lang="en-US" b="1" dirty="0"/>
              <a:t>server</a:t>
            </a:r>
            <a:r>
              <a:rPr lang="en-US" dirty="0"/>
              <a:t>, and </a:t>
            </a:r>
            <a:r>
              <a:rPr lang="en-US" b="1" dirty="0"/>
              <a:t>client</a:t>
            </a:r>
            <a:r>
              <a:rPr lang="en-US" dirty="0"/>
              <a:t>, while </a:t>
            </a:r>
            <a:r>
              <a:rPr lang="en-US" dirty="0" smtClean="0"/>
              <a:t>in modern </a:t>
            </a:r>
            <a:r>
              <a:rPr lang="en-US" dirty="0"/>
              <a:t>web development, it can also be broken into database, server logic, </a:t>
            </a:r>
            <a:r>
              <a:rPr lang="en-US" dirty="0" smtClean="0"/>
              <a:t>client logic</a:t>
            </a:r>
            <a:r>
              <a:rPr lang="en-US" dirty="0"/>
              <a:t>, and client UI.</a:t>
            </a:r>
          </a:p>
        </p:txBody>
      </p:sp>
    </p:spTree>
    <p:extLst>
      <p:ext uri="{BB962C8B-B14F-4D97-AF65-F5344CB8AC3E}">
        <p14:creationId xmlns:p14="http://schemas.microsoft.com/office/powerpoint/2010/main" val="178962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Three-tier web application </a:t>
            </a:r>
            <a:r>
              <a:rPr lang="en-US" b="0" dirty="0" smtClean="0"/>
              <a:t>development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70"/>
            <a:ext cx="8104716" cy="4765430"/>
          </a:xfrm>
        </p:spPr>
        <p:txBody>
          <a:bodyPr>
            <a:normAutofit/>
          </a:bodyPr>
          <a:lstStyle/>
          <a:p>
            <a:r>
              <a:rPr lang="en-US" dirty="0"/>
              <a:t>A popular paradigm of implementing this model is the </a:t>
            </a:r>
            <a:r>
              <a:rPr lang="en-US" b="1" dirty="0"/>
              <a:t>MVC</a:t>
            </a:r>
            <a:r>
              <a:rPr lang="en-US" dirty="0"/>
              <a:t> </a:t>
            </a:r>
            <a:r>
              <a:rPr lang="en-US" b="1" dirty="0"/>
              <a:t>architectural</a:t>
            </a:r>
            <a:r>
              <a:rPr lang="en-US" dirty="0"/>
              <a:t>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In the MVC paradigm, the logic, data, and visualization are separated into </a:t>
            </a:r>
            <a:r>
              <a:rPr lang="en-US" dirty="0" smtClean="0"/>
              <a:t>three types </a:t>
            </a:r>
            <a:r>
              <a:rPr lang="en-US" dirty="0"/>
              <a:t>of objects, each handling its own tasks. </a:t>
            </a:r>
            <a:endParaRPr lang="en-US" dirty="0" smtClean="0"/>
          </a:p>
          <a:p>
            <a:pPr lvl="1"/>
            <a:r>
              <a:rPr lang="en-US" dirty="0"/>
              <a:t>The </a:t>
            </a:r>
            <a:r>
              <a:rPr lang="en-US" b="1" dirty="0"/>
              <a:t>Model</a:t>
            </a:r>
            <a:r>
              <a:rPr lang="en-US" dirty="0"/>
              <a:t> handles data manipulation, responding to requests for information or changing its state according to the </a:t>
            </a:r>
            <a:r>
              <a:rPr lang="en-US" b="1" dirty="0"/>
              <a:t>Controller's</a:t>
            </a:r>
            <a:r>
              <a:rPr lang="en-US" dirty="0"/>
              <a:t> instructions.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/>
              <a:t>View</a:t>
            </a:r>
            <a:r>
              <a:rPr lang="en-US" dirty="0"/>
              <a:t> handles the visual part</a:t>
            </a:r>
            <a:r>
              <a:rPr lang="en-US" dirty="0" smtClean="0"/>
              <a:t>, taking </a:t>
            </a:r>
            <a:r>
              <a:rPr lang="en-US" dirty="0"/>
              <a:t>care of user interaction.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/>
              <a:t>Controller</a:t>
            </a:r>
            <a:r>
              <a:rPr lang="en-US" dirty="0"/>
              <a:t> responds to system and user events</a:t>
            </a:r>
            <a:r>
              <a:rPr lang="en-US" dirty="0" smtClean="0"/>
              <a:t>, commanding </a:t>
            </a:r>
            <a:r>
              <a:rPr lang="en-US" dirty="0"/>
              <a:t>the </a:t>
            </a:r>
            <a:r>
              <a:rPr lang="en-US" b="1" dirty="0"/>
              <a:t>Model</a:t>
            </a:r>
            <a:r>
              <a:rPr lang="en-US" dirty="0"/>
              <a:t> and </a:t>
            </a:r>
            <a:r>
              <a:rPr lang="en-US" b="1" dirty="0"/>
              <a:t>View</a:t>
            </a:r>
            <a:r>
              <a:rPr lang="en-US" dirty="0"/>
              <a:t> to change appropriately.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simple visual representation of MVC is shown </a:t>
            </a:r>
            <a:r>
              <a:rPr lang="en-US" dirty="0" smtClean="0"/>
              <a:t>in the </a:t>
            </a:r>
            <a:r>
              <a:rPr lang="en-US" dirty="0"/>
              <a:t>following diagram:</a:t>
            </a:r>
          </a:p>
        </p:txBody>
      </p:sp>
    </p:spTree>
    <p:extLst>
      <p:ext uri="{BB962C8B-B14F-4D97-AF65-F5344CB8AC3E}">
        <p14:creationId xmlns:p14="http://schemas.microsoft.com/office/powerpoint/2010/main" val="54582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Three-tier web application </a:t>
            </a:r>
            <a:r>
              <a:rPr lang="en-US" b="0" dirty="0" smtClean="0"/>
              <a:t>development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70"/>
            <a:ext cx="8104716" cy="87923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simple visual representation of MVC is shown </a:t>
            </a:r>
            <a:r>
              <a:rPr lang="en-US" dirty="0" smtClean="0"/>
              <a:t>in the </a:t>
            </a:r>
            <a:r>
              <a:rPr lang="en-US" dirty="0"/>
              <a:t>following diagram: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438400"/>
            <a:ext cx="3784788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is an abbreviation for MongoDB, Express, AngularJS, and Node.js. </a:t>
            </a:r>
            <a:endParaRPr lang="en-US" dirty="0" smtClean="0"/>
          </a:p>
          <a:p>
            <a:r>
              <a:rPr lang="en-US" dirty="0" smtClean="0"/>
              <a:t>The concept </a:t>
            </a:r>
            <a:r>
              <a:rPr lang="en-US" dirty="0"/>
              <a:t>behind it is to use only </a:t>
            </a:r>
            <a:r>
              <a:rPr lang="en-US" b="1" dirty="0" smtClean="0"/>
              <a:t>JavaScript</a:t>
            </a:r>
            <a:r>
              <a:rPr lang="en-US" dirty="0" smtClean="0"/>
              <a:t>-</a:t>
            </a:r>
            <a:r>
              <a:rPr lang="en-US" b="1" dirty="0" smtClean="0"/>
              <a:t>driven</a:t>
            </a:r>
            <a:r>
              <a:rPr lang="en-US" dirty="0" smtClean="0"/>
              <a:t> </a:t>
            </a:r>
            <a:r>
              <a:rPr lang="en-US" dirty="0"/>
              <a:t>solutions to cover the </a:t>
            </a:r>
            <a:r>
              <a:rPr lang="en-US" dirty="0" smtClean="0"/>
              <a:t>different parts </a:t>
            </a:r>
            <a:r>
              <a:rPr lang="en-US" dirty="0"/>
              <a:t>of your application.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advantages are great and are as follows: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 single language is used throughout the application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the parts of the application can support and often enforce the use of </a:t>
            </a:r>
            <a:r>
              <a:rPr lang="en-US" dirty="0" smtClean="0"/>
              <a:t>the </a:t>
            </a:r>
            <a:r>
              <a:rPr lang="en-US" b="1" dirty="0" smtClean="0"/>
              <a:t>MVC</a:t>
            </a:r>
            <a:r>
              <a:rPr lang="en-US" dirty="0" smtClean="0"/>
              <a:t> </a:t>
            </a:r>
            <a:r>
              <a:rPr lang="en-US" b="1" dirty="0"/>
              <a:t>architecture</a:t>
            </a:r>
          </a:p>
          <a:p>
            <a:pPr lvl="1"/>
            <a:r>
              <a:rPr lang="en-US" dirty="0" smtClean="0"/>
              <a:t>Serialization </a:t>
            </a:r>
            <a:r>
              <a:rPr lang="en-US" dirty="0"/>
              <a:t>and deserialization of data structures is no longer </a:t>
            </a:r>
            <a:r>
              <a:rPr lang="en-US" dirty="0" smtClean="0"/>
              <a:t>needed because </a:t>
            </a:r>
            <a:r>
              <a:rPr lang="en-US" dirty="0"/>
              <a:t>data marshaling is done using </a:t>
            </a:r>
            <a:r>
              <a:rPr lang="en-US" b="1" dirty="0"/>
              <a:t>JSON</a:t>
            </a:r>
            <a:r>
              <a:rPr lang="en-US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342006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Introducing MEAN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70"/>
            <a:ext cx="8104716" cy="879230"/>
          </a:xfrm>
        </p:spPr>
        <p:txBody>
          <a:bodyPr>
            <a:normAutofit/>
          </a:bodyPr>
          <a:lstStyle/>
          <a:p>
            <a:r>
              <a:rPr lang="en-US" dirty="0" smtClean="0"/>
              <a:t>How the MEAN stack fits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362200"/>
            <a:ext cx="745218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4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 01 - JavaScript Fundamentals.pptx</Template>
  <TotalTime>10964</TotalTime>
  <Words>3701</Words>
  <Application>Microsoft Office PowerPoint</Application>
  <PresentationFormat>On-screen Show (4:3)</PresentationFormat>
  <Paragraphs>331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Arial Narrow</vt:lpstr>
      <vt:lpstr>Calibri</vt:lpstr>
      <vt:lpstr>Calibri Light</vt:lpstr>
      <vt:lpstr>Consolas</vt:lpstr>
      <vt:lpstr>Courier New</vt:lpstr>
      <vt:lpstr>Wingdings</vt:lpstr>
      <vt:lpstr>Web Redesign</vt:lpstr>
      <vt:lpstr>1_Farrell_PLD</vt:lpstr>
      <vt:lpstr>Office Theme</vt:lpstr>
      <vt:lpstr>COMP2106 – Advanced Server Side Scripting</vt:lpstr>
      <vt:lpstr>PowerPoint Presentation</vt:lpstr>
      <vt:lpstr>Intro to the MEAN Stack</vt:lpstr>
      <vt:lpstr>Intro to the MEAN Stack</vt:lpstr>
      <vt:lpstr>Three-tier web application development</vt:lpstr>
      <vt:lpstr>Three-tier web application development (cont’d)</vt:lpstr>
      <vt:lpstr>Three-tier web application development (cont’d)</vt:lpstr>
      <vt:lpstr>Introducing MEAN</vt:lpstr>
      <vt:lpstr>Introducing MEAN (cont’d)</vt:lpstr>
      <vt:lpstr>Intro to Node.js</vt:lpstr>
      <vt:lpstr>Intro is Node.js</vt:lpstr>
      <vt:lpstr>Intro is Node.js (cont’d)</vt:lpstr>
      <vt:lpstr>Introducing NPM</vt:lpstr>
      <vt:lpstr>Using NPM</vt:lpstr>
      <vt:lpstr>Using NPM (cont’d)</vt:lpstr>
      <vt:lpstr>Using NPM (cont’d)</vt:lpstr>
      <vt:lpstr>Using NPM (cont’d)</vt:lpstr>
      <vt:lpstr>Managing dependencies using the package.json file</vt:lpstr>
      <vt:lpstr>Managing dependencies using the package.json file (cont’d)</vt:lpstr>
      <vt:lpstr>Managing dependencies using the package.json file (cont’d)</vt:lpstr>
      <vt:lpstr>Managing dependencies using the package.json file (cont’d)</vt:lpstr>
      <vt:lpstr>Managing dependencies using the package.json file (cont’d)</vt:lpstr>
      <vt:lpstr>Managing dependencies using the package.json file (cont’d)</vt:lpstr>
      <vt:lpstr>Node Modules</vt:lpstr>
      <vt:lpstr>CommonJS Modules</vt:lpstr>
      <vt:lpstr>CommonJS Modules (cont’d)</vt:lpstr>
      <vt:lpstr>CommonJS Modules (cont’d)</vt:lpstr>
      <vt:lpstr>Node.js Core Modules</vt:lpstr>
      <vt:lpstr>Node.js Core Modules (cont’d)</vt:lpstr>
      <vt:lpstr>Developing Node.js web applications</vt:lpstr>
      <vt:lpstr>Developing Node.js web applications (cont’d)</vt:lpstr>
      <vt:lpstr>Developing Node.js web applications (cont’d)</vt:lpstr>
      <vt:lpstr>Developing Node.js web applications (cont’d)</vt:lpstr>
      <vt:lpstr>Developing Node.js web applications (cont’d)</vt:lpstr>
      <vt:lpstr>Developing Node.js web applications (cont’d)</vt:lpstr>
      <vt:lpstr>Meet the Connect module</vt:lpstr>
      <vt:lpstr>Meet the Connect module (cont’d)</vt:lpstr>
      <vt:lpstr>Meet the Connect module (cont’d)</vt:lpstr>
      <vt:lpstr>Meet the Connect module (cont’d)</vt:lpstr>
      <vt:lpstr>Meet the Connect module (cont’d)</vt:lpstr>
      <vt:lpstr>Meet the Connect module (cont’d)</vt:lpstr>
      <vt:lpstr>Connect Middleware</vt:lpstr>
      <vt:lpstr>Connect Middleware (cont’d)</vt:lpstr>
      <vt:lpstr>Connect Middleware (cont’d)</vt:lpstr>
      <vt:lpstr>Mounting Connect middleware</vt:lpstr>
      <vt:lpstr>Mounting Connect middleware (cont’d)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Rich Freeman</cp:lastModifiedBy>
  <cp:revision>231</cp:revision>
  <dcterms:created xsi:type="dcterms:W3CDTF">2012-04-15T22:12:48Z</dcterms:created>
  <dcterms:modified xsi:type="dcterms:W3CDTF">2016-01-26T00:43:33Z</dcterms:modified>
</cp:coreProperties>
</file>