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0" r:id="rId2"/>
    <p:sldMasterId id="2147483741" r:id="rId3"/>
  </p:sldMasterIdLst>
  <p:notesMasterIdLst>
    <p:notesMasterId r:id="rId29"/>
  </p:notesMasterIdLst>
  <p:sldIdLst>
    <p:sldId id="256" r:id="rId4"/>
    <p:sldId id="32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3" r:id="rId24"/>
    <p:sldId id="495" r:id="rId25"/>
    <p:sldId id="496" r:id="rId26"/>
    <p:sldId id="497" r:id="rId27"/>
    <p:sldId id="498" r:id="rId28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5" autoAdjust="0"/>
    <p:restoredTop sz="91543" autoAdjust="0"/>
  </p:normalViewPr>
  <p:slideViewPr>
    <p:cSldViewPr showGuides="1">
      <p:cViewPr varScale="1">
        <p:scale>
          <a:sx n="81" d="100"/>
          <a:sy n="81" d="100"/>
        </p:scale>
        <p:origin x="1728" y="72"/>
      </p:cViewPr>
      <p:guideLst>
        <p:guide orient="horz" pos="24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922871-6C12-4B43-A910-4AAF625B28A3}" type="datetimeFigureOut">
              <a:rPr lang="en-US"/>
              <a:pPr>
                <a:defRPr/>
              </a:pPr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5148F19-1A6C-40EA-AF6A-D558237D1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77933C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8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9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1257300"/>
          </a:xfrm>
          <a:prstGeom prst="rect">
            <a:avLst/>
          </a:prstGeom>
          <a:gradFill rotWithShape="1">
            <a:gsLst>
              <a:gs pos="0">
                <a:srgbClr val="535513"/>
              </a:gs>
              <a:gs pos="100000">
                <a:srgbClr val="26270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04716" cy="1132131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2263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>
                <a:latin typeface="Arial Narrow"/>
                <a:cs typeface="Arial Narrow"/>
              </a:defRPr>
            </a:lvl1pPr>
            <a:lvl2pPr marL="742917" indent="-285737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 Narrow"/>
                <a:cs typeface="Arial Narrow"/>
              </a:defRPr>
            </a:lvl2pPr>
            <a:lvl3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4pPr>
            <a:lvl5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2265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21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8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6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3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2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620000" cy="1143000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324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359" rtl="0" eaLnBrk="1" latinLnBrk="0" hangingPunct="1">
        <a:spcBef>
          <a:spcPct val="0"/>
        </a:spcBef>
        <a:buNone/>
        <a:defRPr sz="3200" kern="1200">
          <a:solidFill>
            <a:srgbClr val="77933C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62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38" r:id="rId13"/>
    <p:sldLayoutId id="2147483739" r:id="rId14"/>
    <p:sldLayoutId id="2147483740" r:id="rId1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0EE2-733E-48DF-9A14-D5751B4B8A3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F66-520B-4ECA-BA5C-99ED6069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5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COMP2068 – Advanced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2209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Lesson </a:t>
            </a:r>
            <a:r>
              <a:rPr lang="en-US" sz="4000" dirty="0" smtClean="0"/>
              <a:t>4 </a:t>
            </a:r>
            <a:endParaRPr lang="en-US" sz="4000" dirty="0" smtClean="0"/>
          </a:p>
          <a:p>
            <a:r>
              <a:rPr lang="en-US" sz="4000" dirty="0" smtClean="0"/>
              <a:t>Express.js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</a:t>
            </a:r>
            <a:r>
              <a:rPr lang="en-US" dirty="0"/>
              <a:t> creates an API exactly for that </a:t>
            </a:r>
            <a:r>
              <a:rPr lang="en-US" dirty="0" smtClean="0"/>
              <a:t>purpose – it </a:t>
            </a:r>
            <a:r>
              <a:rPr lang="en-US" dirty="0"/>
              <a:t>uses a modular </a:t>
            </a:r>
            <a:r>
              <a:rPr lang="en-US" dirty="0" smtClean="0"/>
              <a:t>component called </a:t>
            </a:r>
            <a:r>
              <a:rPr lang="en-US" b="1" dirty="0"/>
              <a:t>middleware</a:t>
            </a:r>
            <a:r>
              <a:rPr lang="en-US" dirty="0"/>
              <a:t>, which allows you to simply register your application logic </a:t>
            </a:r>
            <a:r>
              <a:rPr lang="en-US" dirty="0" smtClean="0"/>
              <a:t>to </a:t>
            </a:r>
            <a:r>
              <a:rPr lang="en-US" b="1" dirty="0" smtClean="0"/>
              <a:t>predefined</a:t>
            </a:r>
            <a:r>
              <a:rPr lang="en-US" dirty="0" smtClean="0"/>
              <a:t> </a:t>
            </a:r>
            <a:r>
              <a:rPr lang="en-US" dirty="0"/>
              <a:t>HTTP request scenarios. </a:t>
            </a:r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b="1" dirty="0"/>
              <a:t>middleware</a:t>
            </a:r>
            <a:r>
              <a:rPr lang="en-US" dirty="0"/>
              <a:t> are basically </a:t>
            </a:r>
            <a:r>
              <a:rPr lang="en-US" dirty="0" smtClean="0"/>
              <a:t>callback functions</a:t>
            </a:r>
            <a:r>
              <a:rPr lang="en-US" dirty="0"/>
              <a:t>, which get executed when an HTTP request occurs.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middleware</a:t>
            </a:r>
            <a:r>
              <a:rPr lang="en-US" dirty="0"/>
              <a:t> </a:t>
            </a:r>
            <a:r>
              <a:rPr lang="en-US" dirty="0" smtClean="0"/>
              <a:t>can then </a:t>
            </a:r>
            <a:r>
              <a:rPr lang="en-US" b="1" dirty="0"/>
              <a:t>perform some logic</a:t>
            </a:r>
            <a:r>
              <a:rPr lang="en-US" dirty="0"/>
              <a:t>, </a:t>
            </a:r>
            <a:r>
              <a:rPr lang="en-US" b="1" dirty="0"/>
              <a:t>return a response</a:t>
            </a:r>
            <a:r>
              <a:rPr lang="en-US" dirty="0"/>
              <a:t>, or call the next registered </a:t>
            </a:r>
            <a:r>
              <a:rPr lang="en-US" dirty="0" smtClean="0"/>
              <a:t>middleware. </a:t>
            </a:r>
          </a:p>
          <a:p>
            <a:r>
              <a:rPr lang="en-US" dirty="0" smtClean="0"/>
              <a:t>While </a:t>
            </a:r>
            <a:r>
              <a:rPr lang="en-US" dirty="0"/>
              <a:t>you will mostly write </a:t>
            </a:r>
            <a:r>
              <a:rPr lang="en-US" b="1" dirty="0"/>
              <a:t>custom middleware </a:t>
            </a:r>
            <a:r>
              <a:rPr lang="en-US" dirty="0"/>
              <a:t>to support your application needs</a:t>
            </a:r>
            <a:r>
              <a:rPr lang="en-US" dirty="0" smtClean="0"/>
              <a:t>, Connect </a:t>
            </a:r>
            <a:r>
              <a:rPr lang="en-US" dirty="0"/>
              <a:t>also includes some common middleware to support </a:t>
            </a:r>
            <a:r>
              <a:rPr lang="en-US" b="1" dirty="0"/>
              <a:t>logging</a:t>
            </a:r>
            <a:r>
              <a:rPr lang="en-US" dirty="0"/>
              <a:t>, </a:t>
            </a:r>
            <a:r>
              <a:rPr lang="en-US" b="1" dirty="0"/>
              <a:t>static </a:t>
            </a:r>
            <a:r>
              <a:rPr lang="en-US" b="1" dirty="0" smtClean="0"/>
              <a:t>file serving</a:t>
            </a:r>
            <a:r>
              <a:rPr lang="en-US" dirty="0"/>
              <a:t>, and more.</a:t>
            </a:r>
          </a:p>
        </p:txBody>
      </p:sp>
    </p:spTree>
    <p:extLst>
      <p:ext uri="{BB962C8B-B14F-4D97-AF65-F5344CB8AC3E}">
        <p14:creationId xmlns:p14="http://schemas.microsoft.com/office/powerpoint/2010/main" val="20271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Connect application works is by using an object called </a:t>
            </a:r>
            <a:r>
              <a:rPr lang="en-US" b="1" dirty="0" smtClean="0">
                <a:latin typeface="Consolas"/>
                <a:cs typeface="Consolas"/>
              </a:rPr>
              <a:t>dispatcher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nsolas"/>
                <a:cs typeface="Consolas"/>
              </a:rPr>
              <a:t>dispatcher</a:t>
            </a:r>
            <a:r>
              <a:rPr lang="en-US" dirty="0"/>
              <a:t> object handles each HTTP request received by the server </a:t>
            </a:r>
            <a:r>
              <a:rPr lang="en-US" dirty="0" smtClean="0"/>
              <a:t>and then </a:t>
            </a:r>
            <a:r>
              <a:rPr lang="en-US" dirty="0"/>
              <a:t>decides, in a cascading way, the order of middleware execution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7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next </a:t>
            </a:r>
            <a:r>
              <a:rPr lang="en-US" dirty="0" smtClean="0"/>
              <a:t>section, </a:t>
            </a:r>
            <a:r>
              <a:rPr lang="en-US" dirty="0"/>
              <a:t>you'll create your first </a:t>
            </a:r>
            <a:r>
              <a:rPr lang="en-US" b="1" dirty="0"/>
              <a:t>Express</a:t>
            </a:r>
            <a:r>
              <a:rPr lang="en-US" dirty="0"/>
              <a:t> application, but </a:t>
            </a:r>
            <a:r>
              <a:rPr lang="en-US" b="1" dirty="0"/>
              <a:t>Express</a:t>
            </a:r>
            <a:r>
              <a:rPr lang="en-US" dirty="0"/>
              <a:t> is </a:t>
            </a:r>
            <a:r>
              <a:rPr lang="en-US" dirty="0" smtClean="0"/>
              <a:t>based on </a:t>
            </a:r>
            <a:r>
              <a:rPr lang="en-US" b="1" dirty="0"/>
              <a:t>Connect's</a:t>
            </a:r>
            <a:r>
              <a:rPr lang="en-US" dirty="0"/>
              <a:t> approach, so in order to understand how </a:t>
            </a:r>
            <a:r>
              <a:rPr lang="en-US" b="1" dirty="0"/>
              <a:t>Express</a:t>
            </a:r>
            <a:r>
              <a:rPr lang="en-US" dirty="0"/>
              <a:t> works, we'll </a:t>
            </a:r>
            <a:r>
              <a:rPr lang="en-US" dirty="0" smtClean="0"/>
              <a:t>begin with </a:t>
            </a:r>
            <a:r>
              <a:rPr lang="en-US" dirty="0"/>
              <a:t>creating a </a:t>
            </a:r>
            <a:r>
              <a:rPr lang="en-US" b="1" dirty="0"/>
              <a:t>Connect</a:t>
            </a:r>
            <a:r>
              <a:rPr lang="en-US" dirty="0"/>
              <a:t> </a:t>
            </a:r>
            <a:r>
              <a:rPr lang="en-US" dirty="0" smtClean="0"/>
              <a:t>application. </a:t>
            </a:r>
          </a:p>
          <a:p>
            <a:r>
              <a:rPr lang="en-US" dirty="0" smtClean="0"/>
              <a:t>In </a:t>
            </a:r>
            <a:r>
              <a:rPr lang="en-US" dirty="0"/>
              <a:t>your working folder, create a file named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 that contains the </a:t>
            </a:r>
            <a:r>
              <a:rPr lang="en-US" dirty="0" smtClean="0"/>
              <a:t>following code </a:t>
            </a:r>
            <a:r>
              <a:rPr lang="en-US" dirty="0"/>
              <a:t>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9281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can see, your application file is using the </a:t>
            </a:r>
            <a:r>
              <a:rPr lang="en-US" b="1" dirty="0">
                <a:latin typeface="Consolas"/>
                <a:cs typeface="Consolas"/>
              </a:rPr>
              <a:t>connect</a:t>
            </a:r>
            <a:r>
              <a:rPr lang="en-US" dirty="0"/>
              <a:t> module to create a </a:t>
            </a:r>
            <a:r>
              <a:rPr lang="en-US" dirty="0" smtClean="0"/>
              <a:t>new </a:t>
            </a:r>
            <a:r>
              <a:rPr lang="en-US" b="1" dirty="0" smtClean="0"/>
              <a:t>web </a:t>
            </a:r>
            <a:r>
              <a:rPr lang="en-US" b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b="1" dirty="0"/>
              <a:t>Connect</a:t>
            </a:r>
            <a:r>
              <a:rPr lang="en-US" dirty="0"/>
              <a:t> isn't a core module, so you'll have to install it </a:t>
            </a:r>
            <a:r>
              <a:rPr lang="en-US" dirty="0" smtClean="0"/>
              <a:t>using </a:t>
            </a:r>
            <a:r>
              <a:rPr lang="en-US" b="1" dirty="0" smtClean="0"/>
              <a:t>NPM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so</a:t>
            </a:r>
            <a:r>
              <a:rPr lang="en-US" dirty="0" smtClean="0"/>
              <a:t>, use </a:t>
            </a:r>
            <a:r>
              <a:rPr lang="en-US" dirty="0"/>
              <a:t>your command-line tool, and navigate to your working folder. Then execute </a:t>
            </a:r>
            <a:r>
              <a:rPr lang="en-US" dirty="0" smtClean="0"/>
              <a:t>the following </a:t>
            </a:r>
            <a:r>
              <a:rPr lang="en-US" dirty="0"/>
              <a:t>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npm install </a:t>
            </a:r>
            <a:r>
              <a:rPr lang="en-US" b="1" dirty="0" smtClean="0">
                <a:latin typeface="Consolas"/>
                <a:cs typeface="Consolas"/>
              </a:rPr>
              <a:t>--save connect</a:t>
            </a:r>
          </a:p>
          <a:p>
            <a:endParaRPr lang="en-US" dirty="0"/>
          </a:p>
          <a:p>
            <a:r>
              <a:rPr lang="en-US" b="1" dirty="0"/>
              <a:t>NPM</a:t>
            </a:r>
            <a:r>
              <a:rPr lang="en-US" dirty="0"/>
              <a:t> will install the connect module inside a </a:t>
            </a:r>
            <a:r>
              <a:rPr lang="en-US" b="1" dirty="0"/>
              <a:t>node_modules</a:t>
            </a:r>
            <a:r>
              <a:rPr lang="en-US" dirty="0"/>
              <a:t> folder, which </a:t>
            </a:r>
            <a:r>
              <a:rPr lang="en-US" dirty="0" smtClean="0"/>
              <a:t>will enable </a:t>
            </a:r>
            <a:r>
              <a:rPr lang="en-US" dirty="0"/>
              <a:t>you to </a:t>
            </a:r>
            <a:r>
              <a:rPr lang="en-US" b="1" dirty="0"/>
              <a:t>require</a:t>
            </a:r>
            <a:r>
              <a:rPr lang="en-US" dirty="0"/>
              <a:t> it in your application file.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your Connect web server</a:t>
            </a:r>
            <a:r>
              <a:rPr lang="en-US" dirty="0" smtClean="0"/>
              <a:t>, just </a:t>
            </a:r>
            <a:r>
              <a:rPr lang="en-US" dirty="0"/>
              <a:t>use Node's CLI and execute the following command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server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66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</a:t>
            </a:r>
            <a:r>
              <a:rPr lang="en-US" dirty="0" smtClean="0"/>
              <a:t>module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884" y="1406770"/>
            <a:ext cx="8104716" cy="2555630"/>
          </a:xfrm>
        </p:spPr>
        <p:txBody>
          <a:bodyPr>
            <a:normAutofit/>
          </a:bodyPr>
          <a:lstStyle/>
          <a:p>
            <a:r>
              <a:rPr lang="en-US" dirty="0"/>
              <a:t>Node will run your application, reporting the server status using the </a:t>
            </a:r>
            <a:r>
              <a:rPr lang="en-US" b="1" dirty="0">
                <a:latin typeface="Consolas"/>
                <a:cs typeface="Consolas"/>
              </a:rPr>
              <a:t>console.log(</a:t>
            </a:r>
            <a:r>
              <a:rPr lang="en-US" b="1" dirty="0" smtClean="0">
                <a:latin typeface="Consolas"/>
                <a:cs typeface="Consolas"/>
              </a:rPr>
              <a:t>) </a:t>
            </a:r>
            <a:r>
              <a:rPr lang="en-US" dirty="0" smtClean="0"/>
              <a:t>method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reaching your application in the browser by visiting </a:t>
            </a:r>
            <a:r>
              <a:rPr lang="en-US" b="1" dirty="0">
                <a:latin typeface="Consolas"/>
                <a:cs typeface="Consolas"/>
              </a:rPr>
              <a:t>http:/</a:t>
            </a:r>
            <a:r>
              <a:rPr lang="en-US" b="1" dirty="0" smtClean="0">
                <a:latin typeface="Consolas"/>
                <a:cs typeface="Consolas"/>
              </a:rPr>
              <a:t>/ localhost</a:t>
            </a:r>
            <a:r>
              <a:rPr lang="en-US" b="1" dirty="0">
                <a:latin typeface="Consolas"/>
                <a:cs typeface="Consolas"/>
              </a:rPr>
              <a:t>:3000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you should get a response similar to what is shown </a:t>
            </a:r>
            <a:r>
              <a:rPr lang="en-US" dirty="0" smtClean="0"/>
              <a:t>in the </a:t>
            </a:r>
            <a:r>
              <a:rPr lang="en-US" dirty="0"/>
              <a:t>following screenshot:</a:t>
            </a:r>
            <a:endParaRPr lang="en-US" sz="2000" b="1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29000"/>
            <a:ext cx="4800600" cy="328517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6200"/>
            <a:ext cx="3200400" cy="27432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 sz="23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–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»"/>
              <a:defRPr sz="1800" kern="1200">
                <a:solidFill>
                  <a:srgbClr val="000000"/>
                </a:solidFill>
                <a:latin typeface="Arial Narrow"/>
                <a:ea typeface="+mn-ea"/>
                <a:cs typeface="Arial Narrow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this response means is that there isn't any </a:t>
            </a:r>
            <a:r>
              <a:rPr lang="en-US" b="1" dirty="0"/>
              <a:t>middleware</a:t>
            </a:r>
            <a:r>
              <a:rPr lang="en-US" dirty="0"/>
              <a:t> registered to handle </a:t>
            </a:r>
            <a:r>
              <a:rPr lang="en-US" dirty="0" smtClean="0"/>
              <a:t>the </a:t>
            </a:r>
            <a:r>
              <a:rPr lang="en-US" b="1" dirty="0" smtClean="0"/>
              <a:t>GET </a:t>
            </a:r>
            <a:r>
              <a:rPr lang="en-US" b="1" dirty="0"/>
              <a:t>HTTP </a:t>
            </a:r>
            <a:r>
              <a:rPr lang="en-US" dirty="0"/>
              <a:t>request.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1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b="1" dirty="0"/>
              <a:t>middleware</a:t>
            </a:r>
            <a:r>
              <a:rPr lang="en-US" dirty="0"/>
              <a:t> is just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with a unique signature.</a:t>
            </a:r>
          </a:p>
          <a:p>
            <a:r>
              <a:rPr lang="en-US" dirty="0"/>
              <a:t>Each middleware function is defined with the following three arguments:</a:t>
            </a:r>
          </a:p>
          <a:p>
            <a:pPr lvl="1"/>
            <a:r>
              <a:rPr lang="en-US" b="1" dirty="0" smtClean="0"/>
              <a:t>req</a:t>
            </a:r>
            <a:r>
              <a:rPr lang="en-US" b="1" dirty="0"/>
              <a:t>:</a:t>
            </a:r>
            <a:r>
              <a:rPr lang="en-US" dirty="0"/>
              <a:t> This is an object that holds the HTTP </a:t>
            </a:r>
            <a:r>
              <a:rPr lang="en-US" b="1" dirty="0"/>
              <a:t>request</a:t>
            </a:r>
            <a:r>
              <a:rPr lang="en-US" dirty="0"/>
              <a:t> information</a:t>
            </a:r>
          </a:p>
          <a:p>
            <a:pPr lvl="1"/>
            <a:r>
              <a:rPr lang="en-US" b="1" dirty="0" smtClean="0"/>
              <a:t>res</a:t>
            </a:r>
            <a:r>
              <a:rPr lang="en-US" b="1" dirty="0"/>
              <a:t>:</a:t>
            </a:r>
            <a:r>
              <a:rPr lang="en-US" dirty="0"/>
              <a:t> This is an object that holds the HTTP </a:t>
            </a:r>
            <a:r>
              <a:rPr lang="en-US" b="1" dirty="0"/>
              <a:t>response</a:t>
            </a:r>
            <a:r>
              <a:rPr lang="en-US" dirty="0"/>
              <a:t> information and </a:t>
            </a:r>
            <a:r>
              <a:rPr lang="en-US" dirty="0" smtClean="0"/>
              <a:t>allows you </a:t>
            </a:r>
            <a:r>
              <a:rPr lang="en-US" dirty="0"/>
              <a:t>to set the response properties</a:t>
            </a:r>
          </a:p>
          <a:p>
            <a:pPr lvl="1"/>
            <a:r>
              <a:rPr lang="en-US" b="1" dirty="0" smtClean="0"/>
              <a:t>next</a:t>
            </a:r>
            <a:r>
              <a:rPr lang="en-US" b="1" dirty="0"/>
              <a:t>:</a:t>
            </a:r>
            <a:r>
              <a:rPr lang="en-US" dirty="0"/>
              <a:t> This is the next middleware function defined in the ordered set </a:t>
            </a:r>
            <a:r>
              <a:rPr lang="en-US" dirty="0" smtClean="0"/>
              <a:t>of Connect </a:t>
            </a:r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985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have a </a:t>
            </a:r>
            <a:r>
              <a:rPr lang="en-US" b="1" dirty="0"/>
              <a:t>middleware</a:t>
            </a:r>
            <a:r>
              <a:rPr lang="en-US" dirty="0"/>
              <a:t> defined, you'll just have to register it with the </a:t>
            </a:r>
            <a:r>
              <a:rPr lang="en-US" b="1" dirty="0" smtClean="0"/>
              <a:t>Connect</a:t>
            </a:r>
            <a:r>
              <a:rPr lang="en-US" dirty="0" smtClean="0"/>
              <a:t> application </a:t>
            </a:r>
            <a:r>
              <a:rPr lang="en-US" dirty="0"/>
              <a:t>using the </a:t>
            </a:r>
            <a:r>
              <a:rPr lang="en-US" b="1" dirty="0">
                <a:latin typeface="Consolas"/>
                <a:cs typeface="Consolas"/>
              </a:rPr>
              <a:t>app.use()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revise the previous example </a:t>
            </a:r>
            <a:r>
              <a:rPr lang="en-US" dirty="0" smtClean="0"/>
              <a:t>to include </a:t>
            </a:r>
            <a:r>
              <a:rPr lang="en-US" dirty="0"/>
              <a:t>your first </a:t>
            </a:r>
            <a:r>
              <a:rPr lang="en-US" b="1" dirty="0"/>
              <a:t>middleware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your </a:t>
            </a:r>
            <a:r>
              <a:rPr lang="en-US" b="1" dirty="0">
                <a:latin typeface="Consolas"/>
                <a:cs typeface="Consolas"/>
              </a:rPr>
              <a:t>server.js</a:t>
            </a:r>
            <a:r>
              <a:rPr lang="en-US" dirty="0"/>
              <a:t> file to look like the </a:t>
            </a:r>
            <a:r>
              <a:rPr lang="en-US" dirty="0" smtClean="0"/>
              <a:t>following code </a:t>
            </a:r>
            <a:r>
              <a:rPr lang="en-US" dirty="0"/>
              <a:t>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var helloWorld = function(req, res, next) 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   res.setHeader</a:t>
            </a:r>
            <a:r>
              <a:rPr lang="en-US" sz="22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   res.end</a:t>
            </a:r>
            <a:r>
              <a:rPr lang="en-US" sz="22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app.use(helloWorld);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32141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3276600" cy="52226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Then, start your </a:t>
            </a:r>
            <a:r>
              <a:rPr lang="en-US" b="1" dirty="0"/>
              <a:t>connect</a:t>
            </a:r>
            <a:r>
              <a:rPr lang="en-US" dirty="0"/>
              <a:t> server again by issuing the following command in </a:t>
            </a:r>
            <a:r>
              <a:rPr lang="en-US" dirty="0" smtClean="0"/>
              <a:t>your command</a:t>
            </a:r>
            <a:r>
              <a:rPr lang="en-US" dirty="0"/>
              <a:t>-line tool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</a:t>
            </a:r>
            <a:r>
              <a:rPr lang="en-US" b="1" dirty="0" smtClean="0">
                <a:latin typeface="Consolas"/>
                <a:cs typeface="Consolas"/>
              </a:rPr>
              <a:t>server</a:t>
            </a:r>
          </a:p>
          <a:p>
            <a:endParaRPr lang="en-US" dirty="0"/>
          </a:p>
          <a:p>
            <a:r>
              <a:rPr lang="en-US" dirty="0"/>
              <a:t>Try visiting </a:t>
            </a:r>
            <a:r>
              <a:rPr lang="en-US" b="1" dirty="0">
                <a:latin typeface="Consolas"/>
                <a:cs typeface="Consolas"/>
              </a:rPr>
              <a:t>http://localhost:3000</a:t>
            </a:r>
            <a:r>
              <a:rPr lang="en-US" dirty="0"/>
              <a:t> again.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now get a response similar </a:t>
            </a:r>
            <a:r>
              <a:rPr lang="en-US" dirty="0" smtClean="0"/>
              <a:t>to that </a:t>
            </a:r>
            <a:r>
              <a:rPr lang="en-US" dirty="0"/>
              <a:t>in the following screenshot:</a:t>
            </a:r>
            <a:endParaRPr lang="en-US" sz="2200" b="1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71600"/>
            <a:ext cx="480498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may have noticed, the </a:t>
            </a:r>
            <a:r>
              <a:rPr lang="en-US" b="1" dirty="0"/>
              <a:t>middleware</a:t>
            </a:r>
            <a:r>
              <a:rPr lang="en-US" dirty="0"/>
              <a:t> you registered responds to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b="1" dirty="0" smtClean="0"/>
              <a:t>request</a:t>
            </a:r>
            <a:r>
              <a:rPr lang="en-US" dirty="0" smtClean="0"/>
              <a:t> regardless </a:t>
            </a:r>
            <a:r>
              <a:rPr lang="en-US" dirty="0"/>
              <a:t>of the request path.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does not comply with modern web </a:t>
            </a:r>
            <a:r>
              <a:rPr lang="en-US" dirty="0" smtClean="0"/>
              <a:t>application development </a:t>
            </a:r>
            <a:r>
              <a:rPr lang="en-US" dirty="0"/>
              <a:t>because responding to different paths is an integral part of all </a:t>
            </a:r>
            <a:r>
              <a:rPr lang="en-US" dirty="0" smtClean="0"/>
              <a:t>web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Fortunately</a:t>
            </a:r>
            <a:r>
              <a:rPr lang="en-US" dirty="0"/>
              <a:t>, Connect middleware supports a feature called </a:t>
            </a:r>
            <a:r>
              <a:rPr lang="en-US" b="1" dirty="0"/>
              <a:t>mounting</a:t>
            </a:r>
            <a:r>
              <a:rPr lang="en-US" dirty="0" smtClean="0"/>
              <a:t>, which </a:t>
            </a:r>
            <a:r>
              <a:rPr lang="en-US" dirty="0"/>
              <a:t>enables you to determine which request path is required for the </a:t>
            </a:r>
            <a:r>
              <a:rPr lang="en-US" dirty="0" smtClean="0"/>
              <a:t>middleware function </a:t>
            </a:r>
            <a:r>
              <a:rPr lang="en-US" dirty="0"/>
              <a:t>to get executed. </a:t>
            </a:r>
            <a:endParaRPr lang="en-US" dirty="0" smtClean="0"/>
          </a:p>
          <a:p>
            <a:r>
              <a:rPr lang="en-US" b="1" dirty="0" smtClean="0"/>
              <a:t>Mounting</a:t>
            </a:r>
            <a:r>
              <a:rPr lang="en-US" dirty="0" smtClean="0"/>
              <a:t> </a:t>
            </a:r>
            <a:r>
              <a:rPr lang="en-US" dirty="0"/>
              <a:t>is done by adding the </a:t>
            </a:r>
            <a:r>
              <a:rPr lang="en-US" b="1" dirty="0">
                <a:latin typeface="Consolas"/>
                <a:cs typeface="Consolas"/>
              </a:rPr>
              <a:t>path</a:t>
            </a:r>
            <a:r>
              <a:rPr lang="en-US" dirty="0"/>
              <a:t> argument to the </a:t>
            </a:r>
            <a:r>
              <a:rPr lang="en-US" b="1" dirty="0" smtClean="0">
                <a:latin typeface="Consolas"/>
                <a:cs typeface="Consolas"/>
              </a:rPr>
              <a:t>app.use</a:t>
            </a:r>
            <a:r>
              <a:rPr lang="en-US" b="1" dirty="0">
                <a:latin typeface="Consolas"/>
                <a:cs typeface="Consolas"/>
              </a:rPr>
              <a:t>() </a:t>
            </a:r>
            <a:r>
              <a:rPr lang="en-US" dirty="0"/>
              <a:t>method.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this better, let's revisit our previous example.</a:t>
            </a:r>
          </a:p>
        </p:txBody>
      </p:sp>
    </p:spTree>
    <p:extLst>
      <p:ext uri="{BB962C8B-B14F-4D97-AF65-F5344CB8AC3E}">
        <p14:creationId xmlns:p14="http://schemas.microsoft.com/office/powerpoint/2010/main" val="36570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Connect </a:t>
            </a:r>
            <a:r>
              <a:rPr lang="en-US" dirty="0" smtClean="0"/>
              <a:t>middleware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9883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understand this better, let's revisit our previous </a:t>
            </a:r>
            <a:r>
              <a:rPr lang="en-US" sz="2000" dirty="0" smtClean="0"/>
              <a:t>example -- modify your </a:t>
            </a:r>
            <a:r>
              <a:rPr lang="en-US" sz="2000" b="1" dirty="0">
                <a:latin typeface="Consolas"/>
                <a:cs typeface="Consolas"/>
              </a:rPr>
              <a:t>server.js</a:t>
            </a:r>
            <a:r>
              <a:rPr lang="en-US" sz="2000" dirty="0"/>
              <a:t> file to look like the following code snippet</a:t>
            </a:r>
            <a:r>
              <a:rPr lang="en-US" sz="2000" dirty="0" smtClean="0"/>
              <a:t>: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connect = require('connect');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app = connect();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logger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console.log</a:t>
            </a:r>
            <a:r>
              <a:rPr lang="en-US" sz="1600" b="1" dirty="0">
                <a:latin typeface="Consolas"/>
                <a:cs typeface="Consolas"/>
              </a:rPr>
              <a:t>(req.method, req.url);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next</a:t>
            </a:r>
            <a:r>
              <a:rPr lang="en-US" sz="16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helloWorld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res.setHeader</a:t>
            </a:r>
            <a:r>
              <a:rPr lang="en-US" sz="16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res.end</a:t>
            </a:r>
            <a:r>
              <a:rPr lang="en-US" sz="16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</a:t>
            </a:r>
            <a:r>
              <a:rPr lang="en-US" sz="16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var goodbyeWorld = function(req, res, next)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res.setHeader</a:t>
            </a:r>
            <a:r>
              <a:rPr lang="en-US" sz="1600" b="1" dirty="0">
                <a:latin typeface="Consolas"/>
                <a:cs typeface="Consolas"/>
              </a:rPr>
              <a:t>('Content-Type', 'text/plain');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   res.end</a:t>
            </a:r>
            <a:r>
              <a:rPr lang="en-US" sz="1600" b="1" dirty="0">
                <a:latin typeface="Consolas"/>
                <a:cs typeface="Consolas"/>
              </a:rPr>
              <a:t>('Goodbye World');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app.use(logger);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app.use('/hello', helloWorld);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app.use('/goodbye', goodbyeWorld);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13645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381001"/>
            <a:ext cx="6323099" cy="137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cap="none" spc="0" baseline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Lesson 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this </a:t>
            </a:r>
            <a:r>
              <a:rPr lang="en-US" sz="2400" dirty="0" smtClean="0"/>
              <a:t>Lesson you will learn about: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Express.js middleware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Twitter Bootstra</a:t>
            </a:r>
            <a:r>
              <a:rPr lang="en-US" sz="2400" dirty="0" smtClean="0"/>
              <a:t>p for layout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Cloud implementation for a Node.js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6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Express.js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19400"/>
            <a:ext cx="4381500" cy="13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</a:t>
            </a:r>
            <a:r>
              <a:rPr lang="en-US" dirty="0" smtClean="0"/>
              <a:t>Express Web </a:t>
            </a:r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Express</a:t>
            </a:r>
            <a:r>
              <a:rPr lang="en-US" dirty="0"/>
              <a:t> </a:t>
            </a:r>
            <a:r>
              <a:rPr lang="en-US" b="1" dirty="0" smtClean="0"/>
              <a:t>framework</a:t>
            </a:r>
            <a:r>
              <a:rPr lang="en-US" dirty="0" smtClean="0"/>
              <a:t> is </a:t>
            </a:r>
            <a:r>
              <a:rPr lang="en-US" dirty="0"/>
              <a:t>a small set of common web application features, kept to a minimum in </a:t>
            </a:r>
            <a:r>
              <a:rPr lang="en-US" dirty="0" smtClean="0"/>
              <a:t>order to </a:t>
            </a:r>
            <a:r>
              <a:rPr lang="en-US" dirty="0"/>
              <a:t>maintain the </a:t>
            </a:r>
            <a:r>
              <a:rPr lang="en-US" b="1" dirty="0"/>
              <a:t>Node.js</a:t>
            </a:r>
            <a:r>
              <a:rPr lang="en-US" dirty="0"/>
              <a:t> style.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built on top of </a:t>
            </a:r>
            <a:r>
              <a:rPr lang="en-US" b="1" dirty="0"/>
              <a:t>Connect</a:t>
            </a:r>
            <a:r>
              <a:rPr lang="en-US" dirty="0"/>
              <a:t> and makes use of </a:t>
            </a:r>
            <a:r>
              <a:rPr lang="en-US" dirty="0" smtClean="0"/>
              <a:t>its middleware </a:t>
            </a:r>
            <a:r>
              <a:rPr lang="en-US" dirty="0"/>
              <a:t>architecture.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features extend </a:t>
            </a:r>
            <a:r>
              <a:rPr lang="en-US" b="1" dirty="0"/>
              <a:t>Connect</a:t>
            </a:r>
            <a:r>
              <a:rPr lang="en-US" dirty="0"/>
              <a:t> to allow a variety of </a:t>
            </a:r>
            <a:r>
              <a:rPr lang="en-US" dirty="0" smtClean="0"/>
              <a:t>common web </a:t>
            </a:r>
            <a:r>
              <a:rPr lang="en-US" dirty="0"/>
              <a:t>applications' use cases, such as the inclusion of </a:t>
            </a:r>
            <a:r>
              <a:rPr lang="en-US" b="1" dirty="0"/>
              <a:t>modular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 smtClean="0"/>
              <a:t>template engines</a:t>
            </a:r>
            <a:r>
              <a:rPr lang="en-US" dirty="0"/>
              <a:t>, extending the response object to support various data format outputs, </a:t>
            </a:r>
            <a:r>
              <a:rPr lang="en-US" dirty="0" smtClean="0"/>
              <a:t>a routing </a:t>
            </a:r>
            <a:r>
              <a:rPr lang="en-US" dirty="0"/>
              <a:t>system,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4069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Express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creating your </a:t>
            </a:r>
            <a:r>
              <a:rPr lang="en-US" b="1" dirty="0">
                <a:latin typeface="Consolas"/>
                <a:cs typeface="Consolas"/>
              </a:rPr>
              <a:t>package.json</a:t>
            </a:r>
            <a:r>
              <a:rPr lang="en-US" dirty="0"/>
              <a:t> file and installing </a:t>
            </a:r>
            <a:r>
              <a:rPr lang="en-US" dirty="0" smtClean="0"/>
              <a:t>express as one of your </a:t>
            </a:r>
            <a:r>
              <a:rPr lang="en-US" dirty="0"/>
              <a:t>dependencies, you </a:t>
            </a:r>
            <a:r>
              <a:rPr lang="en-US" dirty="0" smtClean="0"/>
              <a:t>can now </a:t>
            </a:r>
            <a:r>
              <a:rPr lang="en-US" dirty="0"/>
              <a:t>create your first </a:t>
            </a:r>
            <a:r>
              <a:rPr lang="en-US" b="1" dirty="0"/>
              <a:t>Express</a:t>
            </a:r>
            <a:r>
              <a:rPr lang="en-US" dirty="0"/>
              <a:t> application by adding your already familiar </a:t>
            </a:r>
            <a:r>
              <a:rPr lang="en-US" b="1" dirty="0" smtClean="0">
                <a:latin typeface="Consolas"/>
                <a:cs typeface="Consolas"/>
              </a:rPr>
              <a:t>server.js </a:t>
            </a:r>
            <a:r>
              <a:rPr lang="en-US" dirty="0" smtClean="0"/>
              <a:t>file </a:t>
            </a:r>
            <a:r>
              <a:rPr lang="en-US" dirty="0"/>
              <a:t>with the following lines of code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express = require('express');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app = express();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app.use('/', function(req, res)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res.send</a:t>
            </a:r>
            <a:r>
              <a:rPr lang="en-US" sz="20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app.listen(3000);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console.log('Server running at http://localhost:3000/');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module.exports = app;</a:t>
            </a:r>
          </a:p>
        </p:txBody>
      </p:sp>
    </p:spTree>
    <p:extLst>
      <p:ext uri="{BB962C8B-B14F-4D97-AF65-F5344CB8AC3E}">
        <p14:creationId xmlns:p14="http://schemas.microsoft.com/office/powerpoint/2010/main" val="7597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application, request, and </a:t>
            </a:r>
            <a:r>
              <a:rPr lang="en-US" dirty="0" smtClean="0"/>
              <a:t>response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Express</a:t>
            </a:r>
            <a:r>
              <a:rPr lang="en-US" dirty="0"/>
              <a:t> presents three major objects that you'll frequently use.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</a:t>
            </a:r>
            <a:r>
              <a:rPr lang="en-US" dirty="0"/>
              <a:t>is the instance of an Express application you created in the first example and </a:t>
            </a:r>
            <a:r>
              <a:rPr lang="en-US" dirty="0" smtClean="0"/>
              <a:t>is usually </a:t>
            </a:r>
            <a:r>
              <a:rPr lang="en-US" dirty="0"/>
              <a:t>used to configure your application.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request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is a wrapper of </a:t>
            </a:r>
            <a:r>
              <a:rPr lang="en-US" dirty="0" smtClean="0"/>
              <a:t>Node’s HTTP </a:t>
            </a:r>
            <a:r>
              <a:rPr lang="en-US" dirty="0"/>
              <a:t>request object and is used to extract information about the currently </a:t>
            </a:r>
            <a:r>
              <a:rPr lang="en-US" dirty="0" smtClean="0"/>
              <a:t>handled HTTP </a:t>
            </a:r>
            <a:r>
              <a:rPr lang="en-US" dirty="0"/>
              <a:t>request.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response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is a wrapper of Node's HTTP response object </a:t>
            </a:r>
            <a:r>
              <a:rPr lang="en-US" dirty="0" smtClean="0"/>
              <a:t>and is </a:t>
            </a:r>
            <a:r>
              <a:rPr lang="en-US" dirty="0"/>
              <a:t>used to set the response data and headers.</a:t>
            </a:r>
          </a:p>
        </p:txBody>
      </p:sp>
    </p:spTree>
    <p:extLst>
      <p:ext uri="{BB962C8B-B14F-4D97-AF65-F5344CB8AC3E}">
        <p14:creationId xmlns:p14="http://schemas.microsoft.com/office/powerpoint/2010/main" val="10953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application, request, and </a:t>
            </a:r>
            <a:r>
              <a:rPr lang="en-US" sz="2800" dirty="0" smtClean="0"/>
              <a:t>response objects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application object</a:t>
            </a:r>
          </a:p>
          <a:p>
            <a:r>
              <a:rPr lang="en-US" dirty="0"/>
              <a:t>The application object contains the following methods to help you configure </a:t>
            </a:r>
            <a:r>
              <a:rPr lang="en-US" dirty="0" smtClean="0"/>
              <a:t>your application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app.set</a:t>
            </a:r>
            <a:r>
              <a:rPr lang="en-US" b="1" dirty="0">
                <a:latin typeface="Consolas"/>
                <a:cs typeface="Consolas"/>
              </a:rPr>
              <a:t>(name, value)</a:t>
            </a:r>
            <a:r>
              <a:rPr lang="en-US" dirty="0"/>
              <a:t>: This is used to set environment variables </a:t>
            </a:r>
            <a:r>
              <a:rPr lang="en-US" dirty="0" smtClean="0"/>
              <a:t>that Express </a:t>
            </a:r>
            <a:r>
              <a:rPr lang="en-US" dirty="0"/>
              <a:t>will use in its configuration.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app.get</a:t>
            </a:r>
            <a:r>
              <a:rPr lang="en-US" b="1" dirty="0">
                <a:latin typeface="Consolas"/>
                <a:cs typeface="Consolas"/>
              </a:rPr>
              <a:t>(name): </a:t>
            </a:r>
            <a:r>
              <a:rPr lang="en-US" dirty="0"/>
              <a:t>This is used to get environment variables that Express </a:t>
            </a:r>
            <a:r>
              <a:rPr lang="en-US" dirty="0" smtClean="0"/>
              <a:t>is using </a:t>
            </a:r>
            <a:r>
              <a:rPr lang="en-US" dirty="0"/>
              <a:t>in its configuration.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app.engine</a:t>
            </a:r>
            <a:r>
              <a:rPr lang="en-US" b="1" dirty="0">
                <a:latin typeface="Consolas"/>
                <a:cs typeface="Consolas"/>
              </a:rPr>
              <a:t>(ext, callback)</a:t>
            </a:r>
            <a:r>
              <a:rPr lang="en-US" b="1" dirty="0"/>
              <a:t>: </a:t>
            </a:r>
            <a:r>
              <a:rPr lang="en-US" dirty="0"/>
              <a:t>This is used to define a given </a:t>
            </a:r>
            <a:r>
              <a:rPr lang="en-US" dirty="0" smtClean="0"/>
              <a:t>template engine </a:t>
            </a:r>
            <a:r>
              <a:rPr lang="en-US" dirty="0"/>
              <a:t>to render certain file types, for example, you can tell the </a:t>
            </a:r>
            <a:r>
              <a:rPr lang="en-US" b="1" dirty="0"/>
              <a:t>EJS </a:t>
            </a:r>
            <a:r>
              <a:rPr lang="en-US" b="1" dirty="0" smtClean="0"/>
              <a:t>template engine </a:t>
            </a:r>
            <a:r>
              <a:rPr lang="en-US" dirty="0"/>
              <a:t>to use HTML files as templates like this: </a:t>
            </a:r>
            <a:r>
              <a:rPr lang="en-US" b="1" dirty="0">
                <a:latin typeface="Consolas"/>
                <a:cs typeface="Consolas"/>
              </a:rPr>
              <a:t>app.engine('</a:t>
            </a:r>
            <a:r>
              <a:rPr lang="en-US" b="1" dirty="0" smtClean="0">
                <a:latin typeface="Consolas"/>
                <a:cs typeface="Consolas"/>
              </a:rPr>
              <a:t>html’, require</a:t>
            </a:r>
            <a:r>
              <a:rPr lang="en-US" b="1" dirty="0">
                <a:latin typeface="Consolas"/>
                <a:cs typeface="Consolas"/>
              </a:rPr>
              <a:t>('ejs').renderFile)</a:t>
            </a:r>
            <a:r>
              <a:rPr lang="en-US" b="1" dirty="0" smtClean="0">
                <a:latin typeface="Consolas"/>
                <a:cs typeface="Consolas"/>
              </a:rPr>
              <a:t>.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app.locals</a:t>
            </a:r>
            <a:r>
              <a:rPr lang="en-US" b="1" dirty="0">
                <a:latin typeface="Consolas"/>
                <a:cs typeface="Consolas"/>
              </a:rPr>
              <a:t>:</a:t>
            </a:r>
            <a:r>
              <a:rPr lang="en-US" dirty="0"/>
              <a:t> This is used to send application-level variables to all </a:t>
            </a:r>
            <a:r>
              <a:rPr lang="en-US" dirty="0" smtClean="0"/>
              <a:t>rendered templates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7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application, request, and </a:t>
            </a:r>
            <a:r>
              <a:rPr lang="en-US" sz="2800" dirty="0" smtClean="0"/>
              <a:t>response objects 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application </a:t>
            </a:r>
            <a:r>
              <a:rPr lang="en-US" b="1" dirty="0" smtClean="0"/>
              <a:t>object (cont’d)</a:t>
            </a:r>
            <a:endParaRPr lang="en-US" b="1" dirty="0"/>
          </a:p>
          <a:p>
            <a:pPr lvl="1"/>
            <a:r>
              <a:rPr lang="en-US" sz="2100" b="1" dirty="0">
                <a:latin typeface="Consolas"/>
                <a:cs typeface="Consolas"/>
              </a:rPr>
              <a:t>app.use([path], callback): </a:t>
            </a:r>
            <a:r>
              <a:rPr lang="en-US" sz="2100" dirty="0"/>
              <a:t>This is used to create an Express </a:t>
            </a:r>
            <a:r>
              <a:rPr lang="en-US" sz="2100" dirty="0" smtClean="0"/>
              <a:t>middleware to </a:t>
            </a:r>
            <a:r>
              <a:rPr lang="en-US" sz="2100" dirty="0"/>
              <a:t>handle HTTP requests sent to the server. Optionally, you'll be able </a:t>
            </a:r>
            <a:r>
              <a:rPr lang="en-US" sz="2100" dirty="0" smtClean="0"/>
              <a:t>to mount </a:t>
            </a:r>
            <a:r>
              <a:rPr lang="en-US" sz="2100" dirty="0"/>
              <a:t>middleware to respond to certain paths.</a:t>
            </a:r>
          </a:p>
          <a:p>
            <a:pPr lvl="1"/>
            <a:r>
              <a:rPr lang="en-US" sz="2100" b="1" dirty="0" smtClean="0">
                <a:latin typeface="Consolas"/>
                <a:cs typeface="Consolas"/>
              </a:rPr>
              <a:t>app.VERB</a:t>
            </a:r>
            <a:r>
              <a:rPr lang="en-US" sz="2100" b="1" dirty="0">
                <a:latin typeface="Consolas"/>
                <a:cs typeface="Consolas"/>
              </a:rPr>
              <a:t>(path, [callback...], callback): </a:t>
            </a:r>
            <a:r>
              <a:rPr lang="en-US" sz="2100" dirty="0"/>
              <a:t>This is used to define one </a:t>
            </a:r>
            <a:r>
              <a:rPr lang="en-US" sz="2100" dirty="0" smtClean="0"/>
              <a:t>or more </a:t>
            </a:r>
            <a:r>
              <a:rPr lang="en-US" sz="2100" dirty="0"/>
              <a:t>middleware functions to respond to HTTP requests made to a </a:t>
            </a:r>
            <a:r>
              <a:rPr lang="en-US" sz="2100" dirty="0" smtClean="0"/>
              <a:t>certain path </a:t>
            </a:r>
            <a:r>
              <a:rPr lang="en-US" sz="2100" dirty="0"/>
              <a:t>in conjunction with the HTTP verb declared. For instance, when </a:t>
            </a:r>
            <a:r>
              <a:rPr lang="en-US" sz="2100" dirty="0" smtClean="0"/>
              <a:t>you want </a:t>
            </a:r>
            <a:r>
              <a:rPr lang="en-US" sz="2100" dirty="0"/>
              <a:t>to respond to requests that are using the GET verb, then you can </a:t>
            </a:r>
            <a:r>
              <a:rPr lang="en-US" sz="2100" dirty="0" smtClean="0"/>
              <a:t>just assign </a:t>
            </a:r>
            <a:r>
              <a:rPr lang="en-US" sz="2100" dirty="0"/>
              <a:t>the middleware using the app.get() method. For POST requests </a:t>
            </a:r>
            <a:r>
              <a:rPr lang="en-US" sz="2100" dirty="0" smtClean="0"/>
              <a:t>you'll use </a:t>
            </a:r>
            <a:r>
              <a:rPr lang="en-US" sz="2100" b="1" dirty="0">
                <a:latin typeface="Consolas"/>
                <a:cs typeface="Consolas"/>
              </a:rPr>
              <a:t>app.post()</a:t>
            </a:r>
            <a:r>
              <a:rPr lang="en-US" sz="2100" dirty="0"/>
              <a:t>, and so on.</a:t>
            </a:r>
          </a:p>
          <a:p>
            <a:pPr lvl="1"/>
            <a:r>
              <a:rPr lang="en-US" sz="2100" b="1" dirty="0" smtClean="0">
                <a:latin typeface="Consolas"/>
                <a:cs typeface="Consolas"/>
              </a:rPr>
              <a:t>app.route</a:t>
            </a:r>
            <a:r>
              <a:rPr lang="en-US" sz="2100" b="1" dirty="0">
                <a:latin typeface="Consolas"/>
                <a:cs typeface="Consolas"/>
              </a:rPr>
              <a:t>(path).VERB([callback...], callback): </a:t>
            </a:r>
            <a:r>
              <a:rPr lang="en-US" sz="2100" dirty="0"/>
              <a:t>This is used to </a:t>
            </a:r>
            <a:r>
              <a:rPr lang="en-US" sz="2100" dirty="0" smtClean="0"/>
              <a:t>define one </a:t>
            </a:r>
            <a:r>
              <a:rPr lang="en-US" sz="2100" dirty="0"/>
              <a:t>or more middleware functions to respond to HTTP requests made to </a:t>
            </a:r>
            <a:r>
              <a:rPr lang="en-US" sz="2100" dirty="0" smtClean="0"/>
              <a:t>a certain </a:t>
            </a:r>
            <a:r>
              <a:rPr lang="en-US" sz="2100" dirty="0"/>
              <a:t>unified path in conjunction with multiple HTTP verbs. For instance</a:t>
            </a:r>
            <a:r>
              <a:rPr lang="en-US" sz="2100" dirty="0" smtClean="0"/>
              <a:t>, when </a:t>
            </a:r>
            <a:r>
              <a:rPr lang="en-US" sz="2100" dirty="0"/>
              <a:t>you want to respond to requests that are using the GET and </a:t>
            </a:r>
            <a:r>
              <a:rPr lang="en-US" sz="2100" dirty="0" smtClean="0"/>
              <a:t>POST verbs</a:t>
            </a:r>
            <a:r>
              <a:rPr lang="en-US" sz="2100" dirty="0"/>
              <a:t>, you can just assign the appropriate middleware functions using </a:t>
            </a:r>
            <a:r>
              <a:rPr lang="en-US" sz="2100" b="1" dirty="0" smtClean="0">
                <a:latin typeface="Consolas"/>
                <a:cs typeface="Consolas"/>
              </a:rPr>
              <a:t>app.route</a:t>
            </a:r>
            <a:r>
              <a:rPr lang="en-US" sz="2100" b="1" dirty="0">
                <a:latin typeface="Consolas"/>
                <a:cs typeface="Consolas"/>
              </a:rPr>
              <a:t>(path).get(callback).post(callback)</a:t>
            </a:r>
            <a:r>
              <a:rPr lang="en-US" sz="2100" dirty="0"/>
              <a:t>.</a:t>
            </a:r>
          </a:p>
          <a:p>
            <a:pPr lvl="1"/>
            <a:r>
              <a:rPr lang="en-US" sz="2100" b="1" dirty="0" smtClean="0">
                <a:latin typeface="Consolas"/>
                <a:cs typeface="Consolas"/>
              </a:rPr>
              <a:t>app.param</a:t>
            </a:r>
            <a:r>
              <a:rPr lang="en-US" sz="2100" b="1" dirty="0">
                <a:latin typeface="Consolas"/>
                <a:cs typeface="Consolas"/>
              </a:rPr>
              <a:t>([name], callback): </a:t>
            </a:r>
            <a:r>
              <a:rPr lang="en-US" sz="2100" dirty="0"/>
              <a:t>This is used to attach a </a:t>
            </a:r>
            <a:r>
              <a:rPr lang="en-US" sz="2100" dirty="0" smtClean="0"/>
              <a:t>certain functionality </a:t>
            </a:r>
            <a:r>
              <a:rPr lang="en-US" sz="2100" dirty="0"/>
              <a:t>to any request made to a path that includes a certain </a:t>
            </a:r>
            <a:r>
              <a:rPr lang="en-US" sz="2100" dirty="0" smtClean="0"/>
              <a:t>routing parameter</a:t>
            </a:r>
            <a:r>
              <a:rPr lang="en-US" sz="2100" dirty="0"/>
              <a:t>. For instance, you can map logic to any request that includes </a:t>
            </a:r>
            <a:r>
              <a:rPr lang="en-US" sz="2100" dirty="0" smtClean="0"/>
              <a:t>the userId </a:t>
            </a:r>
            <a:r>
              <a:rPr lang="en-US" sz="2100" dirty="0"/>
              <a:t>parameter using </a:t>
            </a:r>
            <a:r>
              <a:rPr lang="en-US" sz="2100" b="1" dirty="0">
                <a:latin typeface="Consolas"/>
                <a:cs typeface="Consolas"/>
              </a:rPr>
              <a:t>app.param('userId', callback)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8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 is a platform that supports various types of applications, but the </a:t>
            </a:r>
            <a:r>
              <a:rPr lang="en-US" dirty="0" smtClean="0"/>
              <a:t>most popular </a:t>
            </a:r>
            <a:r>
              <a:rPr lang="en-US" dirty="0"/>
              <a:t>kind is the development of </a:t>
            </a:r>
            <a:r>
              <a:rPr lang="en-US" b="1" dirty="0"/>
              <a:t>web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Node's </a:t>
            </a:r>
            <a:r>
              <a:rPr lang="en-US" dirty="0"/>
              <a:t>style of </a:t>
            </a:r>
            <a:r>
              <a:rPr lang="en-US" dirty="0" smtClean="0"/>
              <a:t>coding depends </a:t>
            </a:r>
            <a:r>
              <a:rPr lang="en-US" dirty="0"/>
              <a:t>on the community to extend the platform through third-party modules</a:t>
            </a:r>
            <a:r>
              <a:rPr lang="en-US" dirty="0" smtClean="0"/>
              <a:t>; these </a:t>
            </a:r>
            <a:r>
              <a:rPr lang="en-US" dirty="0"/>
              <a:t>modules are then built upon to create new modules, and so on. </a:t>
            </a:r>
            <a:endParaRPr lang="en-US" dirty="0" smtClean="0"/>
          </a:p>
          <a:p>
            <a:r>
              <a:rPr lang="en-US" dirty="0" smtClean="0"/>
              <a:t>Companies and </a:t>
            </a:r>
            <a:r>
              <a:rPr lang="en-US" dirty="0"/>
              <a:t>single developers around the globe are participating in this process by </a:t>
            </a:r>
            <a:r>
              <a:rPr lang="en-US" dirty="0" smtClean="0"/>
              <a:t>creating modules </a:t>
            </a:r>
            <a:r>
              <a:rPr lang="en-US" dirty="0"/>
              <a:t>that wrap the basic Node APIs and deliver a better starting point </a:t>
            </a:r>
            <a:r>
              <a:rPr lang="en-US" dirty="0" smtClean="0"/>
              <a:t>for application </a:t>
            </a:r>
            <a:r>
              <a:rPr lang="en-US" dirty="0"/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26797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modules to support web application development but none </a:t>
            </a:r>
            <a:r>
              <a:rPr lang="en-US" dirty="0" smtClean="0"/>
              <a:t>as popular </a:t>
            </a:r>
            <a:r>
              <a:rPr lang="en-US" dirty="0"/>
              <a:t>as the </a:t>
            </a:r>
            <a:r>
              <a:rPr lang="en-US" b="1" dirty="0"/>
              <a:t>Connect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Connect</a:t>
            </a:r>
            <a:r>
              <a:rPr lang="en-US" dirty="0"/>
              <a:t> module delivers a set of </a:t>
            </a:r>
            <a:r>
              <a:rPr lang="en-US" dirty="0" smtClean="0"/>
              <a:t>wrappers around </a:t>
            </a:r>
            <a:r>
              <a:rPr lang="en-US" dirty="0"/>
              <a:t>the </a:t>
            </a:r>
            <a:r>
              <a:rPr lang="en-US" b="1" dirty="0"/>
              <a:t>Node.js</a:t>
            </a:r>
            <a:r>
              <a:rPr lang="en-US" dirty="0"/>
              <a:t> low-level APIs to enable the development of rich web </a:t>
            </a:r>
            <a:r>
              <a:rPr lang="en-US" dirty="0" smtClean="0"/>
              <a:t>application frameworks.</a:t>
            </a:r>
          </a:p>
        </p:txBody>
      </p:sp>
    </p:spTree>
    <p:extLst>
      <p:ext uri="{BB962C8B-B14F-4D97-AF65-F5344CB8AC3E}">
        <p14:creationId xmlns:p14="http://schemas.microsoft.com/office/powerpoint/2010/main" val="9331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understand what Connect is all about, let's begin with a </a:t>
            </a:r>
            <a:r>
              <a:rPr lang="en-US" dirty="0" smtClean="0"/>
              <a:t>basic example </a:t>
            </a:r>
            <a:r>
              <a:rPr lang="en-US" dirty="0"/>
              <a:t>of a basic Node web server.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your working folder, create a file </a:t>
            </a:r>
            <a:r>
              <a:rPr lang="en-US" dirty="0" smtClean="0"/>
              <a:t>named </a:t>
            </a:r>
            <a:r>
              <a:rPr lang="en-US" b="1" dirty="0" smtClean="0">
                <a:latin typeface="Consolas"/>
                <a:cs typeface="Consolas"/>
              </a:rPr>
              <a:t>server.js</a:t>
            </a:r>
            <a:r>
              <a:rPr lang="en-US" dirty="0"/>
              <a:t>, which contains the following code snippet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var http = require('http');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http.createServer(function(req, res) 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res.writeHead</a:t>
            </a:r>
            <a:r>
              <a:rPr lang="en-US" sz="2000" b="1" dirty="0">
                <a:latin typeface="Consolas"/>
                <a:cs typeface="Consolas"/>
              </a:rPr>
              <a:t>(200,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'</a:t>
            </a:r>
            <a:r>
              <a:rPr lang="en-US" sz="2000" b="1" dirty="0">
                <a:latin typeface="Consolas"/>
                <a:cs typeface="Consolas"/>
              </a:rPr>
              <a:t>Content-Type': 'text/plain'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}</a:t>
            </a:r>
            <a:r>
              <a:rPr lang="en-US" sz="2000" b="1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res.end</a:t>
            </a:r>
            <a:r>
              <a:rPr lang="en-US" sz="2000" b="1" dirty="0">
                <a:latin typeface="Consolas"/>
                <a:cs typeface="Consolas"/>
              </a:rPr>
              <a:t>('Hello World');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}).listen(3000);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30962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your web server, use your command-line tool, and navigate to your </a:t>
            </a:r>
            <a:r>
              <a:rPr lang="en-US" dirty="0" smtClean="0"/>
              <a:t>working folder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run the node CLI tool and run the server.js file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$ node </a:t>
            </a:r>
            <a:r>
              <a:rPr lang="en-US" b="1" dirty="0" smtClean="0">
                <a:latin typeface="Consolas"/>
                <a:cs typeface="Consolas"/>
              </a:rPr>
              <a:t>server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r>
              <a:rPr lang="en-US" dirty="0"/>
              <a:t>Now open </a:t>
            </a:r>
            <a:r>
              <a:rPr lang="en-US" b="1" dirty="0">
                <a:latin typeface="Consolas"/>
                <a:cs typeface="Consolas"/>
              </a:rPr>
              <a:t>http://localhost:3000 </a:t>
            </a:r>
            <a:r>
              <a:rPr lang="en-US" dirty="0"/>
              <a:t>in your browser, and you'll see the </a:t>
            </a:r>
            <a:r>
              <a:rPr lang="en-US" b="1" dirty="0" smtClean="0"/>
              <a:t>Hello World </a:t>
            </a:r>
            <a:r>
              <a:rPr lang="en-US" dirty="0"/>
              <a:t>response.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67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 how does this work? 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this example,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 is used to create a </a:t>
            </a:r>
            <a:r>
              <a:rPr lang="en-US" dirty="0" smtClean="0"/>
              <a:t>small </a:t>
            </a:r>
            <a:r>
              <a:rPr lang="en-US" b="1" dirty="0" smtClean="0"/>
              <a:t>web </a:t>
            </a:r>
            <a:r>
              <a:rPr lang="en-US" b="1" dirty="0"/>
              <a:t>server </a:t>
            </a:r>
            <a:r>
              <a:rPr lang="en-US" dirty="0"/>
              <a:t>listening to the 3000 port.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begin by requiring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 </a:t>
            </a:r>
            <a:r>
              <a:rPr lang="en-US" dirty="0" smtClean="0"/>
              <a:t>and use </a:t>
            </a:r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createServer() </a:t>
            </a:r>
            <a:r>
              <a:rPr lang="en-US" dirty="0"/>
              <a:t>method to return a new server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latin typeface="Consolas"/>
                <a:cs typeface="Consolas"/>
              </a:rPr>
              <a:t>listen(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r>
              <a:rPr lang="en-US" dirty="0" smtClean="0"/>
              <a:t> method </a:t>
            </a:r>
            <a:r>
              <a:rPr lang="en-US" dirty="0"/>
              <a:t>is then used to listen to the 3000 port. </a:t>
            </a:r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the callback </a:t>
            </a:r>
            <a:r>
              <a:rPr lang="en-US" dirty="0" smtClean="0"/>
              <a:t>function (anonymous function) </a:t>
            </a:r>
            <a:r>
              <a:rPr lang="en-US" dirty="0"/>
              <a:t>that </a:t>
            </a:r>
            <a:r>
              <a:rPr lang="en-US" dirty="0" smtClean="0"/>
              <a:t>is passed </a:t>
            </a:r>
            <a:r>
              <a:rPr lang="en-US" dirty="0"/>
              <a:t>as an argument to the </a:t>
            </a:r>
            <a:r>
              <a:rPr lang="en-US" b="1" dirty="0">
                <a:latin typeface="Consolas"/>
                <a:cs typeface="Consolas"/>
              </a:rPr>
              <a:t>createServer()</a:t>
            </a:r>
            <a:r>
              <a:rPr lang="en-US" dirty="0"/>
              <a:t> method.</a:t>
            </a:r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94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Node.js web </a:t>
            </a:r>
            <a:r>
              <a:rPr lang="en-US" dirty="0" smtClean="0"/>
              <a:t>applications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callback function gets called whenever there's an </a:t>
            </a:r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b="1" dirty="0"/>
              <a:t>request</a:t>
            </a:r>
            <a:r>
              <a:rPr lang="en-US" dirty="0"/>
              <a:t> sent to the </a:t>
            </a:r>
            <a:r>
              <a:rPr lang="en-US" dirty="0" smtClean="0"/>
              <a:t>web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object will then pass the </a:t>
            </a:r>
            <a:r>
              <a:rPr lang="en-US" b="1" dirty="0">
                <a:latin typeface="Consolas"/>
                <a:cs typeface="Consolas"/>
              </a:rPr>
              <a:t>req</a:t>
            </a:r>
            <a:r>
              <a:rPr lang="en-US" dirty="0"/>
              <a:t> and </a:t>
            </a:r>
            <a:r>
              <a:rPr lang="en-US" b="1" dirty="0">
                <a:latin typeface="Consolas"/>
                <a:cs typeface="Consolas"/>
              </a:rPr>
              <a:t>res</a:t>
            </a:r>
            <a:r>
              <a:rPr lang="en-US" dirty="0"/>
              <a:t> arguments, which </a:t>
            </a:r>
            <a:r>
              <a:rPr lang="en-US" dirty="0" smtClean="0"/>
              <a:t>contain the </a:t>
            </a:r>
            <a:r>
              <a:rPr lang="en-US" dirty="0"/>
              <a:t>information and functionality needed to send back an HTTP response.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callback </a:t>
            </a:r>
            <a:r>
              <a:rPr lang="en-US" dirty="0"/>
              <a:t>function will then do the following two steps:</a:t>
            </a:r>
          </a:p>
          <a:p>
            <a:pPr marL="914380" lvl="1" indent="-45720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it will call the </a:t>
            </a:r>
            <a:r>
              <a:rPr lang="en-US" b="1" dirty="0">
                <a:latin typeface="Consolas"/>
                <a:cs typeface="Consolas"/>
              </a:rPr>
              <a:t>writeHead()</a:t>
            </a:r>
            <a:r>
              <a:rPr lang="en-US" dirty="0"/>
              <a:t> method of the response object. This </a:t>
            </a:r>
            <a:r>
              <a:rPr lang="en-US" dirty="0" smtClean="0"/>
              <a:t>method is </a:t>
            </a:r>
            <a:r>
              <a:rPr lang="en-US" dirty="0"/>
              <a:t>used to set the </a:t>
            </a:r>
            <a:r>
              <a:rPr lang="en-US" b="1" dirty="0"/>
              <a:t>response HTTP headers</a:t>
            </a:r>
            <a:r>
              <a:rPr lang="en-US" dirty="0"/>
              <a:t>. In this example, it will set </a:t>
            </a:r>
            <a:r>
              <a:rPr lang="en-US" dirty="0" smtClean="0"/>
              <a:t>the </a:t>
            </a:r>
            <a:r>
              <a:rPr lang="en-US" b="1" dirty="0" smtClean="0"/>
              <a:t>Content</a:t>
            </a:r>
            <a:r>
              <a:rPr lang="en-US" b="1" dirty="0"/>
              <a:t>-Type </a:t>
            </a:r>
            <a:r>
              <a:rPr lang="en-US" dirty="0"/>
              <a:t>header value to </a:t>
            </a:r>
            <a:r>
              <a:rPr lang="en-US" b="1" dirty="0"/>
              <a:t>text/plain</a:t>
            </a:r>
            <a:r>
              <a:rPr lang="en-US" dirty="0"/>
              <a:t>. For instance, when </a:t>
            </a:r>
            <a:r>
              <a:rPr lang="en-US" dirty="0" smtClean="0"/>
              <a:t>responding with </a:t>
            </a:r>
            <a:r>
              <a:rPr lang="en-US" dirty="0"/>
              <a:t>HTML, you just need to replace </a:t>
            </a:r>
            <a:r>
              <a:rPr lang="en-US" b="1" dirty="0"/>
              <a:t>text/plain </a:t>
            </a:r>
            <a:r>
              <a:rPr lang="en-US" dirty="0"/>
              <a:t>with </a:t>
            </a:r>
            <a:r>
              <a:rPr lang="en-US" b="1" dirty="0"/>
              <a:t>html/</a:t>
            </a:r>
            <a:r>
              <a:rPr lang="en-US" b="1" dirty="0" smtClean="0"/>
              <a:t>plain</a:t>
            </a:r>
            <a:r>
              <a:rPr lang="en-US" dirty="0" smtClean="0"/>
              <a:t>.</a:t>
            </a:r>
          </a:p>
          <a:p>
            <a:pPr marL="914380" lvl="1" indent="-457200">
              <a:buFont typeface="+mj-lt"/>
              <a:buAutoNum type="arabicPeriod"/>
            </a:pPr>
            <a:r>
              <a:rPr lang="en-US" dirty="0" smtClean="0"/>
              <a:t>Then</a:t>
            </a:r>
            <a:r>
              <a:rPr lang="en-US" dirty="0"/>
              <a:t>, it will call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of the response object. This </a:t>
            </a:r>
            <a:r>
              <a:rPr lang="en-US" dirty="0" smtClean="0"/>
              <a:t>method is </a:t>
            </a:r>
            <a:r>
              <a:rPr lang="en-US" dirty="0"/>
              <a:t>used to finalize the response.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takes a single </a:t>
            </a:r>
            <a:r>
              <a:rPr lang="en-US" dirty="0" smtClean="0"/>
              <a:t>string argument </a:t>
            </a:r>
            <a:r>
              <a:rPr lang="en-US" dirty="0"/>
              <a:t>that it will use as the </a:t>
            </a:r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 </a:t>
            </a:r>
            <a:r>
              <a:rPr lang="en-US" b="1" dirty="0"/>
              <a:t>body</a:t>
            </a:r>
            <a:r>
              <a:rPr lang="en-US" dirty="0"/>
              <a:t>. Another common </a:t>
            </a:r>
            <a:r>
              <a:rPr lang="en-US" dirty="0" smtClean="0"/>
              <a:t>way of </a:t>
            </a:r>
            <a:r>
              <a:rPr lang="en-US" dirty="0"/>
              <a:t>writing this is to add a </a:t>
            </a:r>
            <a:r>
              <a:rPr lang="en-US" b="1" dirty="0">
                <a:latin typeface="Consolas"/>
                <a:cs typeface="Consolas"/>
              </a:rPr>
              <a:t>write() </a:t>
            </a:r>
            <a:r>
              <a:rPr lang="en-US" dirty="0"/>
              <a:t>method before the </a:t>
            </a:r>
            <a:r>
              <a:rPr lang="en-US" b="1" dirty="0">
                <a:latin typeface="Consolas"/>
                <a:cs typeface="Consolas"/>
              </a:rPr>
              <a:t>end()</a:t>
            </a:r>
            <a:r>
              <a:rPr lang="en-US" dirty="0"/>
              <a:t> method and </a:t>
            </a:r>
            <a:r>
              <a:rPr lang="en-US" dirty="0" smtClean="0"/>
              <a:t>then call </a:t>
            </a:r>
            <a:r>
              <a:rPr lang="en-US" dirty="0"/>
              <a:t>the </a:t>
            </a:r>
            <a:r>
              <a:rPr lang="en-US" b="1" dirty="0">
                <a:latin typeface="Consolas"/>
                <a:cs typeface="Consolas"/>
              </a:rPr>
              <a:t>end() </a:t>
            </a:r>
            <a:r>
              <a:rPr lang="en-US" dirty="0"/>
              <a:t>method, as follows</a:t>
            </a:r>
            <a:r>
              <a:rPr lang="en-US" dirty="0" smtClean="0"/>
              <a:t>:</a:t>
            </a:r>
          </a:p>
          <a:p>
            <a:pPr marL="457180" lvl="1" indent="0">
              <a:buNone/>
            </a:pPr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/>
                <a:cs typeface="Consolas"/>
              </a:rPr>
              <a:t>res.write('Hello World');</a:t>
            </a:r>
          </a:p>
          <a:p>
            <a:pPr marL="400032" lvl="1" indent="0">
              <a:buNone/>
            </a:pPr>
            <a:r>
              <a:rPr lang="en-US" b="1" dirty="0">
                <a:latin typeface="Consolas"/>
                <a:cs typeface="Consolas"/>
              </a:rPr>
              <a:t>res.end();</a:t>
            </a:r>
            <a:endParaRPr lang="en-US" sz="17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3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Connect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</a:t>
            </a:r>
            <a:r>
              <a:rPr lang="en-US" dirty="0"/>
              <a:t> is a module built to support interception of requests in a more </a:t>
            </a:r>
            <a:r>
              <a:rPr lang="en-US" dirty="0" smtClean="0"/>
              <a:t>modular approach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first web server example, you learned how to build a simple </a:t>
            </a:r>
            <a:r>
              <a:rPr lang="en-US" dirty="0" smtClean="0"/>
              <a:t>web server </a:t>
            </a:r>
            <a:r>
              <a:rPr lang="en-US" dirty="0"/>
              <a:t>using the </a:t>
            </a:r>
            <a:r>
              <a:rPr lang="en-US" b="1" dirty="0">
                <a:latin typeface="Consolas"/>
                <a:cs typeface="Consolas"/>
              </a:rPr>
              <a:t>http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wish to extend this example, you'd have </a:t>
            </a:r>
            <a:r>
              <a:rPr lang="en-US" dirty="0" smtClean="0"/>
              <a:t>to write </a:t>
            </a:r>
            <a:r>
              <a:rPr lang="en-US" dirty="0"/>
              <a:t>code that manages the different HTTP requests sent to your server, </a:t>
            </a:r>
            <a:r>
              <a:rPr lang="en-US" dirty="0" smtClean="0"/>
              <a:t>handles them </a:t>
            </a:r>
            <a:r>
              <a:rPr lang="en-US" dirty="0"/>
              <a:t>properly, and responds to each request with the correct response.</a:t>
            </a:r>
          </a:p>
        </p:txBody>
      </p:sp>
    </p:spTree>
    <p:extLst>
      <p:ext uri="{BB962C8B-B14F-4D97-AF65-F5344CB8AC3E}">
        <p14:creationId xmlns:p14="http://schemas.microsoft.com/office/powerpoint/2010/main" val="4857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01 - JavaScript Fundamentals.pptx</Template>
  <TotalTime>10967</TotalTime>
  <Words>2188</Words>
  <Application>Microsoft Office PowerPoint</Application>
  <PresentationFormat>On-screen Show (4:3)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Consolas</vt:lpstr>
      <vt:lpstr>Courier New</vt:lpstr>
      <vt:lpstr>Wingdings</vt:lpstr>
      <vt:lpstr>Web Redesign</vt:lpstr>
      <vt:lpstr>1_Farrell_PLD</vt:lpstr>
      <vt:lpstr>Office Theme</vt:lpstr>
      <vt:lpstr>COMP2068 – Advanced Web Programming</vt:lpstr>
      <vt:lpstr>PowerPoint Presentation</vt:lpstr>
      <vt:lpstr>Developing Node.js web applications</vt:lpstr>
      <vt:lpstr>Developing Node.js web applications (cont’d)</vt:lpstr>
      <vt:lpstr>Developing Node.js web applications (cont’d)</vt:lpstr>
      <vt:lpstr>Developing Node.js web applications (cont’d)</vt:lpstr>
      <vt:lpstr>Developing Node.js web applications (cont’d)</vt:lpstr>
      <vt:lpstr>Developing Node.js web applications (cont’d)</vt:lpstr>
      <vt:lpstr>Meet the Connect module</vt:lpstr>
      <vt:lpstr>Meet the Connect module (cont’d)</vt:lpstr>
      <vt:lpstr>Meet the Connect module (cont’d)</vt:lpstr>
      <vt:lpstr>Meet the Connect module (cont’d)</vt:lpstr>
      <vt:lpstr>Meet the Connect module (cont’d)</vt:lpstr>
      <vt:lpstr>Meet the Connect module (cont’d)</vt:lpstr>
      <vt:lpstr>Connect Middleware</vt:lpstr>
      <vt:lpstr>Connect Middleware (cont’d)</vt:lpstr>
      <vt:lpstr>Connect Middleware (cont’d)</vt:lpstr>
      <vt:lpstr>Mounting Connect middleware</vt:lpstr>
      <vt:lpstr>Mounting Connect middleware (cont’d)</vt:lpstr>
      <vt:lpstr>Intro to Express.js</vt:lpstr>
      <vt:lpstr>Building an Express Web Application</vt:lpstr>
      <vt:lpstr>Creating your first Express application</vt:lpstr>
      <vt:lpstr>The application, request, and response objects</vt:lpstr>
      <vt:lpstr>The application, request, and response objects (cont’d)</vt:lpstr>
      <vt:lpstr>The application, request, and response objects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Rich Freeman</cp:lastModifiedBy>
  <cp:revision>231</cp:revision>
  <dcterms:created xsi:type="dcterms:W3CDTF">2012-04-15T22:12:48Z</dcterms:created>
  <dcterms:modified xsi:type="dcterms:W3CDTF">2015-09-23T14:52:57Z</dcterms:modified>
</cp:coreProperties>
</file>