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1"/>
  </p:notesMasterIdLst>
  <p:sldIdLst>
    <p:sldId id="256" r:id="rId3"/>
    <p:sldId id="262" r:id="rId4"/>
    <p:sldId id="265" r:id="rId5"/>
    <p:sldId id="269" r:id="rId6"/>
    <p:sldId id="267" r:id="rId7"/>
    <p:sldId id="266" r:id="rId8"/>
    <p:sldId id="268" r:id="rId9"/>
    <p:sldId id="270" r:id="rId10"/>
    <p:sldId id="271" r:id="rId11"/>
    <p:sldId id="272" r:id="rId12"/>
    <p:sldId id="273" r:id="rId13"/>
    <p:sldId id="263" r:id="rId14"/>
    <p:sldId id="274" r:id="rId15"/>
    <p:sldId id="275" r:id="rId16"/>
    <p:sldId id="276" r:id="rId17"/>
    <p:sldId id="277" r:id="rId18"/>
    <p:sldId id="278" r:id="rId19"/>
    <p:sldId id="27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Impress, Work Together" id="{B9B51309-D148-4332-87C2-07BE32FBCA3B}">
          <p14:sldIdLst>
            <p14:sldId id="262"/>
            <p14:sldId id="265"/>
            <p14:sldId id="269"/>
            <p14:sldId id="267"/>
            <p14:sldId id="266"/>
            <p14:sldId id="268"/>
            <p14:sldId id="270"/>
            <p14:sldId id="271"/>
            <p14:sldId id="272"/>
            <p14:sldId id="273"/>
          </p14:sldIdLst>
        </p14:section>
        <p14:section name="Learn More" id="{2CC34DB2-6590-42C0-AD4B-A04C6060184E}">
          <p14:sldIdLst>
            <p14:sldId id="263"/>
            <p14:sldId id="274"/>
            <p14:sldId id="275"/>
            <p14:sldId id="276"/>
            <p14:sldId id="277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80" autoAdjust="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baseline="0" dirty="0" smtClean="0"/>
              <a:t>Slide Show mode, click the arrow to enter the PowerPoint Getting Started Center.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o15.officeredir.microsoft.com/r/rlid2013GettingStartedCntrPPT?clid=103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mongoosejs.com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org/getting-started/nod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ngolab.com/" TargetMode="External"/><Relationship Id="rId2" Type="http://schemas.openxmlformats.org/officeDocument/2006/relationships/hyperlink" Target="http://www.mongod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COMP2106 </a:t>
            </a:r>
            <a:r>
              <a:rPr lang="en-US" dirty="0" smtClean="0"/>
              <a:t>– Advanced </a:t>
            </a:r>
            <a:r>
              <a:rPr lang="en-US" dirty="0" smtClean="0"/>
              <a:t>Server Side Scripting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Lesson </a:t>
            </a:r>
            <a:r>
              <a:rPr lang="en-US" smtClean="0"/>
              <a:t>6 </a:t>
            </a:r>
            <a:r>
              <a:rPr lang="en-US" dirty="0" smtClean="0"/>
              <a:t>– Intro to MongoDB and Mongoose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Operations with 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095" y="1597980"/>
            <a:ext cx="8061484" cy="516268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Query the data:</a:t>
            </a:r>
          </a:p>
          <a:p>
            <a:pPr marL="457200" lvl="1" indent="0"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db.beers.find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().pretty();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Notice the unique _id field of type </a:t>
            </a:r>
            <a:r>
              <a:rPr lang="en-US" sz="1800" dirty="0" err="1" smtClean="0"/>
              <a:t>ObjectId</a:t>
            </a:r>
            <a:r>
              <a:rPr lang="en-US" sz="1800" dirty="0" smtClean="0"/>
              <a:t> that Mongo auto-generates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Update a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By default Update modifies a single document, though there is a multi option: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sz="14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db.beers.update</a:t>
            </a:r>
            <a:r>
              <a:rPr lang="en-US" sz="1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{name: “</a:t>
            </a:r>
            <a:r>
              <a:rPr lang="en-US" sz="14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Sleeman</a:t>
            </a:r>
            <a:r>
              <a:rPr lang="en-US" sz="1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Cream Ale”, </a:t>
            </a:r>
            <a:br>
              <a:rPr lang="en-US" sz="1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$set: { </a:t>
            </a:r>
            <a:r>
              <a:rPr lang="en-US" sz="14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onSale</a:t>
            </a:r>
            <a:r>
              <a:rPr lang="en-US" sz="1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false } } 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Adding </a:t>
            </a:r>
            <a:r>
              <a:rPr lang="en-US" sz="1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multi: true </a:t>
            </a:r>
            <a:r>
              <a:rPr lang="en-US" dirty="0" smtClean="0"/>
              <a:t>to the above would update multiple records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4" r="12594"/>
          <a:stretch/>
        </p:blipFill>
        <p:spPr>
          <a:xfrm>
            <a:off x="8081907" y="2618421"/>
            <a:ext cx="3834593" cy="206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35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Operations with 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5515" y="1589102"/>
            <a:ext cx="7984812" cy="516268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To delete documents:</a:t>
            </a:r>
          </a:p>
          <a:p>
            <a:pPr marL="457200" lvl="1" indent="0"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db.beers.remove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{ name: “</a:t>
            </a: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Steamwhistle</a:t>
            </a:r>
            <a:r>
              <a:rPr lang="en-US" b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 }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The remove() function takes an optional parameter which specifies how many documents should be deleted</a:t>
            </a:r>
            <a:endParaRPr lang="en-US" sz="1800" b="1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4" r="12594"/>
          <a:stretch/>
        </p:blipFill>
        <p:spPr>
          <a:xfrm>
            <a:off x="88777" y="2600665"/>
            <a:ext cx="3834593" cy="206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0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791199"/>
          </a:xfrm>
        </p:spPr>
        <p:txBody>
          <a:bodyPr/>
          <a:lstStyle/>
          <a:p>
            <a:r>
              <a:rPr lang="en-US" dirty="0" smtClean="0"/>
              <a:t>Introducing Mongoose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28267" y="2402237"/>
            <a:ext cx="5859506" cy="2187226"/>
          </a:xfrm>
        </p:spPr>
        <p:txBody>
          <a:bodyPr>
            <a:noAutofit/>
          </a:bodyPr>
          <a:lstStyle/>
          <a:p>
            <a:r>
              <a:rPr lang="en-US" sz="2400" dirty="0" smtClean="0"/>
              <a:t>How does Node talk to MongoDB?  The most common way is via the Mongoose </a:t>
            </a:r>
            <a:r>
              <a:rPr lang="en-US" sz="2400" dirty="0" err="1" smtClean="0"/>
              <a:t>npm</a:t>
            </a:r>
            <a:r>
              <a:rPr lang="en-US" sz="2400" dirty="0" smtClean="0"/>
              <a:t> package</a:t>
            </a:r>
            <a:endParaRPr lang="en-US" sz="2400" dirty="0"/>
          </a:p>
        </p:txBody>
      </p:sp>
      <p:sp>
        <p:nvSpPr>
          <p:cNvPr id="9" name="Text Placeholder 2">
            <a:hlinkClick r:id="rId3" tooltip="Learn More"/>
          </p:cNvPr>
          <p:cNvSpPr txBox="1">
            <a:spLocks/>
          </p:cNvSpPr>
          <p:nvPr/>
        </p:nvSpPr>
        <p:spPr>
          <a:xfrm>
            <a:off x="2897188" y="5844663"/>
            <a:ext cx="8659850" cy="931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rgbClr val="DD462F"/>
                </a:solidFill>
              </a:rPr>
              <a:t>Find out more at </a:t>
            </a:r>
            <a:r>
              <a:rPr lang="en-US" sz="1800" dirty="0" smtClean="0">
                <a:solidFill>
                  <a:srgbClr val="DD462F"/>
                </a:solidFill>
                <a:hlinkClick r:id="rId4"/>
              </a:rPr>
              <a:t>http://www.mongoosejs.com</a:t>
            </a:r>
            <a:r>
              <a:rPr lang="en-US" sz="1800" dirty="0" smtClean="0">
                <a:solidFill>
                  <a:srgbClr val="DD462F"/>
                </a:solidFill>
              </a:rPr>
              <a:t> </a:t>
            </a:r>
            <a:endParaRPr lang="en-US" sz="1800" dirty="0">
              <a:solidFill>
                <a:srgbClr val="DD462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66022" y="6477369"/>
            <a:ext cx="2963979" cy="298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>
                <a:solidFill>
                  <a:srgbClr val="D24726">
                    <a:alpha val="37000"/>
                  </a:srgbClr>
                </a:solidFill>
              </a:rPr>
              <a:t>(Click the arrow when in Slide Show mode)</a:t>
            </a:r>
          </a:p>
          <a:p>
            <a:endParaRPr lang="en-US" sz="1200" dirty="0">
              <a:solidFill>
                <a:srgbClr val="D24726">
                  <a:alpha val="37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094" y="1340528"/>
            <a:ext cx="10920093" cy="5420132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Mongoose is an Object – Document Mapper (ODM)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In the words of the Mongoose team: 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“Mongoose provides a straight-forward, schema-based solution to model your application data. It includes built-in </a:t>
            </a:r>
            <a:r>
              <a:rPr lang="en-US" sz="1600" b="1" dirty="0">
                <a:solidFill>
                  <a:schemeClr val="tx1"/>
                </a:solidFill>
              </a:rPr>
              <a:t>type casting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b="1" dirty="0">
                <a:solidFill>
                  <a:schemeClr val="tx1"/>
                </a:solidFill>
              </a:rPr>
              <a:t>validation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b="1" dirty="0">
                <a:solidFill>
                  <a:schemeClr val="tx1"/>
                </a:solidFill>
              </a:rPr>
              <a:t>query building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b="1" dirty="0">
                <a:solidFill>
                  <a:schemeClr val="tx1"/>
                </a:solidFill>
              </a:rPr>
              <a:t>business logic hooks </a:t>
            </a:r>
            <a:r>
              <a:rPr lang="en-US" sz="1600" dirty="0">
                <a:solidFill>
                  <a:schemeClr val="tx1"/>
                </a:solidFill>
              </a:rPr>
              <a:t>and more, out of the box</a:t>
            </a:r>
            <a:r>
              <a:rPr lang="en-US" sz="1600" dirty="0" smtClean="0">
                <a:solidFill>
                  <a:schemeClr val="tx1"/>
                </a:solidFill>
              </a:rPr>
              <a:t>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Mongoose helps our Node apps enable MVC patterning</a:t>
            </a:r>
          </a:p>
          <a:p>
            <a:pPr marL="457200" lvl="1" indent="0">
              <a:buNone/>
            </a:pPr>
            <a:r>
              <a:rPr lang="en-US" sz="15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5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mongoose = require('mongoose</a:t>
            </a:r>
            <a:r>
              <a:rPr lang="en-US" sz="15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  <a:br>
              <a:rPr lang="en-US" sz="15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5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mongoose.connect</a:t>
            </a:r>
            <a:r>
              <a:rPr lang="en-US" sz="15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15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mongodb</a:t>
            </a:r>
            <a:r>
              <a:rPr lang="en-US" sz="15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://localhost/test</a:t>
            </a:r>
            <a:r>
              <a:rPr lang="en-US" sz="15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  <a:endParaRPr lang="en-US" sz="15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5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5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Cat = </a:t>
            </a:r>
            <a:r>
              <a:rPr lang="en-US" sz="15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mongoose.model</a:t>
            </a:r>
            <a:r>
              <a:rPr lang="en-US" sz="15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('Cat', { name: String </a:t>
            </a:r>
            <a:r>
              <a:rPr lang="en-US" sz="15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br>
              <a:rPr lang="en-US" sz="15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5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5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5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5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kitty = new Cat({ name: '</a:t>
            </a:r>
            <a:r>
              <a:rPr lang="en-US" sz="15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Zildjian</a:t>
            </a:r>
            <a:r>
              <a:rPr lang="en-US" sz="15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</a:t>
            </a:r>
            <a:r>
              <a:rPr lang="en-US" sz="15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br>
              <a:rPr lang="en-US" sz="15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5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kitty.save</a:t>
            </a:r>
            <a:r>
              <a:rPr lang="en-US" sz="15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(function </a:t>
            </a:r>
            <a:r>
              <a:rPr lang="en-US" sz="15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(err) </a:t>
            </a:r>
            <a:r>
              <a:rPr lang="en-US" sz="15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5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5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(err) // </a:t>
            </a:r>
            <a:r>
              <a:rPr lang="en-US" sz="15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en-US" sz="15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5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console.log('meow</a:t>
            </a:r>
            <a:r>
              <a:rPr lang="en-US" sz="15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  <a:br>
              <a:rPr lang="en-US" sz="15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5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536" y="3683535"/>
            <a:ext cx="3799643" cy="110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1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Add some test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5515" y="1589102"/>
            <a:ext cx="7984812" cy="516268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To add article documents:</a:t>
            </a:r>
          </a:p>
          <a:p>
            <a:pPr marL="457200" lvl="1" indent="0"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db.articles.insert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{ created: “10/1/2015”,</a:t>
            </a:r>
            <a:b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title: “Our First Article”,</a:t>
            </a:r>
            <a:b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content: “This will be really interesting some day.” } );</a:t>
            </a:r>
          </a:p>
          <a:p>
            <a:pPr marL="457200" lvl="1" indent="0"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db.articles.insert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created: “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10/2/2015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</a:t>
            </a:r>
            <a:b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title: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“Here is number two!”,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content: “This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even more fascinating.” } );</a:t>
            </a:r>
          </a:p>
          <a:p>
            <a:pPr marL="457200" lvl="1" indent="0"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db.articles.insert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{ created: “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10/3/2015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</a:t>
            </a:r>
            <a:b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title: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“Day 3: Article 3”,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content: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“OK, this one is rather boring.”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);</a:t>
            </a:r>
          </a:p>
          <a:p>
            <a:pPr marL="457200" lvl="1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32" y="2279594"/>
            <a:ext cx="2899053" cy="312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6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Connect in app.js (for now)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094" y="1863306"/>
            <a:ext cx="10920093" cy="489735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In app.js, we need to link to the mongoose package, then try connecting:</a:t>
            </a:r>
          </a:p>
          <a:p>
            <a:pPr marL="457200" lvl="1" indent="0"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mongoose = require(“mongoose”);</a:t>
            </a:r>
            <a:b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mongoose.connect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mongodb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://</a:t>
            </a: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localdb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/test”);</a:t>
            </a:r>
            <a:b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mongoose.connection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db.on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(‘error’, </a:t>
            </a: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console.error.bind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(console, ‘Connection Error’);</a:t>
            </a:r>
            <a:b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db.once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(‘open’, function(callback) {</a:t>
            </a:r>
            <a:b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console.log(‘Connected to </a:t>
            </a: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mongodb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’);</a:t>
            </a:r>
            <a:b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Let </a:t>
            </a:r>
            <a:r>
              <a:rPr lang="en-US" sz="1800" dirty="0" err="1" smtClean="0"/>
              <a:t>nodemon</a:t>
            </a:r>
            <a:r>
              <a:rPr lang="en-US" sz="1800" dirty="0" smtClean="0"/>
              <a:t> restart your app then check the console for a message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007" y="2191791"/>
            <a:ext cx="3250794" cy="325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16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Build a mongoose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1555" y="1589102"/>
            <a:ext cx="8588772" cy="516268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We need to build a schema or model to represent the articles collection within our Node application – </a:t>
            </a:r>
            <a:r>
              <a:rPr lang="en-US" sz="1800" b="1" dirty="0" smtClean="0"/>
              <a:t>models/article.js</a:t>
            </a:r>
            <a:r>
              <a:rPr lang="en-US" sz="1800" dirty="0" smtClean="0"/>
              <a:t> (notice the name is singular by convention)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Our model needs to require mongoose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We instantiate a new schema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Then we define the schema in JSON format – what does a document in this collection look like?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Make the model visible to other parts of the application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34" y="2353573"/>
            <a:ext cx="2466570" cy="246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60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Write the Read method in the Route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094" y="1340528"/>
            <a:ext cx="8611089" cy="542013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Mongoose models have built-in CRUD methods we can leverage rather than writing our 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Let’s build an articles page that uses the schema defined in </a:t>
            </a:r>
            <a:r>
              <a:rPr lang="en-US" sz="1800" b="1" dirty="0" smtClean="0"/>
              <a:t>models/article.js</a:t>
            </a:r>
            <a:r>
              <a:rPr lang="en-US" sz="1800" dirty="0" smtClean="0"/>
              <a:t> to retrieve and display a list of articles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Add a link to the </a:t>
            </a:r>
            <a:r>
              <a:rPr lang="en-US" sz="1800" b="1" dirty="0" err="1" smtClean="0"/>
              <a:t>header.ejs</a:t>
            </a:r>
            <a:r>
              <a:rPr lang="en-US" sz="1800" dirty="0" smtClean="0"/>
              <a:t> view, now prefixed with ../ as we are inside a sub-folder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Create </a:t>
            </a:r>
            <a:r>
              <a:rPr lang="en-US" sz="1800" b="1" dirty="0" smtClean="0"/>
              <a:t>routes/articles.js</a:t>
            </a:r>
            <a:r>
              <a:rPr lang="en-US" sz="1800" dirty="0" smtClean="0"/>
              <a:t> and add a GET handler for the path </a:t>
            </a:r>
            <a:r>
              <a:rPr lang="en-US" sz="1800" b="1" dirty="0" smtClean="0"/>
              <a:t>/articles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Link to this new route in </a:t>
            </a:r>
            <a:r>
              <a:rPr lang="en-US" sz="1800" b="1" dirty="0" smtClean="0"/>
              <a:t>app.js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Create </a:t>
            </a:r>
            <a:r>
              <a:rPr lang="en-US" sz="1800" b="1" dirty="0" smtClean="0"/>
              <a:t>views/articles/</a:t>
            </a:r>
            <a:r>
              <a:rPr lang="en-US" sz="1800" b="1" dirty="0" err="1" smtClean="0"/>
              <a:t>index.ejs</a:t>
            </a:r>
            <a:r>
              <a:rPr lang="en-US" sz="1800" dirty="0" smtClean="0"/>
              <a:t> to display the data</a:t>
            </a:r>
            <a:r>
              <a:rPr lang="en-US" sz="1800" smtClean="0"/>
              <a:t>.  </a:t>
            </a:r>
            <a:endParaRPr lang="en-US" sz="1800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417" y="264112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62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5: Adding new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5515" y="1589102"/>
            <a:ext cx="7984812" cy="516268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Let’s build an input form at </a:t>
            </a:r>
            <a:r>
              <a:rPr lang="en-US" sz="1800" b="1" dirty="0" smtClean="0"/>
              <a:t>views/articles/</a:t>
            </a:r>
            <a:r>
              <a:rPr lang="en-US" sz="1800" b="1" dirty="0" err="1" smtClean="0"/>
              <a:t>add.ejs</a:t>
            </a:r>
            <a:endParaRPr lang="en-US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Then we need a GET handler inside </a:t>
            </a:r>
            <a:r>
              <a:rPr lang="en-US" sz="1800" b="1" dirty="0" smtClean="0"/>
              <a:t>routes/articles.js </a:t>
            </a:r>
            <a:r>
              <a:rPr lang="en-US" sz="1800" dirty="0" smtClean="0"/>
              <a:t>to load the form.  Let’s also add a link to this page at the top of our </a:t>
            </a:r>
            <a:r>
              <a:rPr lang="en-US" sz="1800" b="1" dirty="0" smtClean="0"/>
              <a:t>views/articles/</a:t>
            </a:r>
            <a:r>
              <a:rPr lang="en-US" sz="1800" b="1" dirty="0" err="1" smtClean="0"/>
              <a:t>index.ejs</a:t>
            </a:r>
            <a:endParaRPr lang="en-US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Now we need a POST handler in </a:t>
            </a:r>
            <a:r>
              <a:rPr lang="en-US" sz="1800" b="1" dirty="0" smtClean="0"/>
              <a:t>routes.articles.js</a:t>
            </a:r>
            <a:r>
              <a:rPr lang="en-US" sz="1800" dirty="0" smtClean="0"/>
              <a:t> to save the new record and redirect back to the main articles page</a:t>
            </a:r>
          </a:p>
          <a:p>
            <a:pPr marL="457200" lvl="1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32" y="2279594"/>
            <a:ext cx="2899053" cy="312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54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Origins of 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6219548" cy="4690586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The NoSQL concept evolved as a response to the scaling problems encountered by web applications with relational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In relational databases, data is stored throughout the database and reconstructed in the application logic through the creation of objects.  This “Object-Relational Mapping” (ORM) requires significant design and coding 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The relational model is extremely inflexible…what happens when a new field needs to be added or the data rules change?  What would an example be?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441" y="1652617"/>
            <a:ext cx="3973272" cy="462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NoSQL Alternative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2438" y="1825623"/>
            <a:ext cx="7487727" cy="4850385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NoSQL databases offered developers another data storage mechanism: “documents” which usually store data in key-value pairs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NoSQL documents are designed for high performance and scalability as they are schema-less: each “record” in the same document can actually have a different format and the format simply evolves over time without the requirement to modify the document structure first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Documents can be nested inside other documents eliminating the need to create table relationships, foreign keys, and joins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NoSQL’s horizontal scaling makes it perfectly suited to cloud hosting solutions, which can automatically scaled based on user demand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72" y="1825623"/>
            <a:ext cx="3382866" cy="397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62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Sample MongoDB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3877" y="1367161"/>
            <a:ext cx="4429956" cy="5379868"/>
          </a:xfrm>
          <a:solidFill>
            <a:schemeClr val="bg1">
              <a:lumMod val="95000"/>
            </a:schemeClr>
          </a:solidFill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{</a:t>
            </a:r>
            <a:br>
              <a:rPr lang="en-US" sz="2000" b="1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  </a:t>
            </a:r>
            <a:r>
              <a:rPr lang="en-US" sz="2000" b="1" dirty="0">
                <a:solidFill>
                  <a:schemeClr val="tx1"/>
                </a:solidFill>
              </a:rPr>
              <a:t>"_id" : </a:t>
            </a:r>
            <a:r>
              <a:rPr lang="en-US" sz="2000" b="1" dirty="0" err="1">
                <a:solidFill>
                  <a:schemeClr val="tx1"/>
                </a:solidFill>
              </a:rPr>
              <a:t>ObjectId</a:t>
            </a:r>
            <a:r>
              <a:rPr lang="en-US" sz="2000" b="1" dirty="0">
                <a:solidFill>
                  <a:schemeClr val="tx1"/>
                </a:solidFill>
              </a:rPr>
              <a:t>("54c955492b7c8eb21818bd09</a:t>
            </a:r>
            <a:r>
              <a:rPr lang="en-US" sz="2000" b="1" dirty="0" smtClean="0">
                <a:solidFill>
                  <a:schemeClr val="tx1"/>
                </a:solidFill>
              </a:rPr>
              <a:t>"),</a:t>
            </a:r>
            <a:br>
              <a:rPr lang="en-US" sz="2000" b="1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   </a:t>
            </a:r>
            <a:r>
              <a:rPr lang="en-US" sz="2000" b="1" dirty="0">
                <a:solidFill>
                  <a:schemeClr val="tx1"/>
                </a:solidFill>
              </a:rPr>
              <a:t>"address" : </a:t>
            </a:r>
            <a:r>
              <a:rPr lang="en-US" sz="2000" b="1" dirty="0" smtClean="0">
                <a:solidFill>
                  <a:schemeClr val="tx1"/>
                </a:solidFill>
              </a:rPr>
              <a:t>{</a:t>
            </a:r>
            <a:br>
              <a:rPr lang="en-US" sz="2000" b="1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      </a:t>
            </a:r>
            <a:r>
              <a:rPr lang="en-US" sz="2000" b="1" dirty="0">
                <a:solidFill>
                  <a:schemeClr val="tx1"/>
                </a:solidFill>
              </a:rPr>
              <a:t>"street" : "2 Avenue</a:t>
            </a:r>
            <a:r>
              <a:rPr lang="en-US" sz="2000" b="1" dirty="0" smtClean="0">
                <a:solidFill>
                  <a:schemeClr val="tx1"/>
                </a:solidFill>
              </a:rPr>
              <a:t>",</a:t>
            </a:r>
            <a:br>
              <a:rPr lang="en-US" sz="2000" b="1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      </a:t>
            </a:r>
            <a:r>
              <a:rPr lang="en-US" sz="2000" b="1" dirty="0">
                <a:solidFill>
                  <a:schemeClr val="tx1"/>
                </a:solidFill>
              </a:rPr>
              <a:t>"</a:t>
            </a:r>
            <a:r>
              <a:rPr lang="en-US" sz="2000" b="1" dirty="0" err="1">
                <a:solidFill>
                  <a:schemeClr val="tx1"/>
                </a:solidFill>
              </a:rPr>
              <a:t>zipcode</a:t>
            </a:r>
            <a:r>
              <a:rPr lang="en-US" sz="2000" b="1" dirty="0">
                <a:solidFill>
                  <a:schemeClr val="tx1"/>
                </a:solidFill>
              </a:rPr>
              <a:t>" : "10075</a:t>
            </a:r>
            <a:r>
              <a:rPr lang="en-US" sz="2000" b="1" dirty="0" smtClean="0">
                <a:solidFill>
                  <a:schemeClr val="tx1"/>
                </a:solidFill>
              </a:rPr>
              <a:t>",</a:t>
            </a:r>
            <a:br>
              <a:rPr lang="en-US" sz="2000" b="1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      </a:t>
            </a:r>
            <a:r>
              <a:rPr lang="en-US" sz="2000" b="1" dirty="0">
                <a:solidFill>
                  <a:schemeClr val="tx1"/>
                </a:solidFill>
              </a:rPr>
              <a:t>"building" : "1480</a:t>
            </a:r>
            <a:r>
              <a:rPr lang="en-US" sz="2000" b="1" dirty="0" smtClean="0">
                <a:solidFill>
                  <a:schemeClr val="tx1"/>
                </a:solidFill>
              </a:rPr>
              <a:t>",</a:t>
            </a:r>
            <a:br>
              <a:rPr lang="en-US" sz="2000" b="1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      </a:t>
            </a:r>
            <a:r>
              <a:rPr lang="en-US" sz="2000" b="1" dirty="0">
                <a:solidFill>
                  <a:schemeClr val="tx1"/>
                </a:solidFill>
              </a:rPr>
              <a:t>"</a:t>
            </a:r>
            <a:r>
              <a:rPr lang="en-US" sz="2000" b="1" dirty="0" err="1">
                <a:solidFill>
                  <a:schemeClr val="tx1"/>
                </a:solidFill>
              </a:rPr>
              <a:t>coord</a:t>
            </a:r>
            <a:r>
              <a:rPr lang="en-US" sz="2000" b="1" dirty="0">
                <a:solidFill>
                  <a:schemeClr val="tx1"/>
                </a:solidFill>
              </a:rPr>
              <a:t>" : [ -73.9557413, 40.7720266 </a:t>
            </a:r>
            <a:r>
              <a:rPr lang="en-US" sz="2000" b="1" dirty="0" smtClean="0">
                <a:solidFill>
                  <a:schemeClr val="tx1"/>
                </a:solidFill>
              </a:rPr>
              <a:t>],</a:t>
            </a:r>
            <a:br>
              <a:rPr lang="en-US" sz="2000" b="1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   },</a:t>
            </a:r>
            <a:br>
              <a:rPr lang="en-US" sz="2000" b="1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   </a:t>
            </a:r>
            <a:r>
              <a:rPr lang="en-US" sz="2000" b="1" dirty="0">
                <a:solidFill>
                  <a:schemeClr val="tx1"/>
                </a:solidFill>
              </a:rPr>
              <a:t>"borough" : "Manhattan</a:t>
            </a:r>
            <a:r>
              <a:rPr lang="en-US" sz="2000" b="1" dirty="0" smtClean="0">
                <a:solidFill>
                  <a:schemeClr val="tx1"/>
                </a:solidFill>
              </a:rPr>
              <a:t>",</a:t>
            </a:r>
            <a:br>
              <a:rPr lang="en-US" sz="2000" b="1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   </a:t>
            </a:r>
            <a:r>
              <a:rPr lang="en-US" sz="2000" b="1" dirty="0">
                <a:solidFill>
                  <a:schemeClr val="tx1"/>
                </a:solidFill>
              </a:rPr>
              <a:t>"cuisine" : "Italian</a:t>
            </a:r>
            <a:r>
              <a:rPr lang="en-US" sz="2000" b="1" dirty="0" smtClean="0">
                <a:solidFill>
                  <a:schemeClr val="tx1"/>
                </a:solidFill>
              </a:rPr>
              <a:t>",</a:t>
            </a:r>
            <a:br>
              <a:rPr lang="en-US" sz="2000" b="1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   </a:t>
            </a:r>
            <a:r>
              <a:rPr lang="en-US" sz="2000" b="1" dirty="0">
                <a:solidFill>
                  <a:schemeClr val="tx1"/>
                </a:solidFill>
              </a:rPr>
              <a:t>"grades" : </a:t>
            </a:r>
            <a:r>
              <a:rPr lang="en-US" sz="2000" b="1" dirty="0" smtClean="0">
                <a:solidFill>
                  <a:schemeClr val="tx1"/>
                </a:solidFill>
              </a:rPr>
              <a:t>[</a:t>
            </a:r>
            <a:br>
              <a:rPr lang="en-US" sz="2000" b="1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      {</a:t>
            </a:r>
            <a:br>
              <a:rPr lang="en-US" sz="2000" b="1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         </a:t>
            </a:r>
            <a:r>
              <a:rPr lang="en-US" sz="2000" b="1" dirty="0">
                <a:solidFill>
                  <a:schemeClr val="tx1"/>
                </a:solidFill>
              </a:rPr>
              <a:t>"date" : </a:t>
            </a:r>
            <a:r>
              <a:rPr lang="en-US" sz="2000" b="1" dirty="0" err="1">
                <a:solidFill>
                  <a:schemeClr val="tx1"/>
                </a:solidFill>
              </a:rPr>
              <a:t>ISODate</a:t>
            </a:r>
            <a:r>
              <a:rPr lang="en-US" sz="2000" b="1" dirty="0">
                <a:solidFill>
                  <a:schemeClr val="tx1"/>
                </a:solidFill>
              </a:rPr>
              <a:t>("2014-10-01T00:00:00Z</a:t>
            </a:r>
            <a:r>
              <a:rPr lang="en-US" sz="2000" b="1" dirty="0" smtClean="0">
                <a:solidFill>
                  <a:schemeClr val="tx1"/>
                </a:solidFill>
              </a:rPr>
              <a:t>"),</a:t>
            </a:r>
            <a:br>
              <a:rPr lang="en-US" sz="2000" b="1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         </a:t>
            </a:r>
            <a:r>
              <a:rPr lang="en-US" sz="2000" b="1" dirty="0">
                <a:solidFill>
                  <a:schemeClr val="tx1"/>
                </a:solidFill>
              </a:rPr>
              <a:t>"grade" : "A</a:t>
            </a:r>
            <a:r>
              <a:rPr lang="en-US" sz="2000" b="1" dirty="0" smtClean="0">
                <a:solidFill>
                  <a:schemeClr val="tx1"/>
                </a:solidFill>
              </a:rPr>
              <a:t>",</a:t>
            </a:r>
            <a:br>
              <a:rPr lang="en-US" sz="2000" b="1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         </a:t>
            </a:r>
            <a:r>
              <a:rPr lang="en-US" sz="2000" b="1" dirty="0">
                <a:solidFill>
                  <a:schemeClr val="tx1"/>
                </a:solidFill>
              </a:rPr>
              <a:t>"score" : </a:t>
            </a:r>
            <a:r>
              <a:rPr lang="en-US" sz="2000" b="1" dirty="0" smtClean="0">
                <a:solidFill>
                  <a:schemeClr val="tx1"/>
                </a:solidFill>
              </a:rPr>
              <a:t>11</a:t>
            </a:r>
            <a:br>
              <a:rPr lang="en-US" sz="2000" b="1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      },</a:t>
            </a:r>
            <a:br>
              <a:rPr lang="en-US" sz="2000" b="1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      {</a:t>
            </a:r>
            <a:br>
              <a:rPr lang="en-US" sz="2000" b="1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         </a:t>
            </a:r>
            <a:r>
              <a:rPr lang="en-US" sz="2000" b="1" dirty="0">
                <a:solidFill>
                  <a:schemeClr val="tx1"/>
                </a:solidFill>
              </a:rPr>
              <a:t>"date" : </a:t>
            </a:r>
            <a:r>
              <a:rPr lang="en-US" sz="2000" b="1" dirty="0" err="1">
                <a:solidFill>
                  <a:schemeClr val="tx1"/>
                </a:solidFill>
              </a:rPr>
              <a:t>ISODate</a:t>
            </a:r>
            <a:r>
              <a:rPr lang="en-US" sz="2000" b="1" dirty="0">
                <a:solidFill>
                  <a:schemeClr val="tx1"/>
                </a:solidFill>
              </a:rPr>
              <a:t>("2014-01-16T00:00:00Z</a:t>
            </a:r>
            <a:r>
              <a:rPr lang="en-US" sz="2000" b="1" dirty="0" smtClean="0">
                <a:solidFill>
                  <a:schemeClr val="tx1"/>
                </a:solidFill>
              </a:rPr>
              <a:t>"),</a:t>
            </a:r>
            <a:br>
              <a:rPr lang="en-US" sz="2000" b="1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         </a:t>
            </a:r>
            <a:r>
              <a:rPr lang="en-US" sz="2000" b="1" dirty="0">
                <a:solidFill>
                  <a:schemeClr val="tx1"/>
                </a:solidFill>
              </a:rPr>
              <a:t>"grade" : "B</a:t>
            </a:r>
            <a:r>
              <a:rPr lang="en-US" sz="2000" b="1" dirty="0" smtClean="0">
                <a:solidFill>
                  <a:schemeClr val="tx1"/>
                </a:solidFill>
              </a:rPr>
              <a:t>",</a:t>
            </a:r>
            <a:br>
              <a:rPr lang="en-US" sz="2000" b="1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         </a:t>
            </a:r>
            <a:r>
              <a:rPr lang="en-US" sz="2000" b="1" dirty="0">
                <a:solidFill>
                  <a:schemeClr val="tx1"/>
                </a:solidFill>
              </a:rPr>
              <a:t>"score" : </a:t>
            </a:r>
            <a:r>
              <a:rPr lang="en-US" sz="2000" b="1" dirty="0" smtClean="0">
                <a:solidFill>
                  <a:schemeClr val="tx1"/>
                </a:solidFill>
              </a:rPr>
              <a:t>17</a:t>
            </a:r>
            <a:br>
              <a:rPr lang="en-US" sz="2000" b="1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      }   ],</a:t>
            </a:r>
            <a:br>
              <a:rPr lang="en-US" sz="2000" b="1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   "</a:t>
            </a:r>
            <a:r>
              <a:rPr lang="en-US" sz="2000" b="1" dirty="0">
                <a:solidFill>
                  <a:schemeClr val="tx1"/>
                </a:solidFill>
              </a:rPr>
              <a:t>name" : "Vella</a:t>
            </a:r>
            <a:r>
              <a:rPr lang="en-US" sz="2000" b="1" dirty="0" smtClean="0">
                <a:solidFill>
                  <a:schemeClr val="tx1"/>
                </a:solidFill>
              </a:rPr>
              <a:t>",</a:t>
            </a:r>
            <a:br>
              <a:rPr lang="en-US" sz="2000" b="1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   </a:t>
            </a:r>
            <a:r>
              <a:rPr lang="en-US" sz="2000" b="1" dirty="0">
                <a:solidFill>
                  <a:schemeClr val="tx1"/>
                </a:solidFill>
              </a:rPr>
              <a:t>"</a:t>
            </a:r>
            <a:r>
              <a:rPr lang="en-US" sz="2000" b="1" dirty="0" err="1">
                <a:solidFill>
                  <a:schemeClr val="tx1"/>
                </a:solidFill>
              </a:rPr>
              <a:t>restaurant_id</a:t>
            </a:r>
            <a:r>
              <a:rPr lang="en-US" sz="2000" b="1" dirty="0">
                <a:solidFill>
                  <a:schemeClr val="tx1"/>
                </a:solidFill>
              </a:rPr>
              <a:t>" : "</a:t>
            </a:r>
            <a:r>
              <a:rPr lang="en-US" sz="2000" b="1" dirty="0" smtClean="0">
                <a:solidFill>
                  <a:schemeClr val="tx1"/>
                </a:solidFill>
              </a:rPr>
              <a:t>41704620“</a:t>
            </a:r>
            <a:br>
              <a:rPr lang="en-US" sz="2000" b="1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3166" y="1526816"/>
            <a:ext cx="692458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Each document represents a “record”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Documents are stored in “collections”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Different documents in the same collection can have different schemas (unlike records in a relational database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Documents are structured with key / value pairs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 document field can contain another document, an array, or an array of other documents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All documents must have a unique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_id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field as primary key.  MongoDB automatically adds this field to every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Further reading: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2"/>
              </a:rPr>
              <a:t>https://docs.mongodb.org/getting-started/node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hlinkClick r:id="rId2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46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MongoDB?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7511" y="1518082"/>
            <a:ext cx="7246619" cy="5054242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Created in 2007 and coming from the word “humongous”, MongoDB is the world’s most popular NoSQL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Data storage in the form of BSON – Binary JSON.  These key/value pairs are extremely fast and play well with Node and Express as both our application code and the data itself are in JavaScript format.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Supported by most cloud hosting platforms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Includes automatic unique </a:t>
            </a:r>
            <a:r>
              <a:rPr lang="en-US" sz="1800" dirty="0" err="1" smtClean="0"/>
              <a:t>ObjectID</a:t>
            </a: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Supports </a:t>
            </a:r>
            <a:r>
              <a:rPr lang="en-US" sz="1800" dirty="0" err="1" smtClean="0"/>
              <a:t>adhoc</a:t>
            </a:r>
            <a:r>
              <a:rPr lang="en-US" sz="1800" dirty="0" smtClean="0"/>
              <a:t> queries with a very lightweight syntax: </a:t>
            </a:r>
          </a:p>
          <a:p>
            <a:pPr marL="914400" lvl="2" indent="0">
              <a:buNone/>
            </a:pPr>
            <a:r>
              <a:rPr lang="en-US" sz="15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db.posts.find</a:t>
            </a:r>
            <a:r>
              <a:rPr lang="en-US" sz="15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 title:/mongo/ });</a:t>
            </a:r>
            <a:endParaRPr lang="en-US" sz="1500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28" y="1433619"/>
            <a:ext cx="4384886" cy="513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get MongoDB?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395" y="1727229"/>
            <a:ext cx="6754483" cy="477936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Download and install from </a:t>
            </a:r>
            <a:r>
              <a:rPr lang="en-US" sz="1800" dirty="0" smtClean="0">
                <a:hlinkClick r:id="rId2"/>
              </a:rPr>
              <a:t>www.mongodb.com</a:t>
            </a: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Run in the cloud for free at </a:t>
            </a:r>
            <a:r>
              <a:rPr lang="en-US" sz="1800" dirty="0" smtClean="0">
                <a:hlinkClick r:id="rId3"/>
              </a:rPr>
              <a:t>www.mongolab.com</a:t>
            </a: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Enable as an Azure add-on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741" y="1398973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08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5903" y="1589102"/>
            <a:ext cx="7334423" cy="516268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MongoDB </a:t>
            </a:r>
            <a:r>
              <a:rPr lang="en-US" sz="1800" dirty="0"/>
              <a:t>is self-contained and does not have any other system dependencies. You can run MongoDB from any </a:t>
            </a:r>
            <a:r>
              <a:rPr lang="en-US" sz="1800" dirty="0" smtClean="0"/>
              <a:t>folder.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For simplicity, copy all files from the extracted mongo bin folder (in </a:t>
            </a:r>
            <a:r>
              <a:rPr lang="en-US" sz="1800" b="1" dirty="0" smtClean="0"/>
              <a:t>c:\program files\</a:t>
            </a:r>
            <a:r>
              <a:rPr lang="en-US" sz="1800" b="1" dirty="0" err="1" smtClean="0"/>
              <a:t>mongodb</a:t>
            </a:r>
            <a:r>
              <a:rPr lang="en-US" sz="1800" b="1" dirty="0" smtClean="0"/>
              <a:t>\server\3.0\bin</a:t>
            </a:r>
            <a:r>
              <a:rPr lang="en-US" sz="1800" dirty="0" smtClean="0"/>
              <a:t>) to a new users\node\</a:t>
            </a:r>
            <a:r>
              <a:rPr lang="en-US" sz="1800" dirty="0" err="1" smtClean="0"/>
              <a:t>mongodb</a:t>
            </a:r>
            <a:r>
              <a:rPr lang="en-US" sz="1800" dirty="0" smtClean="0"/>
              <a:t> directory (e.g. </a:t>
            </a:r>
            <a:r>
              <a:rPr lang="en-US" sz="1800" b="1" dirty="0" smtClean="0"/>
              <a:t>c:\users\username\node\mongodb</a:t>
            </a:r>
            <a:r>
              <a:rPr lang="en-US" sz="18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MongoDB requires a data directory to store all data. </a:t>
            </a:r>
            <a:r>
              <a:rPr lang="en-US" sz="1800" dirty="0" smtClean="0"/>
              <a:t>The </a:t>
            </a:r>
            <a:r>
              <a:rPr lang="en-US" sz="1800" dirty="0"/>
              <a:t>default data directory path is \</a:t>
            </a:r>
            <a:r>
              <a:rPr lang="en-US" sz="1800" dirty="0" smtClean="0"/>
              <a:t>data\db.  Create </a:t>
            </a:r>
            <a:r>
              <a:rPr lang="en-US" sz="1800" b="1" dirty="0" smtClean="0"/>
              <a:t>c:\users\username\node\data\db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You can also run MongoDB as a Windows Service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17" y="1669528"/>
            <a:ext cx="4384886" cy="438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97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Mongo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394" y="1589103"/>
            <a:ext cx="7982451" cy="491748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Open a command prompt and browse to your node/</a:t>
            </a:r>
            <a:r>
              <a:rPr lang="en-US" sz="1800" dirty="0" err="1" smtClean="0"/>
              <a:t>mongodb</a:t>
            </a:r>
            <a:r>
              <a:rPr lang="en-US" sz="1800" dirty="0" smtClean="0"/>
              <a:t>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First we need to start the server: </a:t>
            </a:r>
          </a:p>
          <a:p>
            <a:pPr marL="457200" lvl="1" indent="0">
              <a:buNone/>
            </a:pP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ongod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</a:t>
            </a: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dbpath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c:\users\username\node\data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Notice the default port: 27017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Open another command prompt and again browse to the node/</a:t>
            </a:r>
            <a:r>
              <a:rPr lang="en-US" sz="1800" dirty="0" err="1" smtClean="0"/>
              <a:t>mongodb</a:t>
            </a:r>
            <a:r>
              <a:rPr lang="en-US" sz="1800" dirty="0" smtClean="0"/>
              <a:t>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Start a mongo command session: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546" y="1959451"/>
            <a:ext cx="3517553" cy="351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55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Operations with 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4594" y="1589102"/>
            <a:ext cx="8135734" cy="516268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First we need to connect to a database (or create a new one)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Mongo comes with a “test” database pre-installed, so let’s use it: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 test;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To create documents:</a:t>
            </a:r>
          </a:p>
          <a:p>
            <a:pPr marL="457200" lvl="1" indent="0"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db.beers.insert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{ name: “</a:t>
            </a: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Steamwhistle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type: “Pilsner”} );</a:t>
            </a:r>
            <a:b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db.beers.insert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{ name: “</a:t>
            </a: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Sleeman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Cream Ale”, type: “Ale”, </a:t>
            </a: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onSale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true } 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Notice we neither had to create the beers collection first, nor define any schema for it.  In fact, our 2 documents have slightly different schemas</a:t>
            </a:r>
            <a:endParaRPr lang="en-US" sz="1800" b="1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4" r="12594"/>
          <a:stretch/>
        </p:blipFill>
        <p:spPr>
          <a:xfrm>
            <a:off x="0" y="2645545"/>
            <a:ext cx="3734529" cy="200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8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2931</TotalTime>
  <Words>1013</Words>
  <Application>Microsoft Office PowerPoint</Application>
  <PresentationFormat>Widescreen</PresentationFormat>
  <Paragraphs>106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Consolas</vt:lpstr>
      <vt:lpstr>Segoe UI</vt:lpstr>
      <vt:lpstr>Segoe UI Light</vt:lpstr>
      <vt:lpstr>WelcomeDoc</vt:lpstr>
      <vt:lpstr>COMP2106 – Advanced Server Side Scripting</vt:lpstr>
      <vt:lpstr>The Origins of NoSQL</vt:lpstr>
      <vt:lpstr>The NoSQL Alternative</vt:lpstr>
      <vt:lpstr>A Sample MongoDB Document</vt:lpstr>
      <vt:lpstr>Why MongoDB?</vt:lpstr>
      <vt:lpstr>How do I get MongoDB?</vt:lpstr>
      <vt:lpstr>Configuring MongoDB</vt:lpstr>
      <vt:lpstr>Command Line Mongo</vt:lpstr>
      <vt:lpstr>CRUD Operations with MongoDB</vt:lpstr>
      <vt:lpstr>CRUD Operations with MongoDB</vt:lpstr>
      <vt:lpstr>CRUD Operations with MongoDB</vt:lpstr>
      <vt:lpstr>Introducing Mongoose</vt:lpstr>
      <vt:lpstr>Mongoose</vt:lpstr>
      <vt:lpstr>Step 1: Add some test data</vt:lpstr>
      <vt:lpstr>Step 2: Connect in app.js (for now)</vt:lpstr>
      <vt:lpstr>Step 3: Build a mongoose schema</vt:lpstr>
      <vt:lpstr>Step 4: Write the Read method in the Route</vt:lpstr>
      <vt:lpstr>Step 5: Adding new data</vt:lpstr>
    </vt:vector>
  </TitlesOfParts>
  <Company>Georgian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COMP2068 – Advanced Web Programming</dc:title>
  <dc:creator>Rich Freeman</dc:creator>
  <cp:keywords/>
  <cp:lastModifiedBy>Rich Freeman</cp:lastModifiedBy>
  <cp:revision>89</cp:revision>
  <dcterms:created xsi:type="dcterms:W3CDTF">2015-10-05T22:28:36Z</dcterms:created>
  <dcterms:modified xsi:type="dcterms:W3CDTF">2016-02-16T03:05:48Z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