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8683" autoAdjust="0"/>
  </p:normalViewPr>
  <p:slideViewPr>
    <p:cSldViewPr>
      <p:cViewPr varScale="1">
        <p:scale>
          <a:sx n="49" d="100"/>
          <a:sy n="49" d="100"/>
        </p:scale>
        <p:origin x="-19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DBD849-1E3D-4E4B-B77F-2211E5586339}" type="datetimeFigureOut">
              <a:rPr lang="en-US" smtClean="0"/>
              <a:t>11/09/2017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58A277-E2C1-4E64-8069-BA3E54FFD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759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After</a:t>
            </a:r>
            <a:r>
              <a:rPr lang="en-US" baseline="0" dirty="0" smtClean="0"/>
              <a:t> cleaning the data, next step is doing data exploration.</a:t>
            </a:r>
            <a:endParaRPr lang="en-US" dirty="0" smtClean="0"/>
          </a:p>
          <a:p>
            <a:r>
              <a:rPr lang="en-US" dirty="0" smtClean="0"/>
              <a:t>Why do we filter the data (focus on</a:t>
            </a:r>
            <a:r>
              <a:rPr lang="en-US" baseline="0" dirty="0" smtClean="0"/>
              <a:t> only 12 </a:t>
            </a:r>
            <a:r>
              <a:rPr lang="en-US" dirty="0" smtClean="0"/>
              <a:t>instead of</a:t>
            </a:r>
            <a:r>
              <a:rPr lang="en-US" baseline="0" dirty="0" smtClean="0"/>
              <a:t> 70)?</a:t>
            </a:r>
            <a:endParaRPr lang="en-US" dirty="0" smtClean="0"/>
          </a:p>
          <a:p>
            <a:r>
              <a:rPr lang="en-US" dirty="0" smtClean="0"/>
              <a:t>Dataset</a:t>
            </a:r>
            <a:r>
              <a:rPr lang="en-US" baseline="0" dirty="0" smtClean="0"/>
              <a:t> contains 70 questions which are too many and some are very random / not interesting.</a:t>
            </a:r>
          </a:p>
          <a:p>
            <a:endParaRPr lang="en-US" baseline="0" dirty="0" smtClean="0"/>
          </a:p>
          <a:p>
            <a:r>
              <a:rPr lang="en-US" baseline="0" dirty="0" smtClean="0"/>
              <a:t>Questions that we think are interesting? Why?</a:t>
            </a:r>
          </a:p>
          <a:p>
            <a:r>
              <a:rPr lang="en-US" baseline="0" dirty="0" smtClean="0"/>
              <a:t>They are mix of questions regarding general information like background and hobby without going into more specific details.</a:t>
            </a:r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58A277-E2C1-4E64-8069-BA3E54FFD1D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092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do we explore and </a:t>
            </a:r>
            <a:r>
              <a:rPr lang="en-US" dirty="0" err="1" smtClean="0"/>
              <a:t>analyse</a:t>
            </a:r>
            <a:r>
              <a:rPr lang="en-US" baseline="0" dirty="0" smtClean="0"/>
              <a:t> the data?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58A277-E2C1-4E64-8069-BA3E54FFD1D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2921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Work Rate: 0 – 10</a:t>
            </a:r>
          </a:p>
          <a:p>
            <a:r>
              <a:rPr lang="en-US" dirty="0" smtClean="0"/>
              <a:t>Salary: 0:</a:t>
            </a:r>
            <a:r>
              <a:rPr lang="en-US" baseline="0" dirty="0" smtClean="0"/>
              <a:t> &lt;200k, 1: &gt;= 200k</a:t>
            </a:r>
          </a:p>
          <a:p>
            <a:r>
              <a:rPr lang="en-US" baseline="0" dirty="0" smtClean="0"/>
              <a:t>Chocolate: 1: Y, 0: N</a:t>
            </a:r>
          </a:p>
          <a:p>
            <a:r>
              <a:rPr lang="en-US" baseline="0" dirty="0" smtClean="0"/>
              <a:t>Happiness: 1 – 10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58A277-E2C1-4E64-8069-BA3E54FFD1D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2767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 do</a:t>
            </a:r>
            <a:r>
              <a:rPr lang="en-US" baseline="0" dirty="0" smtClean="0"/>
              <a:t> we</a:t>
            </a:r>
            <a:r>
              <a:rPr lang="en-US" dirty="0" smtClean="0"/>
              <a:t> use hierarchical clustering and correlation?</a:t>
            </a:r>
          </a:p>
          <a:p>
            <a:r>
              <a:rPr lang="en-US" dirty="0" smtClean="0"/>
              <a:t>To group the attributes (questions)</a:t>
            </a:r>
            <a:r>
              <a:rPr lang="en-US" baseline="0" dirty="0" smtClean="0"/>
              <a:t>.</a:t>
            </a:r>
            <a:endParaRPr lang="en-US" baseline="0" dirty="0" smtClean="0"/>
          </a:p>
          <a:p>
            <a:r>
              <a:rPr lang="en-US" dirty="0" smtClean="0"/>
              <a:t>Optimal cluster:</a:t>
            </a:r>
            <a:r>
              <a:rPr lang="en-US" baseline="0" dirty="0" smtClean="0"/>
              <a:t> 2 &amp; </a:t>
            </a:r>
            <a:r>
              <a:rPr lang="en-US" baseline="0" dirty="0" smtClean="0"/>
              <a:t>5.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58A277-E2C1-4E64-8069-BA3E54FFD1D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3010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Clustering</a:t>
            </a:r>
            <a:r>
              <a:rPr lang="en-US" baseline="0" dirty="0" smtClean="0"/>
              <a:t> is used to sort and group the questions.</a:t>
            </a:r>
          </a:p>
          <a:p>
            <a:r>
              <a:rPr lang="en-US" baseline="0" dirty="0" smtClean="0"/>
              <a:t>Try 2 &amp; </a:t>
            </a:r>
            <a:r>
              <a:rPr lang="en-US" baseline="0" dirty="0" smtClean="0"/>
              <a:t>5 </a:t>
            </a:r>
            <a:r>
              <a:rPr lang="en-US" baseline="0" dirty="0" smtClean="0"/>
              <a:t>clusters which are based on optimal scores of cluster validation.</a:t>
            </a:r>
          </a:p>
          <a:p>
            <a:r>
              <a:rPr lang="en-US" baseline="0" dirty="0" smtClean="0"/>
              <a:t>Each black square represents 1 cluster.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58A277-E2C1-4E64-8069-BA3E54FFD1D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0239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Estimate </a:t>
            </a:r>
            <a:r>
              <a:rPr lang="en-US" baseline="0" dirty="0" smtClean="0"/>
              <a:t>density fore each question with bandwidth 1</a:t>
            </a:r>
          </a:p>
          <a:p>
            <a:r>
              <a:rPr lang="en-US" baseline="0" dirty="0" smtClean="0"/>
              <a:t>The thick red line represents smoother line, computed using loess line smoother.</a:t>
            </a:r>
          </a:p>
          <a:p>
            <a:r>
              <a:rPr lang="en-US" baseline="0" dirty="0" smtClean="0"/>
              <a:t>The green line is the true regression line.</a:t>
            </a:r>
          </a:p>
          <a:p>
            <a:r>
              <a:rPr lang="en-US" baseline="0" dirty="0" smtClean="0"/>
              <a:t>The red dotted lines are the </a:t>
            </a:r>
            <a:r>
              <a:rPr lang="en-US" baseline="0" smtClean="0"/>
              <a:t>standard deviation.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58A277-E2C1-4E64-8069-BA3E54FFD1D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64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FADD6-D9FC-414C-A6AB-20FDA83A8A31}" type="datetimeFigureOut">
              <a:rPr lang="en-US" smtClean="0"/>
              <a:t>11/09/2017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7D51E-2746-4E97-9913-0D20D2BED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278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FADD6-D9FC-414C-A6AB-20FDA83A8A31}" type="datetimeFigureOut">
              <a:rPr lang="en-US" smtClean="0"/>
              <a:t>11/09/2017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7D51E-2746-4E97-9913-0D20D2BED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965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FADD6-D9FC-414C-A6AB-20FDA83A8A31}" type="datetimeFigureOut">
              <a:rPr lang="en-US" smtClean="0"/>
              <a:t>11/09/2017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7D51E-2746-4E97-9913-0D20D2BED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451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FADD6-D9FC-414C-A6AB-20FDA83A8A31}" type="datetimeFigureOut">
              <a:rPr lang="en-US" smtClean="0"/>
              <a:t>11/09/2017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7D51E-2746-4E97-9913-0D20D2BED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109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FADD6-D9FC-414C-A6AB-20FDA83A8A31}" type="datetimeFigureOut">
              <a:rPr lang="en-US" smtClean="0"/>
              <a:t>11/09/2017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7D51E-2746-4E97-9913-0D20D2BED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157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FADD6-D9FC-414C-A6AB-20FDA83A8A31}" type="datetimeFigureOut">
              <a:rPr lang="en-US" smtClean="0"/>
              <a:t>11/09/2017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7D51E-2746-4E97-9913-0D20D2BED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066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FADD6-D9FC-414C-A6AB-20FDA83A8A31}" type="datetimeFigureOut">
              <a:rPr lang="en-US" smtClean="0"/>
              <a:t>11/09/2017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7D51E-2746-4E97-9913-0D20D2BED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595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FADD6-D9FC-414C-A6AB-20FDA83A8A31}" type="datetimeFigureOut">
              <a:rPr lang="en-US" smtClean="0"/>
              <a:t>11/09/2017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7D51E-2746-4E97-9913-0D20D2BED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07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FADD6-D9FC-414C-A6AB-20FDA83A8A31}" type="datetimeFigureOut">
              <a:rPr lang="en-US" smtClean="0"/>
              <a:t>11/09/2017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7D51E-2746-4E97-9913-0D20D2BED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565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FADD6-D9FC-414C-A6AB-20FDA83A8A31}" type="datetimeFigureOut">
              <a:rPr lang="en-US" smtClean="0"/>
              <a:t>11/09/2017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7D51E-2746-4E97-9913-0D20D2BED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650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FADD6-D9FC-414C-A6AB-20FDA83A8A31}" type="datetimeFigureOut">
              <a:rPr lang="en-US" smtClean="0"/>
              <a:t>11/09/2017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7D51E-2746-4E97-9913-0D20D2BED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402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FADD6-D9FC-414C-A6AB-20FDA83A8A31}" type="datetimeFigureOut">
              <a:rPr lang="en-US" smtClean="0"/>
              <a:t>11/09/2017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37D51E-2746-4E97-9913-0D20D2BED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673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b="1" dirty="0" smtClean="0"/>
              <a:t>Exploratory Data Analysis</a:t>
            </a:r>
            <a:endParaRPr lang="en-US" sz="2800" b="1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dirty="0" smtClean="0"/>
              <a:t>Data for exploration: 12 out of 70 questions</a:t>
            </a:r>
          </a:p>
          <a:p>
            <a:pPr algn="l"/>
            <a:endParaRPr lang="en-US" sz="2400" dirty="0"/>
          </a:p>
          <a:p>
            <a:pPr marL="457200" indent="-457200" algn="l">
              <a:buFont typeface="+mj-lt"/>
              <a:buAutoNum type="arabicPeriod"/>
            </a:pPr>
            <a:endParaRPr lang="en-US" sz="2400" dirty="0" smtClean="0"/>
          </a:p>
          <a:p>
            <a:pPr algn="l"/>
            <a:endParaRPr lang="en-US" sz="2400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5122555"/>
              </p:ext>
            </p:extLst>
          </p:nvPr>
        </p:nvGraphicFramePr>
        <p:xfrm>
          <a:off x="838200" y="2286000"/>
          <a:ext cx="7543800" cy="34937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1900"/>
                <a:gridCol w="3771900"/>
              </a:tblGrid>
              <a:tr h="552406">
                <a:tc>
                  <a:txBody>
                    <a:bodyPr/>
                    <a:lstStyle/>
                    <a:p>
                      <a:r>
                        <a:rPr lang="en-US" sz="2000" b="0" baseline="0" smtClean="0">
                          <a:solidFill>
                            <a:schemeClr val="tx1"/>
                          </a:solidFill>
                        </a:rPr>
                        <a:t>1. Years </a:t>
                      </a:r>
                      <a:r>
                        <a:rPr lang="en-US" sz="2000" b="0" baseline="0" dirty="0" smtClean="0">
                          <a:solidFill>
                            <a:schemeClr val="tx1"/>
                          </a:solidFill>
                        </a:rPr>
                        <a:t>of work experience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2.</a:t>
                      </a:r>
                      <a:r>
                        <a:rPr lang="en-US" sz="2000" b="0" baseline="0" dirty="0" smtClean="0">
                          <a:solidFill>
                            <a:schemeClr val="tx1"/>
                          </a:solidFill>
                        </a:rPr>
                        <a:t> Work satisfaction rate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5600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3.</a:t>
                      </a:r>
                      <a:r>
                        <a:rPr lang="en-US" sz="2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Expected</a:t>
                      </a:r>
                      <a:r>
                        <a:rPr lang="en-US" sz="2000" b="0" baseline="0" dirty="0" smtClean="0">
                          <a:solidFill>
                            <a:schemeClr val="tx1"/>
                          </a:solidFill>
                        </a:rPr>
                        <a:t> salary</a:t>
                      </a:r>
                      <a:endParaRPr lang="en-US" sz="2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4. Happiness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560079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5. Height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6. Weight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560079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7. Age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8.</a:t>
                      </a:r>
                      <a:r>
                        <a:rPr lang="en-US" sz="2000" b="0" baseline="0" dirty="0" smtClean="0">
                          <a:solidFill>
                            <a:schemeClr val="tx1"/>
                          </a:solidFill>
                        </a:rPr>
                        <a:t> Number of Countries visited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5600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9. Average sleep hours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10. Like chocolate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5600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11. </a:t>
                      </a:r>
                      <a:r>
                        <a:rPr lang="en-US" sz="2000" b="0" baseline="0" dirty="0" smtClean="0">
                          <a:solidFill>
                            <a:schemeClr val="tx1"/>
                          </a:solidFill>
                        </a:rPr>
                        <a:t>Hours of reading extracurricular books per week</a:t>
                      </a:r>
                      <a:endParaRPr lang="en-US" sz="2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smtClean="0">
                          <a:solidFill>
                            <a:schemeClr val="tx1"/>
                          </a:solidFill>
                        </a:rPr>
                        <a:t>12. Cups</a:t>
                      </a:r>
                      <a:r>
                        <a:rPr lang="en-US" sz="2000" b="0" baseline="0" smtClean="0">
                          <a:solidFill>
                            <a:schemeClr val="tx1"/>
                          </a:solidFill>
                        </a:rPr>
                        <a:t> of coffee per week</a:t>
                      </a:r>
                      <a:endParaRPr lang="en-US" sz="2000" b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7154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b="1" dirty="0" smtClean="0"/>
              <a:t>Approach</a:t>
            </a:r>
            <a:endParaRPr lang="en-US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Summarise</a:t>
            </a:r>
            <a:r>
              <a:rPr lang="en-US" sz="2400" dirty="0" smtClean="0"/>
              <a:t> the data</a:t>
            </a:r>
          </a:p>
          <a:p>
            <a:r>
              <a:rPr lang="en-US" sz="2400" dirty="0" smtClean="0"/>
              <a:t>Cluster the data: Hierarchical clustering</a:t>
            </a:r>
          </a:p>
          <a:p>
            <a:r>
              <a:rPr lang="en-US" sz="2400" dirty="0" smtClean="0"/>
              <a:t>Find correlation between each question</a:t>
            </a:r>
          </a:p>
          <a:p>
            <a:r>
              <a:rPr lang="en-US" sz="2400" dirty="0" smtClean="0"/>
              <a:t>Estimate density</a:t>
            </a:r>
          </a:p>
          <a:p>
            <a:r>
              <a:rPr lang="en-US" sz="2400" dirty="0" smtClean="0"/>
              <a:t>Plot each pair of questions &amp; draw regression line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17607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b="1" dirty="0" err="1" smtClean="0"/>
              <a:t>Summarise</a:t>
            </a:r>
            <a:r>
              <a:rPr lang="en-US" sz="2800" b="1" dirty="0" smtClean="0"/>
              <a:t> the Data</a:t>
            </a:r>
            <a:endParaRPr lang="en-US" sz="2800" b="1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295400"/>
            <a:ext cx="72390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742722"/>
            <a:ext cx="7239000" cy="2886678"/>
          </a:xfrm>
        </p:spPr>
      </p:pic>
    </p:spTree>
    <p:extLst>
      <p:ext uri="{BB962C8B-B14F-4D97-AF65-F5344CB8AC3E}">
        <p14:creationId xmlns:p14="http://schemas.microsoft.com/office/powerpoint/2010/main" val="1156666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b="1" dirty="0" smtClean="0"/>
              <a:t>Cluster the Data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r>
              <a:rPr lang="en-US" sz="2400" dirty="0" smtClean="0"/>
              <a:t>Hierarchical Clustering </a:t>
            </a:r>
            <a:r>
              <a:rPr lang="en-US" sz="2400" dirty="0" smtClean="0"/>
              <a:t>using correlation </a:t>
            </a:r>
            <a:r>
              <a:rPr lang="en-US" sz="2400" dirty="0" smtClean="0"/>
              <a:t>as a distance measure.</a:t>
            </a:r>
          </a:p>
          <a:p>
            <a:r>
              <a:rPr lang="en-US" sz="2400" dirty="0" smtClean="0"/>
              <a:t>Find the optimal cluster size.</a:t>
            </a:r>
          </a:p>
          <a:p>
            <a:endParaRPr lang="en-US" sz="24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95600"/>
            <a:ext cx="6781800" cy="324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3824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b="1" dirty="0" smtClean="0"/>
              <a:t>Find Correlation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Use correlation matrix.</a:t>
            </a:r>
          </a:p>
          <a:p>
            <a:pPr marL="0" indent="0">
              <a:buNone/>
            </a:pPr>
            <a:r>
              <a:rPr lang="en-US" sz="2400" dirty="0"/>
              <a:t>	 </a:t>
            </a:r>
            <a:r>
              <a:rPr lang="en-US" sz="2400" dirty="0" smtClean="0"/>
              <a:t> 2 Clusters				</a:t>
            </a:r>
            <a:r>
              <a:rPr lang="en-US" sz="2400" dirty="0" smtClean="0"/>
              <a:t>5 </a:t>
            </a:r>
            <a:r>
              <a:rPr lang="en-US" sz="2400" dirty="0" smtClean="0"/>
              <a:t>Clusters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919" y="2519680"/>
            <a:ext cx="4311751" cy="3838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6318" y="2548862"/>
            <a:ext cx="4224172" cy="3809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582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b="1" dirty="0" smtClean="0"/>
              <a:t>Density, Regression Line, Scatter Plot Matrix</a:t>
            </a:r>
            <a:endParaRPr lang="en-US" sz="24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9" y="1066800"/>
            <a:ext cx="9144000" cy="5638800"/>
          </a:xfrm>
        </p:spPr>
      </p:pic>
    </p:spTree>
    <p:extLst>
      <p:ext uri="{BB962C8B-B14F-4D97-AF65-F5344CB8AC3E}">
        <p14:creationId xmlns:p14="http://schemas.microsoft.com/office/powerpoint/2010/main" val="1901679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344</Words>
  <Application>Microsoft Office PowerPoint</Application>
  <PresentationFormat>On-screen Show (4:3)</PresentationFormat>
  <Paragraphs>56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Exploratory Data Analysis</vt:lpstr>
      <vt:lpstr>Approach</vt:lpstr>
      <vt:lpstr>Summarise the Data</vt:lpstr>
      <vt:lpstr>Cluster the Data</vt:lpstr>
      <vt:lpstr>Find Correlation</vt:lpstr>
      <vt:lpstr>Density, Regression Line, Scatter Plot Matrix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Exploratory Data Analysis</dc:title>
  <dc:creator>Cloud</dc:creator>
  <cp:lastModifiedBy>Cloud</cp:lastModifiedBy>
  <cp:revision>16</cp:revision>
  <dcterms:created xsi:type="dcterms:W3CDTF">2017-09-10T12:44:24Z</dcterms:created>
  <dcterms:modified xsi:type="dcterms:W3CDTF">2017-09-11T04:12:53Z</dcterms:modified>
</cp:coreProperties>
</file>