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3"/>
    <p:sldId id="299" r:id="rId4"/>
    <p:sldId id="262" r:id="rId5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5" autoAdjust="0"/>
    <p:restoredTop sz="94660"/>
  </p:normalViewPr>
  <p:slideViewPr>
    <p:cSldViewPr snapToGrid="0">
      <p:cViewPr>
        <p:scale>
          <a:sx n="70" d="100"/>
          <a:sy n="70" d="100"/>
        </p:scale>
        <p:origin x="130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24BE6-5899-4E4A-A3E4-39319D7BDA1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CF211-041F-1B44-9E5D-F4DAFBAD78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cleaning the data, next step is doing data exploration.</a:t>
            </a:r>
            <a:endParaRPr lang="en-US" dirty="0" smtClean="0"/>
          </a:p>
          <a:p>
            <a:r>
              <a:rPr lang="en-US" dirty="0" smtClean="0"/>
              <a:t>Why do we filter the data (focus on</a:t>
            </a:r>
            <a:r>
              <a:rPr lang="en-US" baseline="0" dirty="0" smtClean="0"/>
              <a:t> only 12 </a:t>
            </a:r>
            <a:r>
              <a:rPr lang="en-US" dirty="0" smtClean="0"/>
              <a:t>instead of</a:t>
            </a:r>
            <a:r>
              <a:rPr lang="en-US" baseline="0" dirty="0" smtClean="0"/>
              <a:t> 70)?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baseline="0" dirty="0" smtClean="0"/>
              <a:t> contains 70 questions which are too many and some are very random / not interesting.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Questions that we think are interesting? Why?</a:t>
            </a:r>
            <a:endParaRPr lang="en-US" baseline="0" dirty="0" smtClean="0"/>
          </a:p>
          <a:p>
            <a:r>
              <a:rPr lang="en-US" baseline="0" dirty="0" smtClean="0"/>
              <a:t>They are mix of questions regarding general information like background and hobby without going into more specific details.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explore and </a:t>
            </a:r>
            <a:r>
              <a:rPr lang="en-US" dirty="0" err="1" smtClean="0"/>
              <a:t>analyse</a:t>
            </a:r>
            <a:r>
              <a:rPr lang="en-US" baseline="0" dirty="0" smtClean="0"/>
              <a:t>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Rate: 0 – 10</a:t>
            </a:r>
            <a:endParaRPr lang="en-US" dirty="0" smtClean="0"/>
          </a:p>
          <a:p>
            <a:r>
              <a:rPr lang="en-US" dirty="0" smtClean="0"/>
              <a:t>Salary: 0:</a:t>
            </a:r>
            <a:r>
              <a:rPr lang="en-US" baseline="0" dirty="0" smtClean="0"/>
              <a:t> &lt;200k, 1: &gt;= 200k</a:t>
            </a:r>
            <a:endParaRPr lang="en-US" baseline="0" dirty="0" smtClean="0"/>
          </a:p>
          <a:p>
            <a:r>
              <a:rPr lang="en-US" baseline="0" dirty="0" smtClean="0"/>
              <a:t>Chocolate: 1: Y, 0: N</a:t>
            </a:r>
            <a:endParaRPr lang="en-US" baseline="0" dirty="0" smtClean="0"/>
          </a:p>
          <a:p>
            <a:r>
              <a:rPr lang="en-US" baseline="0" dirty="0" smtClean="0"/>
              <a:t>Happiness: 1 – 10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</a:t>
            </a:r>
            <a:r>
              <a:rPr lang="en-US" baseline="0" dirty="0" smtClean="0"/>
              <a:t> we</a:t>
            </a:r>
            <a:r>
              <a:rPr lang="en-US" dirty="0" smtClean="0"/>
              <a:t> use hierarchical clustering and correlation?</a:t>
            </a:r>
            <a:endParaRPr lang="en-US" dirty="0" smtClean="0"/>
          </a:p>
          <a:p>
            <a:r>
              <a:rPr lang="en-US" dirty="0" smtClean="0"/>
              <a:t>To group the attributes (questions)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r>
              <a:rPr lang="en-US" dirty="0" smtClean="0"/>
              <a:t>Optimal cluster:</a:t>
            </a:r>
            <a:r>
              <a:rPr lang="en-US" baseline="0" dirty="0" smtClean="0"/>
              <a:t> 2 &amp;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is used to sort and group the questions.</a:t>
            </a:r>
            <a:endParaRPr lang="en-US" baseline="0" dirty="0" smtClean="0"/>
          </a:p>
          <a:p>
            <a:r>
              <a:rPr lang="en-US" baseline="0" dirty="0" smtClean="0"/>
              <a:t>Try 2 &amp; 5 clusters which are based on optimal scores of cluster validation.</a:t>
            </a:r>
            <a:endParaRPr lang="en-US" baseline="0" dirty="0" smtClean="0"/>
          </a:p>
          <a:p>
            <a:r>
              <a:rPr lang="en-US" baseline="0" dirty="0" smtClean="0"/>
              <a:t>Each black square represents 1 cluster.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Estimate </a:t>
            </a:r>
            <a:r>
              <a:rPr lang="en-US" baseline="0" dirty="0" smtClean="0"/>
              <a:t>density fore each question with bandwidth 1</a:t>
            </a:r>
            <a:endParaRPr lang="en-US" baseline="0" dirty="0" smtClean="0"/>
          </a:p>
          <a:p>
            <a:r>
              <a:rPr lang="en-US" baseline="0" dirty="0" smtClean="0"/>
              <a:t>The thick red line represents smoother line, computed using loess line smoother.</a:t>
            </a:r>
            <a:endParaRPr lang="en-US" baseline="0" dirty="0" smtClean="0"/>
          </a:p>
          <a:p>
            <a:r>
              <a:rPr lang="en-US" baseline="0" dirty="0" smtClean="0"/>
              <a:t>The green line is the true regression line.</a:t>
            </a:r>
            <a:endParaRPr lang="en-US" baseline="0" dirty="0" smtClean="0"/>
          </a:p>
          <a:p>
            <a:r>
              <a:rPr lang="en-US" baseline="0" dirty="0" smtClean="0"/>
              <a:t>The red dotted lines are the </a:t>
            </a:r>
            <a:r>
              <a:rPr lang="en-US" baseline="0" smtClean="0"/>
              <a:t>standard deviation.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AA78-1DB9-4449-98B5-043C8B49BDA8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E928-096C-42C3-AC91-4A7689208253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900" b="1" dirty="0">
                <a:solidFill>
                  <a:srgbClr val="0070C0"/>
                </a:solidFill>
              </a:rPr>
              <a:t>Survey data analysis project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STAT5003 Computational Statistical Methods</a:t>
            </a:r>
            <a:endParaRPr lang="en-US" sz="1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1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Group 19</a:t>
            </a:r>
            <a:endParaRPr lang="en-US" sz="1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What determines who wants earn &gt;200 K?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" y="650397"/>
            <a:ext cx="412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--Decision Tree and Performance Statistics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1760" y="1038338"/>
            <a:ext cx="9032240" cy="5676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How accurate is the model?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" y="650397"/>
            <a:ext cx="390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--Model Verification with Bootstrapping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1440" y="1101009"/>
            <a:ext cx="8935965" cy="5553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How about make sensitivity 100%?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" y="650397"/>
            <a:ext cx="512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--We would like to know who were less ambitious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040" y="1099149"/>
            <a:ext cx="8342947" cy="5664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022" y="142986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5"/>
                </a:solidFill>
              </a:rPr>
              <a:t>Derived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 smtClean="0">
                <a:solidFill>
                  <a:schemeClr val="accent5"/>
                </a:solidFill>
              </a:rPr>
              <a:t>Variable</a:t>
            </a:r>
            <a:endParaRPr lang="en-US" altLang="zh-CN" b="1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 smtClean="0"/>
              <a:t>BMI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Weight/(Height)^2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(weight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kg,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meter)</a:t>
            </a:r>
            <a:endParaRPr lang="en-US" altLang="zh-CN" dirty="0"/>
          </a:p>
          <a:p>
            <a:endParaRPr lang="en-US" altLang="zh-CN" b="1" dirty="0" smtClean="0">
              <a:solidFill>
                <a:schemeClr val="accent5"/>
              </a:solidFill>
            </a:endParaRPr>
          </a:p>
          <a:p>
            <a:r>
              <a:rPr lang="en-US" altLang="zh-CN" b="1" dirty="0" smtClean="0">
                <a:solidFill>
                  <a:schemeClr val="accent5"/>
                </a:solidFill>
              </a:rPr>
              <a:t>Our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>
                <a:solidFill>
                  <a:schemeClr val="accent5"/>
                </a:solidFill>
              </a:rPr>
              <a:t>Hypothesis</a:t>
            </a:r>
            <a:endParaRPr lang="en-US" dirty="0" smtClean="0"/>
          </a:p>
          <a:p>
            <a:pPr lvl="1"/>
            <a:r>
              <a:rPr lang="en-US" altLang="zh-CN" dirty="0" smtClean="0"/>
              <a:t>Years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experience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Chocolate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Hours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sleep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Cups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coffee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Happiness</a:t>
            </a:r>
            <a:endParaRPr lang="en-US" altLang="zh-CN" dirty="0" smtClean="0"/>
          </a:p>
        </p:txBody>
      </p:sp>
      <p:sp>
        <p:nvSpPr>
          <p:cNvPr id="4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</a:t>
            </a:r>
            <a:r>
              <a:rPr lang="en-US" altLang="zh-CN" b="1" dirty="0">
                <a:solidFill>
                  <a:srgbClr val="0070C0"/>
                </a:solidFill>
              </a:rPr>
              <a:t>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BMI?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235" y="1574767"/>
            <a:ext cx="7154447" cy="43513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BMI?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" y="650397"/>
            <a:ext cx="326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5532" y="2471912"/>
            <a:ext cx="4088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coffee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Higher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Less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sleep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Why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chocolate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doesn’t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correlation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BMI?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804" y="2035556"/>
            <a:ext cx="2705100" cy="3213100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BMI?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" y="650397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Chocolate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35" y="1132251"/>
            <a:ext cx="6553200" cy="520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521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Meeting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discussion</a:t>
            </a:r>
            <a:r>
              <a:rPr lang="zh-CN" altLang="en-US" sz="2400" dirty="0"/>
              <a:t> </a:t>
            </a:r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all</a:t>
            </a:r>
            <a:endParaRPr lang="en-US" altLang="zh-CN" sz="2400" dirty="0" smtClean="0"/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cleaning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endParaRPr lang="en-US" altLang="zh-CN" sz="2400" dirty="0" smtClean="0"/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exploration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endParaRPr lang="en-US" altLang="zh-CN" sz="2400" dirty="0" smtClean="0"/>
          </a:p>
          <a:p>
            <a:r>
              <a:rPr lang="en-US" altLang="zh-CN" sz="2400" dirty="0" smtClean="0"/>
              <a:t>Analysis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endParaRPr lang="en-US" altLang="zh-CN" sz="2400" dirty="0" smtClean="0"/>
          </a:p>
          <a:p>
            <a:r>
              <a:rPr lang="en-US" altLang="zh-CN" sz="2400" dirty="0" smtClean="0"/>
              <a:t>Presentation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Amber,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Luna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Steven</a:t>
            </a:r>
            <a:endParaRPr lang="en-US" sz="2400" dirty="0"/>
          </a:p>
        </p:txBody>
      </p:sp>
      <p:sp>
        <p:nvSpPr>
          <p:cNvPr id="4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0070C0"/>
                </a:solidFill>
              </a:rPr>
              <a:t>Contributions and group information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1223645"/>
            <a:ext cx="3703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5"/>
                </a:solidFill>
              </a:rPr>
              <a:t>Contributions</a:t>
            </a:r>
            <a:endParaRPr lang="en-US" altLang="zh-CN" sz="2800" b="1" dirty="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560" y="4302760"/>
            <a:ext cx="6355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accent5"/>
                </a:solidFill>
                <a:sym typeface="+mn-ea"/>
              </a:rPr>
              <a:t>Group information</a:t>
            </a:r>
            <a:endParaRPr lang="en-US" altLang="zh-CN" sz="2800" b="1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4926965"/>
            <a:ext cx="6782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Anqi</a:t>
            </a:r>
            <a:r>
              <a:rPr lang="en-US" altLang="zh-CN" dirty="0"/>
              <a:t> </a:t>
            </a:r>
            <a:r>
              <a:rPr lang="en-US" altLang="zh-CN" dirty="0" err="1"/>
              <a:t>Feng</a:t>
            </a:r>
            <a:r>
              <a:rPr lang="en-US" altLang="zh-CN" dirty="0"/>
              <a:t>                       </a:t>
            </a:r>
            <a:r>
              <a:rPr lang="en-US" altLang="zh-CN" dirty="0" smtClean="0"/>
              <a:t>		470171497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Shangzhou</a:t>
            </a:r>
            <a:r>
              <a:rPr lang="en-US" altLang="zh-CN" dirty="0">
                <a:sym typeface="+mn-ea"/>
              </a:rPr>
              <a:t> Wang          </a:t>
            </a:r>
            <a:r>
              <a:rPr lang="en-US" altLang="zh-CN" dirty="0" smtClean="0">
                <a:sym typeface="+mn-ea"/>
              </a:rPr>
              <a:t>		308047990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 Liu                              </a:t>
            </a:r>
            <a:r>
              <a:rPr lang="en-US" altLang="zh-CN" dirty="0" smtClean="0"/>
              <a:t>		470327120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Kurniawan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Pranogo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Panjiarto</a:t>
            </a:r>
            <a:r>
              <a:rPr lang="en-US" altLang="zh-CN" dirty="0" smtClean="0"/>
              <a:t>	460473970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Yangkai</a:t>
            </a:r>
            <a:r>
              <a:rPr lang="zh-CN" altLang="en-US" dirty="0" smtClean="0"/>
              <a:t> </a:t>
            </a:r>
            <a:r>
              <a:rPr lang="en-US" altLang="zh-CN" dirty="0" smtClean="0"/>
              <a:t>Hong</a:t>
            </a:r>
            <a:r>
              <a:rPr lang="zh-CN" altLang="en-US" smtClean="0"/>
              <a:t>                                        </a:t>
            </a:r>
            <a:r>
              <a:rPr lang="en-US" altLang="zh-CN" smtClean="0"/>
              <a:t>470231528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964921" y="1443136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0070C0"/>
                </a:solidFill>
              </a:rPr>
              <a:t>Thank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you!</a:t>
            </a:r>
            <a:endParaRPr lang="en-US" altLang="zh-CN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4990" y="-6985"/>
            <a:ext cx="3826510" cy="967105"/>
          </a:xfrm>
        </p:spPr>
        <p:txBody>
          <a:bodyPr/>
          <a:p>
            <a:pPr algn="l"/>
            <a:r>
              <a:rPr lang="en-US" sz="4900" b="1" dirty="0">
                <a:solidFill>
                  <a:srgbClr val="0070C0"/>
                </a:solidFill>
              </a:rPr>
              <a:t>Data Cleaning</a:t>
            </a:r>
            <a:endParaRPr lang="en-US" sz="4900" b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240" y="1242060"/>
            <a:ext cx="10880725" cy="4566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Conclude and summarise categorical data to concise categories</a:t>
            </a:r>
            <a:endParaRPr lang="en-US" sz="2400" dirty="0" err="1"/>
          </a:p>
          <a:p>
            <a:pPr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dirty="0" err="1"/>
              <a:t>    -- E.g. Major in undergraduate</a:t>
            </a:r>
            <a:endParaRPr lang="zh-CN" altLang="en-US" sz="2400" dirty="0" err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Discretize quantitative data into ranges</a:t>
            </a:r>
            <a:endParaRPr lang="en-US" sz="2400" dirty="0" err="1"/>
          </a:p>
          <a:p>
            <a:pPr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dirty="0" err="1"/>
              <a:t>    -- E.g. Choices of Salary</a:t>
            </a:r>
            <a:endParaRPr lang="en-US" sz="2400" dirty="0" err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Standardize unit of measurement</a:t>
            </a:r>
            <a:endParaRPr lang="en-US" sz="2400" dirty="0" err="1"/>
          </a:p>
          <a:p>
            <a:pPr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dirty="0" err="1"/>
              <a:t>    -- E.g. Height</a:t>
            </a:r>
            <a:endParaRPr lang="en-US" sz="2400" dirty="0" err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ym typeface="+mn-ea"/>
              </a:rPr>
              <a:t>Standardize format of answers with same meaning</a:t>
            </a:r>
            <a:endParaRPr lang="en-US" sz="2400" dirty="0" err="1">
              <a:sym typeface="+mn-ea"/>
            </a:endParaRPr>
          </a:p>
          <a:p>
            <a:pPr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ym typeface="+mn-ea"/>
              </a:rPr>
              <a:t>    -- E.g. Comparision between importance of data visualization and data cleaning?</a:t>
            </a:r>
            <a:endParaRPr lang="en-US" sz="2400" dirty="0" err="1">
              <a:sym typeface="+mn-ea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Change any invalid values to NA</a:t>
            </a:r>
            <a:endParaRPr lang="en-US" sz="2400" dirty="0" err="1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 -- E.g. Blank</a:t>
            </a:r>
            <a:endParaRPr lang="en-US" sz="2400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240" y="0"/>
            <a:ext cx="10515600" cy="883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900" b="1" dirty="0">
                <a:solidFill>
                  <a:srgbClr val="0070C0"/>
                </a:solidFill>
              </a:rPr>
              <a:t>Exploratory</a:t>
            </a:r>
            <a:r>
              <a:rPr lang="en-US" b="1" dirty="0">
                <a:solidFill>
                  <a:srgbClr val="0070C0"/>
                </a:solidFill>
              </a:rPr>
              <a:t> Data Analysis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57200">
              <a:buFont typeface="+mj-lt"/>
              <a:buAutoNum type="arabicPeriod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1935480"/>
          <a:ext cx="7543800" cy="35049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71900"/>
                <a:gridCol w="3771900"/>
              </a:tblGrid>
              <a:tr h="5524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b="0" kern="1200" dirty="0" smtClean="0"/>
                        <a:t>1. Years of work experience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b="0" kern="1200" dirty="0" smtClean="0"/>
                        <a:t>2. Work satisfaction rate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3. Expected salary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4. Happiness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5. Height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6. Weight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7. Age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8. Number of Countries visited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9. Average sleep hours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10. Like chocolate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11. Hours of reading extracurricular books per week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12. Cups of coffee per week</a:t>
                      </a:r>
                      <a:endParaRPr lang="en-US" sz="1800" kern="1200" dirty="0" smtClean="0"/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86840" y="1289149"/>
            <a:ext cx="528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 of 70 questions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9199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accent5"/>
                </a:solidFill>
              </a:rPr>
              <a:t>Approach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Summarise</a:t>
            </a:r>
            <a:r>
              <a:rPr lang="en-US" sz="2400" dirty="0"/>
              <a:t> the </a:t>
            </a:r>
            <a:r>
              <a:rPr lang="en-US" sz="2400" dirty="0" smtClean="0"/>
              <a:t>data</a:t>
            </a:r>
            <a:endParaRPr lang="en-US" sz="2400" dirty="0"/>
          </a:p>
          <a:p>
            <a:r>
              <a:rPr lang="en-US" sz="2400" dirty="0" smtClean="0"/>
              <a:t>Cluster </a:t>
            </a:r>
            <a:r>
              <a:rPr lang="en-US" sz="2400" dirty="0"/>
              <a:t>the data: </a:t>
            </a:r>
            <a:r>
              <a:rPr lang="en-US" altLang="zh-CN" sz="2400" dirty="0" smtClean="0"/>
              <a:t>h</a:t>
            </a:r>
            <a:r>
              <a:rPr lang="en-US" sz="2400" dirty="0" smtClean="0"/>
              <a:t>ierarchical </a:t>
            </a:r>
            <a:r>
              <a:rPr lang="en-US" sz="2400" dirty="0"/>
              <a:t>clustering</a:t>
            </a:r>
            <a:endParaRPr lang="en-US" sz="2400" dirty="0"/>
          </a:p>
          <a:p>
            <a:r>
              <a:rPr lang="en-US" sz="2400" dirty="0"/>
              <a:t>Find correlation between each question</a:t>
            </a:r>
            <a:endParaRPr lang="en-US" sz="2400" dirty="0"/>
          </a:p>
          <a:p>
            <a:r>
              <a:rPr lang="en-US" sz="2400" dirty="0"/>
              <a:t>Estimate density</a:t>
            </a:r>
            <a:endParaRPr lang="en-US" sz="2400" dirty="0"/>
          </a:p>
          <a:p>
            <a:r>
              <a:rPr lang="en-US" sz="2400" dirty="0" smtClean="0"/>
              <a:t>Plot each pair of questions &amp; draw regression line</a:t>
            </a:r>
            <a:endParaRPr lang="en-US" sz="2400" dirty="0"/>
          </a:p>
        </p:txBody>
      </p:sp>
      <p:sp>
        <p:nvSpPr>
          <p:cNvPr id="6" name="Title 3"/>
          <p:cNvSpPr txBox="1"/>
          <p:nvPr/>
        </p:nvSpPr>
        <p:spPr>
          <a:xfrm>
            <a:off x="396240" y="0"/>
            <a:ext cx="10515600" cy="88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smtClean="0">
                <a:solidFill>
                  <a:srgbClr val="0070C0"/>
                </a:solidFill>
              </a:rPr>
              <a:t>Exploratory</a:t>
            </a:r>
            <a:r>
              <a:rPr lang="en-US" b="1" smtClean="0">
                <a:solidFill>
                  <a:srgbClr val="0070C0"/>
                </a:solidFill>
              </a:rPr>
              <a:t> Data Analysis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88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err="1" smtClean="0">
                <a:solidFill>
                  <a:schemeClr val="accent5"/>
                </a:solidFill>
              </a:rPr>
              <a:t>Summarise</a:t>
            </a:r>
            <a:r>
              <a:rPr lang="en-US" sz="2800" b="1" dirty="0" smtClean="0">
                <a:solidFill>
                  <a:schemeClr val="accent5"/>
                </a:solidFill>
              </a:rPr>
              <a:t> the Data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0" y="1174376"/>
            <a:ext cx="7239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0" y="3621698"/>
            <a:ext cx="7239000" cy="28866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03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Cluster </a:t>
            </a:r>
            <a:r>
              <a:rPr lang="en-US" sz="2800" b="1" dirty="0">
                <a:solidFill>
                  <a:schemeClr val="accent5"/>
                </a:solidFill>
              </a:rPr>
              <a:t>the Data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r>
              <a:rPr lang="en-US" sz="2400" dirty="0"/>
              <a:t>Hierarchical Clustering using correlation as a distance measure.</a:t>
            </a:r>
            <a:endParaRPr lang="en-US" sz="2400" dirty="0"/>
          </a:p>
          <a:p>
            <a:r>
              <a:rPr lang="en-US" sz="2400" dirty="0"/>
              <a:t>Find the optimal cluster size.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1"/>
            <a:ext cx="6781800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Find Correlation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: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correlation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matrix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5566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accent5"/>
                </a:solidFill>
              </a:rPr>
              <a:t> </a:t>
            </a:r>
            <a:r>
              <a:rPr lang="en-US" altLang="zh-CN" sz="2400" dirty="0">
                <a:solidFill>
                  <a:schemeClr val="accent5"/>
                </a:solidFill>
              </a:rPr>
              <a:t>	</a:t>
            </a:r>
            <a:r>
              <a:rPr lang="en-US" sz="2400" dirty="0"/>
              <a:t>	  2 Clusters				5 Clusters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43" y="2210398"/>
            <a:ext cx="4311751" cy="383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41" y="2239581"/>
            <a:ext cx="4224172" cy="3809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19" y="205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</a:rPr>
              <a:t>Density</a:t>
            </a:r>
            <a:r>
              <a:rPr lang="en-US" sz="2400" b="1" dirty="0">
                <a:solidFill>
                  <a:schemeClr val="accent5"/>
                </a:solidFill>
              </a:rPr>
              <a:t>, Regression Line, Scatter Plot Matrix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19" y="10668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What determines who wants earn &gt;200 K?</a:t>
            </a:r>
            <a:endParaRPr lang="en-AU" b="1" dirty="0">
              <a:solidFill>
                <a:srgbClr val="0070C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446782" y="1714955"/>
            <a:ext cx="3064498" cy="3629205"/>
            <a:chOff x="8893822" y="1267915"/>
            <a:chExt cx="3064498" cy="3629205"/>
          </a:xfrm>
        </p:grpSpPr>
        <p:sp>
          <p:nvSpPr>
            <p:cNvPr id="13" name="Rectangle 12"/>
            <p:cNvSpPr/>
            <p:nvPr/>
          </p:nvSpPr>
          <p:spPr>
            <a:xfrm>
              <a:off x="8893822" y="1653995"/>
              <a:ext cx="3064498" cy="3243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893822" y="1947941"/>
              <a:ext cx="3064498" cy="2737406"/>
              <a:chOff x="8934462" y="1236741"/>
              <a:chExt cx="3064498" cy="2737406"/>
            </a:xfrm>
          </p:grpSpPr>
          <p:sp>
            <p:nvSpPr>
              <p:cNvPr id="6" name="Pentagon 5"/>
              <p:cNvSpPr/>
              <p:nvPr/>
            </p:nvSpPr>
            <p:spPr>
              <a:xfrm flipH="1">
                <a:off x="8934462" y="123674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Q31: How many countries have you visited?</a:t>
                </a:r>
                <a:endParaRPr lang="en-AU" sz="1200" dirty="0"/>
              </a:p>
            </p:txBody>
          </p:sp>
          <p:sp>
            <p:nvSpPr>
              <p:cNvPr id="7" name="Pentagon 6"/>
              <p:cNvSpPr/>
              <p:nvPr/>
            </p:nvSpPr>
            <p:spPr>
              <a:xfrm flipH="1">
                <a:off x="8934462" y="184495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Q12: What is your current gross income?</a:t>
                </a:r>
                <a:endParaRPr lang="en-AU" sz="1200" dirty="0"/>
              </a:p>
            </p:txBody>
          </p:sp>
          <p:sp>
            <p:nvSpPr>
              <p:cNvPr id="8" name="Pentagon 7"/>
              <p:cNvSpPr/>
              <p:nvPr/>
            </p:nvSpPr>
            <p:spPr>
              <a:xfrm flipH="1">
                <a:off x="8934462" y="245316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Q9: How long do you spend reading extra.?</a:t>
                </a:r>
                <a:endParaRPr lang="en-AU" sz="1200" dirty="0"/>
              </a:p>
            </p:txBody>
          </p:sp>
          <p:sp>
            <p:nvSpPr>
              <p:cNvPr id="9" name="Pentagon 8"/>
              <p:cNvSpPr/>
              <p:nvPr/>
            </p:nvSpPr>
            <p:spPr>
              <a:xfrm flipH="1">
                <a:off x="8934462" y="306137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Q53: How much do you weigh?</a:t>
                </a:r>
                <a:endParaRPr lang="en-AU" sz="1200" dirty="0"/>
              </a:p>
            </p:txBody>
          </p:sp>
          <p:sp>
            <p:nvSpPr>
              <p:cNvPr id="10" name="Pentagon 9"/>
              <p:cNvSpPr/>
              <p:nvPr/>
            </p:nvSpPr>
            <p:spPr>
              <a:xfrm flipH="1">
                <a:off x="8934462" y="3727528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Q1: How many years of prof. experience?</a:t>
                </a:r>
                <a:endParaRPr lang="en-AU" sz="1200" dirty="0"/>
              </a:p>
            </p:txBody>
          </p:sp>
        </p:grpSp>
        <p:sp>
          <p:nvSpPr>
            <p:cNvPr id="12" name="Snip and Round Single Corner Rectangle 11"/>
            <p:cNvSpPr/>
            <p:nvPr/>
          </p:nvSpPr>
          <p:spPr>
            <a:xfrm>
              <a:off x="8893822" y="1267915"/>
              <a:ext cx="3064498" cy="38608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 smtClean="0"/>
                <a:t>Top 5 most Important Questions</a:t>
              </a:r>
              <a:endParaRPr lang="en-AU" sz="1400" b="1" dirty="0"/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0389" y="1405966"/>
            <a:ext cx="6830860" cy="47009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251" y="751840"/>
            <a:ext cx="310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--Question Importance Analysis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2598</Words>
  <Application>WPS 演示</Application>
  <PresentationFormat>宽屏</PresentationFormat>
  <Paragraphs>149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DengXian</vt:lpstr>
      <vt:lpstr>Segoe Print</vt:lpstr>
      <vt:lpstr>Office Theme</vt:lpstr>
      <vt:lpstr>Survey data analysis project </vt:lpstr>
      <vt:lpstr>Data Cleaning</vt:lpstr>
      <vt:lpstr>Exploratory Data Analysis</vt:lpstr>
      <vt:lpstr>Approach</vt:lpstr>
      <vt:lpstr>- Summarise the Data</vt:lpstr>
      <vt:lpstr>- Cluster the Data</vt:lpstr>
      <vt:lpstr>- Find Correlation: correlation matrix</vt:lpstr>
      <vt:lpstr>- Density, Regression Line, Scatter Plot Matrix</vt:lpstr>
      <vt:lpstr>What determines who wants earn &gt;200 K?</vt:lpstr>
      <vt:lpstr>What determines who wants earn &gt;200 K?</vt:lpstr>
      <vt:lpstr>How accurate is the model?</vt:lpstr>
      <vt:lpstr>How about make sensitivity 100%?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Wang</dc:creator>
  <cp:lastModifiedBy>hy</cp:lastModifiedBy>
  <cp:revision>29</cp:revision>
  <dcterms:created xsi:type="dcterms:W3CDTF">2017-09-11T09:34:00Z</dcterms:created>
  <dcterms:modified xsi:type="dcterms:W3CDTF">2017-09-13T08:10:57Z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