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2" r:id="rId10"/>
    <p:sldId id="264" r:id="rId11"/>
    <p:sldId id="266" r:id="rId12"/>
    <p:sldId id="270" r:id="rId13"/>
    <p:sldId id="273" r:id="rId14"/>
    <p:sldId id="274" r:id="rId15"/>
    <p:sldId id="272" r:id="rId16"/>
  </p:sldIdLst>
  <p:sldSz cx="12192000" cy="6858000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3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5838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8060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AU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41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540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536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936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72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47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7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00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7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98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7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8597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AU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72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21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40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8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46484" cy="68562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275196" y="1361872"/>
            <a:ext cx="1003415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Novel Kinase-Substrate by Using Positive Unlabelled Dataset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440572" y="3613666"/>
            <a:ext cx="271736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Group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19: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440572" y="4368887"/>
            <a:ext cx="5510893" cy="147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Amber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Fang, 470171497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Luna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Liu, 470327120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Kurniawan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Pranogo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Panjiarto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460773970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Yangkai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Hong, 470231528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Steven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Wang, 308047990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Evaluation and Benchmarking the Prediction against the Prediction 2016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AU" sz="4000" b="0" i="0" u="none" strike="noStrike" cap="none" dirty="0" smtClean="0">
                <a:solidFill>
                  <a:srgbClr val="00B0F0"/>
                </a:solidFill>
                <a:sym typeface="Calibri"/>
              </a:rPr>
              <a:t>The </a:t>
            </a:r>
            <a:r>
              <a:rPr lang="en-AU" sz="4000" b="0" i="0" u="none" strike="noStrike" cap="none" dirty="0" err="1">
                <a:solidFill>
                  <a:srgbClr val="00B0F0"/>
                </a:solidFill>
                <a:sym typeface="Calibri"/>
              </a:rPr>
              <a:t>XGBoost</a:t>
            </a:r>
            <a:r>
              <a:rPr lang="en-AU" sz="4000" b="0" i="0" u="none" strike="noStrike" cap="none" dirty="0">
                <a:solidFill>
                  <a:srgbClr val="00B0F0"/>
                </a:solidFill>
                <a:sym typeface="Calibri"/>
              </a:rPr>
              <a:t> ensemble </a:t>
            </a:r>
            <a:r>
              <a:rPr lang="en-AU" sz="4000" b="0" i="0" u="none" strike="noStrike" cap="none" dirty="0" smtClean="0">
                <a:solidFill>
                  <a:srgbClr val="00B0F0"/>
                </a:solidFill>
                <a:sym typeface="Calibri"/>
              </a:rPr>
              <a:t>built with </a:t>
            </a:r>
            <a:r>
              <a:rPr lang="en-AU" sz="4000" b="0" i="0" u="none" strike="noStrike" cap="none" dirty="0">
                <a:solidFill>
                  <a:srgbClr val="00B0F0"/>
                </a:solidFill>
                <a:sym typeface="Calibri"/>
              </a:rPr>
              <a:t>100 models and the prediction </a:t>
            </a:r>
            <a:r>
              <a:rPr lang="en-AU" sz="4000" b="0" i="0" u="none" strike="noStrike" cap="none" dirty="0" smtClean="0">
                <a:solidFill>
                  <a:srgbClr val="00B0F0"/>
                </a:solidFill>
                <a:sym typeface="Calibri"/>
              </a:rPr>
              <a:t>result </a:t>
            </a:r>
            <a:r>
              <a:rPr lang="en-AU" sz="4000" b="0" i="0" u="none" strike="noStrike" cap="none" dirty="0">
                <a:solidFill>
                  <a:srgbClr val="00B0F0"/>
                </a:solidFill>
                <a:sym typeface="Calibri"/>
              </a:rPr>
              <a:t>is based on the vote of 100 outcomes. </a:t>
            </a:r>
            <a:endParaRPr lang="en-AU" sz="4000" b="0" i="0" u="none" strike="noStrike" cap="none" dirty="0" smtClean="0">
              <a:solidFill>
                <a:srgbClr val="00B0F0"/>
              </a:solidFill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endParaRPr lang="en-AU" sz="4000" dirty="0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AU" sz="4000" b="0" i="0" u="none" strike="noStrike" cap="none" dirty="0" smtClean="0">
                <a:solidFill>
                  <a:srgbClr val="00B0F0"/>
                </a:solidFill>
                <a:sym typeface="Calibri"/>
              </a:rPr>
              <a:t>If average probability </a:t>
            </a:r>
            <a:r>
              <a:rPr lang="en-AU" sz="4000" b="0" i="0" u="none" strike="noStrike" cap="none" dirty="0">
                <a:solidFill>
                  <a:srgbClr val="00B0F0"/>
                </a:solidFill>
                <a:sym typeface="Calibri"/>
              </a:rPr>
              <a:t>is &gt; </a:t>
            </a:r>
            <a:r>
              <a:rPr lang="en-AU" sz="4000" b="0" i="0" u="none" strike="noStrike" cap="none" dirty="0" smtClean="0">
                <a:solidFill>
                  <a:srgbClr val="00B0F0"/>
                </a:solidFill>
                <a:sym typeface="Calibri"/>
              </a:rPr>
              <a:t>0.5 then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AU" sz="4000" b="0" i="0" u="none" strike="noStrike" cap="none" dirty="0" smtClean="0">
                <a:solidFill>
                  <a:srgbClr val="00B0F0"/>
                </a:solidFill>
                <a:sym typeface="Calibri"/>
              </a:rPr>
              <a:t>predict  </a:t>
            </a:r>
            <a:r>
              <a:rPr lang="en-AU" sz="4000" b="0" i="0" u="none" strike="noStrike" cap="none" dirty="0">
                <a:solidFill>
                  <a:srgbClr val="00B0F0"/>
                </a:solidFill>
                <a:sym typeface="Calibri"/>
              </a:rPr>
              <a:t>positive</a:t>
            </a:r>
            <a:r>
              <a:rPr lang="en-AU" sz="4000" b="0" i="0" u="none" strike="noStrike" cap="none" dirty="0" smtClean="0">
                <a:solidFill>
                  <a:srgbClr val="00B0F0"/>
                </a:solidFill>
                <a:sym typeface="Calibri"/>
              </a:rPr>
              <a:t>.</a:t>
            </a:r>
            <a:endParaRPr lang="en-AU" sz="4000" b="0" i="0" u="none" strike="noStrike" cap="none" dirty="0">
              <a:solidFill>
                <a:srgbClr val="00B0F0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74599" y="117656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6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Comparison on </a:t>
            </a:r>
            <a:r>
              <a:rPr lang="en-AU" sz="36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36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en-AU" sz="36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36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prediction overlapping</a:t>
            </a:r>
            <a:endParaRPr lang="en-AU" sz="36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93484" y="126920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2016 Predict Akt and mTor Overlapping</a:t>
            </a:r>
          </a:p>
          <a:p>
            <a:pPr marL="0" marR="0" lvl="0" indent="-101600" algn="ctr" rtl="0">
              <a:lnSpc>
                <a:spcPct val="90000"/>
              </a:lnSpc>
              <a:spcBef>
                <a:spcPts val="100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16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(Ensemble SVM, 50 models)</a:t>
            </a:r>
          </a:p>
        </p:txBody>
      </p:sp>
      <p:pic>
        <p:nvPicPr>
          <p:cNvPr id="181" name="Shape 18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0140" y="2167593"/>
            <a:ext cx="5647436" cy="401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6263640" y="126920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New Predict Akt and mTor Overlapping</a:t>
            </a:r>
          </a:p>
          <a:p>
            <a:pPr marL="0" marR="0" lvl="0" indent="-101600" algn="ctr" rtl="0">
              <a:lnSpc>
                <a:spcPct val="90000"/>
              </a:lnSpc>
              <a:spcBef>
                <a:spcPts val="100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16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(Ensemble xgboost, 100 models)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6098159" y="1452944"/>
            <a:ext cx="64897" cy="524046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5" name="Shape 185"/>
          <p:cNvCxnSpPr/>
          <p:nvPr/>
        </p:nvCxnSpPr>
        <p:spPr>
          <a:xfrm>
            <a:off x="603504" y="859536"/>
            <a:ext cx="10751884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6" name="Shape 186"/>
          <p:cNvSpPr/>
          <p:nvPr/>
        </p:nvSpPr>
        <p:spPr>
          <a:xfrm>
            <a:off x="9070848" y="5653414"/>
            <a:ext cx="3121152" cy="1069848"/>
          </a:xfrm>
          <a:prstGeom prst="star12">
            <a:avLst>
              <a:gd name="adj" fmla="val 375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Clearly separated Akt and mTor prediction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659" y="2452930"/>
            <a:ext cx="5580916" cy="3117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Overlapping 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Ensemble of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Result for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tSNE</a:t>
            </a:r>
            <a:endParaRPr lang="en-AU" sz="28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5" y="1837689"/>
            <a:ext cx="5813333" cy="39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58" y="1837689"/>
            <a:ext cx="581333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Overlapping 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Adaptive Sampling </a:t>
            </a:r>
            <a:r>
              <a:rPr lang="en-AU" sz="2800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Result for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tSNE</a:t>
            </a:r>
            <a:endParaRPr lang="en-AU" sz="28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1825625"/>
            <a:ext cx="5208770" cy="39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86" y="1825625"/>
            <a:ext cx="520876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03200">
              <a:buClr>
                <a:srgbClr val="1E4E79"/>
              </a:buClr>
            </a:pPr>
            <a:r>
              <a:rPr lang="en-AU" sz="28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Overlapping </a:t>
            </a:r>
            <a:r>
              <a:rPr lang="en-AU" sz="2800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Correction Factor Result for </a:t>
            </a:r>
            <a:r>
              <a:rPr lang="en-AU" sz="2800" dirty="0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28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tSNE</a:t>
            </a:r>
            <a:endParaRPr lang="en-AU" sz="28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8" y="1825625"/>
            <a:ext cx="5208769" cy="39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39" y="1825625"/>
            <a:ext cx="520876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6526" y="1548248"/>
            <a:ext cx="9144000" cy="2387600"/>
          </a:xfrm>
        </p:spPr>
        <p:txBody>
          <a:bodyPr/>
          <a:lstStyle/>
          <a:p>
            <a:r>
              <a:rPr lang="en-AU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179575"/>
            <a:ext cx="10515600" cy="54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>
                <a:solidFill>
                  <a:srgbClr val="00B0F0"/>
                </a:solidFill>
              </a:rPr>
              <a:t>Compute variance of the 8 time-point observations.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>
                <a:solidFill>
                  <a:srgbClr val="00B0F0"/>
                </a:solidFill>
              </a:rPr>
              <a:t>Calculate PSSM from sequence of motif.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Sequence of  </a:t>
            </a:r>
            <a:r>
              <a:rPr lang="en-AU">
                <a:solidFill>
                  <a:srgbClr val="00B0F0"/>
                </a:solidFill>
              </a:rPr>
              <a:t>m</a:t>
            </a: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otif feature data conversion (Idea of TF-IDF)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n-AU">
                <a:solidFill>
                  <a:srgbClr val="00B0F0"/>
                </a:solidFill>
              </a:rPr>
              <a:t>m</a:t>
            </a: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otif feature augmentation (Idea of ngram combinations)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Using t-Distribution Stochastic Neighbouring Embedding to Visualize data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DBSCAN Clustering on t-SNE output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Phosphoproteomic Variable interactions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Feature importance and correlation study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Scaling and PCA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83468" y="1125754"/>
            <a:ext cx="7685795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Visualize Sequence Motif in 2 Dimension Space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3808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467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3808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The Correlation Matrix of Class and its Related Variables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6" name="Shape 1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1971" y="1607533"/>
            <a:ext cx="5214730" cy="4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8699" y="1607533"/>
            <a:ext cx="5193196" cy="4970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>
            <a:off x="6321900" y="1452944"/>
            <a:ext cx="53917" cy="48564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9" name="Shape 119"/>
          <p:cNvSpPr txBox="1"/>
          <p:nvPr/>
        </p:nvSpPr>
        <p:spPr>
          <a:xfrm>
            <a:off x="1693916" y="1187225"/>
            <a:ext cx="360868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Akt and its correlated variables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395121" y="1187225"/>
            <a:ext cx="379674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mTor and its correlated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100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Feature Importance From </a:t>
            </a:r>
            <a:r>
              <a:rPr lang="en-AU" sz="3200" dirty="0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AU" sz="32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603504" y="914400"/>
            <a:ext cx="10752000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321900" y="1452944"/>
            <a:ext cx="54000" cy="4856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8" name="Shape 128"/>
          <p:cNvSpPr txBox="1"/>
          <p:nvPr/>
        </p:nvSpPr>
        <p:spPr>
          <a:xfrm>
            <a:off x="1693916" y="1187225"/>
            <a:ext cx="36087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</a:rPr>
              <a:t>IMportant Features for Akt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395121" y="1187225"/>
            <a:ext cx="37968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</a:rPr>
              <a:t>Important Features for mTor</a:t>
            </a:r>
          </a:p>
        </p:txBody>
      </p:sp>
      <p:pic>
        <p:nvPicPr>
          <p:cNvPr id="130" name="Shape 130" descr="akt_features_import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8925"/>
            <a:ext cx="6017100" cy="404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mtor_features_importa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198" y="1829350"/>
            <a:ext cx="5804803" cy="39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Positive-</a:t>
            </a:r>
            <a:r>
              <a:rPr lang="en-AU" sz="3200" dirty="0" err="1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unlabeled</a:t>
            </a: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 </a:t>
            </a: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Learning Approaches</a:t>
            </a:r>
            <a:endParaRPr lang="en-AU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AU" dirty="0">
                <a:solidFill>
                  <a:srgbClr val="00B0F0"/>
                </a:solidFill>
              </a:rPr>
              <a:t>Can we use the known positive data to identify the most possible negative data?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baseline="30000" dirty="0" smtClean="0">
                <a:solidFill>
                  <a:srgbClr val="00B0F0"/>
                </a:solidFill>
              </a:rPr>
              <a:t>st</a:t>
            </a:r>
            <a:r>
              <a:rPr lang="en-AU" dirty="0" smtClean="0">
                <a:solidFill>
                  <a:srgbClr val="00B0F0"/>
                </a:solidFill>
              </a:rPr>
              <a:t> approach: Adaptive Sampling </a:t>
            </a:r>
            <a:r>
              <a:rPr lang="en-AU" dirty="0">
                <a:solidFill>
                  <a:srgbClr val="00B0F0"/>
                </a:solidFill>
              </a:rPr>
              <a:t>(Yang et al., </a:t>
            </a:r>
            <a:r>
              <a:rPr lang="en-AU" dirty="0" smtClean="0">
                <a:solidFill>
                  <a:srgbClr val="00B0F0"/>
                </a:solidFill>
              </a:rPr>
              <a:t>2017)</a:t>
            </a:r>
            <a:endParaRPr lang="en-AU" dirty="0">
              <a:solidFill>
                <a:srgbClr val="00B0F0"/>
              </a:solidFill>
            </a:endParaRPr>
          </a:p>
          <a:p>
            <a:pPr marL="457200" lvl="0" indent="-406400" rtl="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2</a:t>
            </a:r>
            <a:r>
              <a:rPr lang="en-AU" baseline="30000" dirty="0" smtClean="0">
                <a:solidFill>
                  <a:srgbClr val="00B0F0"/>
                </a:solidFill>
              </a:rPr>
              <a:t>nd</a:t>
            </a:r>
            <a:r>
              <a:rPr lang="en-AU" dirty="0" smtClean="0">
                <a:solidFill>
                  <a:srgbClr val="00B0F0"/>
                </a:solidFill>
              </a:rPr>
              <a:t> approach: Ensemble with Correction </a:t>
            </a:r>
            <a:r>
              <a:rPr lang="en-AU" dirty="0">
                <a:solidFill>
                  <a:srgbClr val="00B0F0"/>
                </a:solidFill>
              </a:rPr>
              <a:t>factor (Yang et al., 2016)</a:t>
            </a:r>
          </a:p>
          <a:p>
            <a:pPr marL="457200" lvl="0" indent="-406400" rtl="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baseline="30000" dirty="0" smtClean="0">
                <a:solidFill>
                  <a:srgbClr val="00B0F0"/>
                </a:solidFill>
              </a:rPr>
              <a:t>rd</a:t>
            </a:r>
            <a:r>
              <a:rPr lang="en-AU" dirty="0" smtClean="0">
                <a:solidFill>
                  <a:srgbClr val="00B0F0"/>
                </a:solidFill>
              </a:rPr>
              <a:t> approach:</a:t>
            </a:r>
            <a:endParaRPr lang="en-AU" dirty="0">
              <a:solidFill>
                <a:srgbClr val="00B0F0"/>
              </a:solidFill>
            </a:endParaRP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Build a Decision Tree Model</a:t>
            </a: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Select only trees with 100% sensitivity</a:t>
            </a: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Loop through all the available unlabelled data</a:t>
            </a: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Do many iteration and select the subgroup of data which never predicted positive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513567"/>
            <a:ext cx="5181600" cy="5663396"/>
          </a:xfrm>
        </p:spPr>
        <p:txBody>
          <a:bodyPr/>
          <a:lstStyle/>
          <a:p>
            <a:pPr marL="177800" indent="0">
              <a:buNone/>
            </a:pP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Adaptive Sampling – Ensemble Approach</a:t>
            </a:r>
          </a:p>
          <a:p>
            <a:pPr marL="0" lvl="0" indent="0">
              <a:spcBef>
                <a:spcPts val="0"/>
              </a:spcBef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Apply PCA with certain threshold as 1</a:t>
            </a:r>
            <a:r>
              <a:rPr lang="en-AU" baseline="30000" dirty="0" smtClean="0">
                <a:solidFill>
                  <a:srgbClr val="00B0F0"/>
                </a:solidFill>
              </a:rPr>
              <a:t>st</a:t>
            </a:r>
            <a:r>
              <a:rPr lang="en-AU" dirty="0" smtClean="0">
                <a:solidFill>
                  <a:srgbClr val="00B0F0"/>
                </a:solidFill>
              </a:rPr>
              <a:t> parameter.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Iterative sampling using SVM with radial kernel.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Random forest as the final classifier, use 1000 trees and certain percentage of features as 2</a:t>
            </a:r>
            <a:r>
              <a:rPr lang="en-AU" baseline="30000" dirty="0" smtClean="0">
                <a:solidFill>
                  <a:srgbClr val="00B0F0"/>
                </a:solidFill>
              </a:rPr>
              <a:t>nd</a:t>
            </a:r>
            <a:r>
              <a:rPr lang="en-AU" dirty="0" smtClean="0">
                <a:solidFill>
                  <a:srgbClr val="00B0F0"/>
                </a:solidFill>
              </a:rPr>
              <a:t> parameter.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Try different combination of parameters and select the one with the best score.</a:t>
            </a:r>
            <a:endParaRPr lang="en-AU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172200" y="501041"/>
            <a:ext cx="5181600" cy="5675922"/>
          </a:xfrm>
        </p:spPr>
        <p:txBody>
          <a:bodyPr/>
          <a:lstStyle/>
          <a:p>
            <a:pPr marL="177800" indent="0">
              <a:buNone/>
            </a:pP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Ensemble of models with Correction Factor</a:t>
            </a:r>
          </a:p>
          <a:p>
            <a:pPr marL="50800" indent="0">
              <a:spcBef>
                <a:spcPts val="0"/>
              </a:spcBef>
              <a:buClr>
                <a:srgbClr val="00B0F0"/>
              </a:buClr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Apply PCA and use 19 principal components.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Ensemble of 200 base classifiers: SVM with polynomial kernel with degree 2.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Validation dataset is used to estimate the correction factor.</a:t>
            </a:r>
            <a:endParaRPr lang="en-AU" dirty="0"/>
          </a:p>
          <a:p>
            <a:pPr marL="1778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57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Using the Decision Tree Model to screen the negative sites by setting sensitivity to 100%</a:t>
            </a:r>
          </a:p>
        </p:txBody>
      </p:sp>
      <p:pic>
        <p:nvPicPr>
          <p:cNvPr id="151" name="Shape 1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9717" y="1033272"/>
            <a:ext cx="7412566" cy="555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3" name="Shape 153"/>
          <p:cNvSpPr/>
          <p:nvPr/>
        </p:nvSpPr>
        <p:spPr>
          <a:xfrm>
            <a:off x="2389717" y="6044184"/>
            <a:ext cx="356616" cy="2468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14884" y="5289804"/>
            <a:ext cx="2093976" cy="1508760"/>
          </a:xfrm>
          <a:prstGeom prst="star12">
            <a:avLst>
              <a:gd name="adj" fmla="val 375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 False Negative is always 0</a:t>
            </a:r>
          </a:p>
        </p:txBody>
      </p:sp>
      <p:sp>
        <p:nvSpPr>
          <p:cNvPr id="155" name="Shape 155"/>
          <p:cNvSpPr/>
          <p:nvPr/>
        </p:nvSpPr>
        <p:spPr>
          <a:xfrm rot="-5400000">
            <a:off x="5708259" y="6478396"/>
            <a:ext cx="356616" cy="2468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Modelling and Consideration on Imbalanced Class Distribution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Build Models on the known positive and screened negative data</a:t>
            </a:r>
          </a:p>
          <a:p>
            <a:pPr marL="971550"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Repeated sampling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16666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Random sampling from the majority class (screened negative)</a:t>
            </a:r>
          </a:p>
          <a:p>
            <a:pPr marL="971550"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Ensemble classifer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16666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trained 100 base classifers on balanced subsets</a:t>
            </a:r>
          </a:p>
          <a:p>
            <a:pPr lvl="3" rtl="0">
              <a:spcBef>
                <a:spcPts val="0"/>
              </a:spcBef>
              <a:buClr>
                <a:srgbClr val="00B0F0"/>
              </a:buClr>
              <a:buSzPct val="100000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SVM (polynomial with degree 2)</a:t>
            </a:r>
          </a:p>
          <a:p>
            <a:pPr lvl="3" rtl="0">
              <a:spcBef>
                <a:spcPts val="0"/>
              </a:spcBef>
              <a:buClr>
                <a:srgbClr val="00B0F0"/>
              </a:buClr>
              <a:buSzPct val="100000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Random Forest</a:t>
            </a:r>
          </a:p>
          <a:p>
            <a:pPr lvl="3" rtl="0">
              <a:spcBef>
                <a:spcPts val="0"/>
              </a:spcBef>
              <a:buClr>
                <a:srgbClr val="00B0F0"/>
              </a:buClr>
              <a:buSzPct val="100000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XGBoost (Hyperparameter grid search, 3-fold CV,overfitting reducing etc.)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16666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obtained prediction result through majority voting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507</Words>
  <Application>Microsoft Office PowerPoint</Application>
  <PresentationFormat>Custom</PresentationFormat>
  <Paragraphs>73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Feature Engineering</vt:lpstr>
      <vt:lpstr>Visualize Sequence Motif in 2 Dimension Space</vt:lpstr>
      <vt:lpstr>The Correlation Matrix of Class and its Related Variables</vt:lpstr>
      <vt:lpstr>Feature Importance From XGBoost Model</vt:lpstr>
      <vt:lpstr>Positive-unlabeled Learning Approaches</vt:lpstr>
      <vt:lpstr>PowerPoint Presentation</vt:lpstr>
      <vt:lpstr>Using the Decision Tree Model to screen the negative sites by setting sensitivity to 100%</vt:lpstr>
      <vt:lpstr>Modelling and Consideration on Imbalanced Class Distribution</vt:lpstr>
      <vt:lpstr>Evaluation and Benchmarking the Prediction against the Prediction 2016</vt:lpstr>
      <vt:lpstr>Comparison on Akt vs mTor prediction overlapping</vt:lpstr>
      <vt:lpstr>Overlapping Ensemble of XGBoost Result for Akt &amp; mTor with tSNE</vt:lpstr>
      <vt:lpstr>Overlapping Adaptive Sampling Result for Akt &amp; mTor with tSNE</vt:lpstr>
      <vt:lpstr>Overlapping Correction Factor Result for Akt &amp; mTor with tSNE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Cloud</cp:lastModifiedBy>
  <cp:revision>23</cp:revision>
  <cp:lastPrinted>2017-10-31T10:16:16Z</cp:lastPrinted>
  <dcterms:modified xsi:type="dcterms:W3CDTF">2017-11-01T09:31:42Z</dcterms:modified>
</cp:coreProperties>
</file>