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205db4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205db4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1f70acf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1f70acf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91f70acf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46484" cy="68562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275196" y="1361872"/>
            <a:ext cx="100341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Novel Kinase-Substrate by Using Positive Unlabelled Dataset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40572" y="3429000"/>
            <a:ext cx="2381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Group ??: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565013" y="3864900"/>
            <a:ext cx="297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Amber Fang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Luna Liu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Kurni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Yangkai Hong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Steven Wang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b="0" i="0" lang="en-AU" sz="36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Prediction Confusion Matrix against 2016 Results</a:t>
            </a:r>
            <a:endParaRPr b="0" i="0" sz="36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>
            <p:ph idx="3" type="body"/>
          </p:nvPr>
        </p:nvSpPr>
        <p:spPr>
          <a:xfrm>
            <a:off x="6301951" y="11376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AU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mTor Prediction by All Vars, Motif only, Phosphoproteome only, and Verdict</a:t>
            </a:r>
            <a:endParaRPr b="1" i="0" sz="20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6098159" y="1452944"/>
            <a:ext cx="53917" cy="4856416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22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cap="flat" cmpd="sng" w="952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48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211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93643" y="11376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AU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Akt Prediction by All Vars, Motif only, Phosphoproteome only, and Verdict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447167" y="6411503"/>
            <a:ext cx="4806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AU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the matrix scale relativity is based on vertical comparison</a:t>
            </a:r>
            <a:endParaRPr i="1"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Arial"/>
              <a:buNone/>
            </a:pPr>
            <a:r>
              <a:rPr b="0" i="0" lang="en-AU" sz="36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Comparison on Akt vs mTor prediction overlapping</a:t>
            </a:r>
            <a:endParaRPr b="0" i="0" sz="36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93484" y="126920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AU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2016 Predict Akt and mTor Overlapping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Font typeface="Arial"/>
              <a:buNone/>
            </a:pPr>
            <a:r>
              <a:rPr b="1" i="0" lang="en-AU" sz="1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SVM, 50 models)</a:t>
            </a:r>
            <a:endParaRPr b="1" i="0" sz="1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40" y="2167593"/>
            <a:ext cx="5647436" cy="401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6263640" y="126920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None/>
            </a:pPr>
            <a:r>
              <a:rPr b="1" i="0" lang="en-AU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New Predict Akt and mTor Overlapping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600"/>
              <a:buFont typeface="Arial"/>
              <a:buNone/>
            </a:pPr>
            <a:r>
              <a:rPr b="1" i="0" lang="en-AU" sz="1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xgboost, 100 models)</a:t>
            </a:r>
            <a:endParaRPr b="1" i="0" sz="1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167593"/>
            <a:ext cx="5660136" cy="4020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3"/>
          <p:cNvCxnSpPr/>
          <p:nvPr/>
        </p:nvCxnSpPr>
        <p:spPr>
          <a:xfrm>
            <a:off x="6098159" y="1452944"/>
            <a:ext cx="64897" cy="5240464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cap="flat" cmpd="sng" w="952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3"/>
          <p:cNvSpPr/>
          <p:nvPr/>
        </p:nvSpPr>
        <p:spPr>
          <a:xfrm>
            <a:off x="9070848" y="5653414"/>
            <a:ext cx="3121152" cy="1069848"/>
          </a:xfrm>
          <a:prstGeom prst="star12">
            <a:avLst>
              <a:gd fmla="val 375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Clearly separated Akt and mTor prediction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Visualize Sequence Motif in 2 Dimension Space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1179575"/>
            <a:ext cx="10515600" cy="5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Compute variance of the 8 time-point observations.</a:t>
            </a:r>
            <a:endParaRPr>
              <a:solidFill>
                <a:srgbClr val="00B0F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Calculate PSSM from sequence of motif.</a:t>
            </a:r>
            <a:endParaRPr>
              <a:solidFill>
                <a:srgbClr val="00B0F0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data conversion (Idea of TF-IDF)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augmentation (Idea of ngram combinations)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Using t-Distribution Stochastic Neighbouring Embedding to Visualize data</a:t>
            </a:r>
            <a:endParaRPr b="0" i="0" sz="2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DBSCAN Clustering on t-SNE output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Phosphoproteomic Variable interactions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 importance and correlation study</a:t>
            </a:r>
            <a:endParaRPr b="0" i="0" sz="2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Scaling and PCA</a:t>
            </a:r>
            <a:endParaRPr b="0" i="0" sz="2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468" y="1125754"/>
            <a:ext cx="7685795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Visualize Sequence Motif in 2 Dimension Space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3467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Correlation Matrix of Class and its Related Variables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971" y="1607533"/>
            <a:ext cx="5214730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8699" y="1607533"/>
            <a:ext cx="5193196" cy="4970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6321900" y="1452944"/>
            <a:ext cx="53917" cy="4856416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693916" y="1187225"/>
            <a:ext cx="3608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Akt and its correlated variables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395121" y="1187225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mTor and its correlated variables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03504" y="1"/>
            <a:ext cx="10991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lang="en-AU" sz="3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Importance From XGBoost Model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>
            <a:off x="603504" y="914400"/>
            <a:ext cx="10752000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6321900" y="1452944"/>
            <a:ext cx="54000" cy="485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693916" y="1187225"/>
            <a:ext cx="36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B0F0"/>
                </a:solidFill>
              </a:rPr>
              <a:t>IMportant Features for Akt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395121" y="1187225"/>
            <a:ext cx="379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B0F0"/>
                </a:solidFill>
              </a:rPr>
              <a:t>Important Features for mTor</a:t>
            </a:r>
            <a:endParaRPr b="1"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kt_features_importance.png"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925"/>
            <a:ext cx="6017100" cy="4048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tor_features_importance.png"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198" y="1829350"/>
            <a:ext cx="5804803" cy="3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Positive-unlabeled Learning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B0F0"/>
                </a:solidFill>
              </a:rPr>
              <a:t>Can we use the known positive data to identify the most possible negative data?</a:t>
            </a:r>
            <a:endParaRPr>
              <a:solidFill>
                <a:srgbClr val="00B0F0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AU">
                <a:solidFill>
                  <a:srgbClr val="00B0F0"/>
                </a:solidFill>
              </a:rPr>
              <a:t>Option 1: AdaSampling</a:t>
            </a:r>
            <a:endParaRPr>
              <a:solidFill>
                <a:srgbClr val="00B0F0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AU">
                <a:solidFill>
                  <a:srgbClr val="00B0F0"/>
                </a:solidFill>
              </a:rPr>
              <a:t>Option 2: Correction factor (Yang et al., 2016)</a:t>
            </a:r>
            <a:endParaRPr>
              <a:solidFill>
                <a:srgbClr val="00B0F0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AU">
                <a:solidFill>
                  <a:srgbClr val="00B0F0"/>
                </a:solidFill>
              </a:rPr>
              <a:t>Option 3:</a:t>
            </a:r>
            <a:endParaRPr>
              <a:solidFill>
                <a:srgbClr val="00B0F0"/>
              </a:solidFill>
            </a:endParaRPr>
          </a:p>
          <a:p>
            <a:pPr indent="-514350" lvl="1" marL="97155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Build a Decision Tree Model</a:t>
            </a:r>
            <a:endParaRPr/>
          </a:p>
          <a:p>
            <a:pPr indent="-514350" lvl="1" marL="97155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Select only trees with 100% sensitivity</a:t>
            </a:r>
            <a:endParaRPr/>
          </a:p>
          <a:p>
            <a:pPr indent="-514350" lvl="1" marL="97155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Loop through all the available unlabelled data</a:t>
            </a:r>
            <a:endParaRPr/>
          </a:p>
          <a:p>
            <a:pPr indent="-514350" lvl="1" marL="97155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Do many iteration and select the subgroup of data which never predicted positive</a:t>
            </a:r>
            <a:endParaRPr>
              <a:solidFill>
                <a:srgbClr val="00B0F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0F0"/>
              </a:solidFill>
            </a:endParaRPr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Modelling and Consideration on Imbalanced Class Distribution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Build Models on the known positive and screened negative data</a:t>
            </a:r>
            <a:endParaRPr>
              <a:solidFill>
                <a:srgbClr val="00B0F0"/>
              </a:solidFill>
            </a:endParaRPr>
          </a:p>
          <a:p>
            <a:pPr indent="-539750" lvl="1" marL="971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Repeated sampling</a:t>
            </a:r>
            <a:endParaRPr sz="2800"/>
          </a:p>
          <a:p>
            <a:pPr indent="-2794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Random sampling from the majority class (screened negative)</a:t>
            </a:r>
            <a:endParaRPr/>
          </a:p>
          <a:p>
            <a:pPr indent="-539750" lvl="1" marL="971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Ensemble classifer</a:t>
            </a:r>
            <a:endParaRPr sz="2800"/>
          </a:p>
          <a:p>
            <a:pPr indent="-2794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trained 100 base classifers on balanced subsets</a:t>
            </a:r>
            <a:endParaRPr sz="2400">
              <a:solidFill>
                <a:srgbClr val="00B0F0"/>
              </a:solidFill>
            </a:endParaRPr>
          </a:p>
          <a:p>
            <a:pPr indent="-266700" lvl="3" marL="160020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SVM (polynomial with degree 2)</a:t>
            </a:r>
            <a:endParaRPr sz="2400"/>
          </a:p>
          <a:p>
            <a:pPr indent="-266700" lvl="3" marL="160020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Random Forest</a:t>
            </a:r>
            <a:endParaRPr sz="2400"/>
          </a:p>
          <a:p>
            <a:pPr indent="-266700" lvl="3" marL="1600200" rtl="0"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XGBoost (Hyperparameter grid search, 3-fold CV,overfitting reducing etc.)</a:t>
            </a:r>
            <a:endParaRPr sz="2400">
              <a:solidFill>
                <a:srgbClr val="00B0F0"/>
              </a:solidFill>
            </a:endParaRPr>
          </a:p>
          <a:p>
            <a:pPr indent="-2794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•"/>
            </a:pPr>
            <a:r>
              <a:rPr lang="en-AU" sz="2400">
                <a:solidFill>
                  <a:srgbClr val="00B0F0"/>
                </a:solidFill>
              </a:rPr>
              <a:t>obtained prediction result through majority voting</a:t>
            </a:r>
            <a:endParaRPr b="0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Using the Decision Tree Model to screen the negative sites by setting sensitivity to 100%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9717" y="1033272"/>
            <a:ext cx="7412566" cy="55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0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2389717" y="6044184"/>
            <a:ext cx="356616" cy="2468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4884" y="5289804"/>
            <a:ext cx="2093976" cy="1508760"/>
          </a:xfrm>
          <a:prstGeom prst="star12">
            <a:avLst>
              <a:gd fmla="val 375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False Negative is always 0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 rot="-5400000">
            <a:off x="5708259" y="6478396"/>
            <a:ext cx="356616" cy="2468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Arial"/>
              <a:buNone/>
            </a:pPr>
            <a:r>
              <a:rPr b="0" i="0" lang="en-AU" sz="32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Evaluation and Benchmarking the Prediction against the Prediction 2016</a:t>
            </a:r>
            <a:endParaRPr b="0" i="0" sz="32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cap="flat" cmpd="sng" w="28575">
            <a:solidFill>
              <a:srgbClr val="1E4E7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Strict consideration is enforced for the verdict prediction results.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XGBoost ensemble built 100 models and the prediction results is based on the vote of 100 outcomes. If vote is &gt; 50 than positive.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AutoNum type="arabicPeriod"/>
            </a:pPr>
            <a:r>
              <a:rPr b="0" i="0" lang="en-AU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verdict is set to be agreed by all 3 predictions: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b="0" i="0" lang="en-AU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all variables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b="0" i="0" lang="en-AU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motif variables only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lphaLcParenR"/>
            </a:pPr>
            <a:r>
              <a:rPr b="0" i="0" lang="en-AU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phosphoprotemic valuables only</a:t>
            </a:r>
            <a:endParaRPr b="0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