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70" r:id="rId14"/>
    <p:sldId id="273" r:id="rId15"/>
    <p:sldId id="274" r:id="rId16"/>
    <p:sldId id="272" r:id="rId17"/>
  </p:sldIdLst>
  <p:sldSz cx="12192000" cy="6858000"/>
  <p:notesSz cx="6807200" cy="99393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787" cy="49869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55838" y="0"/>
            <a:ext cx="2949787" cy="49869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40647"/>
            <a:ext cx="2949787" cy="4986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38060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AU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3441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3279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7540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3536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4936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472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9475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171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8007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7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9986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77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3855838" y="9440646"/>
            <a:ext cx="2949787" cy="498597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AU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0722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9405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8213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18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ct val="1000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A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46484" cy="68562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1275196" y="1361872"/>
            <a:ext cx="10034157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 Novel Kinase-Substrate by Using Positive Unlabelled Dataset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440572" y="3429000"/>
            <a:ext cx="271736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Presented by Group </a:t>
            </a:r>
            <a:r>
              <a:rPr lang="en-AU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19:</a:t>
            </a:r>
            <a:endParaRPr lang="en-AU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3565012" y="3864900"/>
            <a:ext cx="5510893" cy="147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Amber </a:t>
            </a:r>
            <a:r>
              <a:rPr lang="en-AU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Fang, 470171497</a:t>
            </a:r>
            <a:endParaRPr lang="en-AU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Luna </a:t>
            </a:r>
            <a:r>
              <a:rPr lang="en-AU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Liu, 470327120</a:t>
            </a:r>
            <a:endParaRPr lang="en-AU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AU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Kurniawan</a:t>
            </a:r>
            <a:r>
              <a:rPr lang="en-A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Pranogo</a:t>
            </a:r>
            <a:r>
              <a:rPr lang="en-A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Panjiarto</a:t>
            </a:r>
            <a:r>
              <a:rPr lang="en-A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AU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460773970</a:t>
            </a:r>
            <a:endParaRPr lang="en-AU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Yangkai</a:t>
            </a:r>
            <a:r>
              <a:rPr lang="en-A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Hong, 470231528</a:t>
            </a:r>
            <a:endParaRPr lang="en-AU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Steven </a:t>
            </a:r>
            <a:r>
              <a:rPr lang="en-AU" sz="1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Wang, 308047990</a:t>
            </a:r>
            <a:endParaRPr lang="en-AU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603504" y="1"/>
            <a:ext cx="10991088" cy="8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ct val="100000"/>
              <a:buFont typeface="Arial"/>
              <a:buNone/>
            </a:pPr>
            <a:r>
              <a:rPr lang="en-AU" sz="32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Evaluation and Benchmarking the Prediction against the Prediction 2016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603504" y="914400"/>
            <a:ext cx="10751884" cy="0"/>
          </a:xfrm>
          <a:prstGeom prst="straightConnector1">
            <a:avLst/>
          </a:prstGeom>
          <a:noFill/>
          <a:ln w="28575" cap="flat" cmpd="sng">
            <a:solidFill>
              <a:srgbClr val="1E4E79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838200" y="1179576"/>
            <a:ext cx="10515600" cy="49973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Strict consideration is enforced for the verdict prediction results.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The XGBoost ensemble built 100 models and the prediction results is based on the vote of 100 outcomes. If vote is &gt; 50 than positive.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The verdict is set to be agreed by all 3 predictions: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lphaLcParenR"/>
            </a:pPr>
            <a:r>
              <a:rPr lang="en-AU" sz="2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With all variables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lphaLcParenR"/>
            </a:pPr>
            <a:r>
              <a:rPr lang="en-AU" sz="2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With motif variables only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SzPct val="100000"/>
              <a:buFont typeface="Calibri"/>
              <a:buAutoNum type="alphaLcParenR"/>
            </a:pPr>
            <a:r>
              <a:rPr lang="en-AU" sz="2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With phosphoprotemic valuables only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74599" y="117656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ct val="100000"/>
              <a:buFont typeface="Arial"/>
              <a:buNone/>
            </a:pPr>
            <a:r>
              <a:rPr lang="en-AU" sz="36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Prediction Confusion Matrix against 2016 Results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3"/>
          </p:nvPr>
        </p:nvSpPr>
        <p:spPr>
          <a:xfrm>
            <a:off x="6301951" y="1137661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27000" algn="ctr" rtl="0">
              <a:lnSpc>
                <a:spcPct val="90000"/>
              </a:lnSpc>
              <a:spcBef>
                <a:spcPts val="0"/>
              </a:spcBef>
              <a:buClr>
                <a:srgbClr val="2E75B5"/>
              </a:buClr>
              <a:buSzPct val="100000"/>
              <a:buFont typeface="Arial"/>
              <a:buNone/>
            </a:pPr>
            <a:r>
              <a:rPr lang="en-AU" sz="20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mTor Prediction by All Vars, Motif only, Phosphoproteome only, and Verdict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x="6098159" y="1452944"/>
            <a:ext cx="53917" cy="485641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0" name="Shape 170"/>
          <p:cNvCxnSpPr/>
          <p:nvPr/>
        </p:nvCxnSpPr>
        <p:spPr>
          <a:xfrm>
            <a:off x="603504" y="859536"/>
            <a:ext cx="10751884" cy="0"/>
          </a:xfrm>
          <a:prstGeom prst="straightConnector1">
            <a:avLst/>
          </a:prstGeom>
          <a:noFill/>
          <a:ln w="9525" cap="flat" cmpd="sng">
            <a:solidFill>
              <a:srgbClr val="1E4E79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71" name="Shape 17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9448" y="2157984"/>
            <a:ext cx="5559816" cy="4031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>
            <a:picLocks noGrp="1"/>
          </p:cNvPicPr>
          <p:nvPr>
            <p:ph type="body" idx="4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223211" y="2157984"/>
            <a:ext cx="5559816" cy="403167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93643" y="1137661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27000" algn="ctr" rtl="0">
              <a:lnSpc>
                <a:spcPct val="90000"/>
              </a:lnSpc>
              <a:spcBef>
                <a:spcPts val="0"/>
              </a:spcBef>
              <a:buClr>
                <a:srgbClr val="2E75B5"/>
              </a:buClr>
              <a:buSzPct val="100000"/>
              <a:buFont typeface="Arial"/>
              <a:buNone/>
            </a:pPr>
            <a:r>
              <a:rPr lang="en-AU" sz="20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Akt Prediction by All Vars, Motif only, Phosphoproteome only, and Verdict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47167" y="6411503"/>
            <a:ext cx="4806765" cy="3077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4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Note: the matrix scale relativity is based on vertical comparison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74599" y="117656"/>
            <a:ext cx="10515600" cy="82359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ct val="100000"/>
              <a:buFont typeface="Arial"/>
              <a:buNone/>
            </a:pPr>
            <a:r>
              <a:rPr lang="en-AU" sz="36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Comparison on </a:t>
            </a:r>
            <a:r>
              <a:rPr lang="en-AU" sz="3600" b="0" i="0" u="none" strike="noStrike" cap="none" dirty="0" err="1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Akt</a:t>
            </a:r>
            <a:r>
              <a:rPr lang="en-AU" sz="36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vs </a:t>
            </a:r>
            <a:r>
              <a:rPr lang="en-AU" sz="3600" b="0" i="0" u="none" strike="noStrike" cap="none" dirty="0" err="1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mTor</a:t>
            </a:r>
            <a:r>
              <a:rPr lang="en-AU" sz="36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prediction overlapping</a:t>
            </a:r>
            <a:endParaRPr lang="en-AU" sz="3600" b="0" i="0" u="none" strike="noStrike" cap="none" dirty="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93484" y="1269207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270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Arial"/>
              <a:buNone/>
            </a:pPr>
            <a:r>
              <a:rPr lang="en-AU" sz="20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2016 Predict Akt and mTor Overlapping</a:t>
            </a:r>
          </a:p>
          <a:p>
            <a:pPr marL="0" marR="0" lvl="0" indent="-101600" algn="ctr" rtl="0">
              <a:lnSpc>
                <a:spcPct val="90000"/>
              </a:lnSpc>
              <a:spcBef>
                <a:spcPts val="1000"/>
              </a:spcBef>
              <a:buClr>
                <a:srgbClr val="2E75B5"/>
              </a:buClr>
              <a:buSzPct val="100000"/>
              <a:buFont typeface="Arial"/>
              <a:buNone/>
            </a:pPr>
            <a:r>
              <a:rPr lang="en-AU" sz="16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(Ensemble SVM, 50 models)</a:t>
            </a:r>
          </a:p>
        </p:txBody>
      </p:sp>
      <p:pic>
        <p:nvPicPr>
          <p:cNvPr id="181" name="Shape 18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0140" y="2167593"/>
            <a:ext cx="5647436" cy="401172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>
            <a:spLocks noGrp="1"/>
          </p:cNvSpPr>
          <p:nvPr>
            <p:ph type="body" idx="3"/>
          </p:nvPr>
        </p:nvSpPr>
        <p:spPr>
          <a:xfrm>
            <a:off x="6263640" y="1269207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270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Arial"/>
              <a:buNone/>
            </a:pPr>
            <a:r>
              <a:rPr lang="en-AU" sz="20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New Predict Akt and mTor Overlapping</a:t>
            </a:r>
          </a:p>
          <a:p>
            <a:pPr marL="0" marR="0" lvl="0" indent="-101600" algn="ctr" rtl="0">
              <a:lnSpc>
                <a:spcPct val="90000"/>
              </a:lnSpc>
              <a:spcBef>
                <a:spcPts val="1000"/>
              </a:spcBef>
              <a:buClr>
                <a:srgbClr val="2E75B5"/>
              </a:buClr>
              <a:buSzPct val="100000"/>
              <a:buFont typeface="Arial"/>
              <a:buNone/>
            </a:pPr>
            <a:r>
              <a:rPr lang="en-AU" sz="16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(Ensemble xgboost, 100 models)</a:t>
            </a:r>
          </a:p>
        </p:txBody>
      </p:sp>
      <p:cxnSp>
        <p:nvCxnSpPr>
          <p:cNvPr id="184" name="Shape 184"/>
          <p:cNvCxnSpPr/>
          <p:nvPr/>
        </p:nvCxnSpPr>
        <p:spPr>
          <a:xfrm>
            <a:off x="6098159" y="1452944"/>
            <a:ext cx="64897" cy="524046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85" name="Shape 185"/>
          <p:cNvCxnSpPr/>
          <p:nvPr/>
        </p:nvCxnSpPr>
        <p:spPr>
          <a:xfrm>
            <a:off x="603504" y="859536"/>
            <a:ext cx="10751884" cy="0"/>
          </a:xfrm>
          <a:prstGeom prst="straightConnector1">
            <a:avLst/>
          </a:prstGeom>
          <a:noFill/>
          <a:ln w="9525" cap="flat" cmpd="sng">
            <a:solidFill>
              <a:srgbClr val="1E4E79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86" name="Shape 186"/>
          <p:cNvSpPr/>
          <p:nvPr/>
        </p:nvSpPr>
        <p:spPr>
          <a:xfrm>
            <a:off x="9070848" y="5653414"/>
            <a:ext cx="3121152" cy="1069848"/>
          </a:xfrm>
          <a:prstGeom prst="star12">
            <a:avLst>
              <a:gd name="adj" fmla="val 375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Clearly separated Akt and mTor prediction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659" y="2452930"/>
            <a:ext cx="5580916" cy="3117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03504" y="1"/>
            <a:ext cx="10991088" cy="8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ct val="100000"/>
              <a:buFont typeface="Arial"/>
              <a:buNone/>
            </a:pPr>
            <a:r>
              <a:rPr lang="en-AU" sz="28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Overlapping Predicted </a:t>
            </a:r>
            <a:r>
              <a:rPr lang="en-AU" sz="2800" b="0" i="0" u="none" strike="noStrike" cap="none" dirty="0" err="1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Akt</a:t>
            </a:r>
            <a:r>
              <a:rPr lang="en-AU" sz="28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AU" sz="2800" b="0" i="0" u="none" strike="noStrike" cap="none" dirty="0" err="1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mTor</a:t>
            </a:r>
            <a:r>
              <a:rPr lang="en-AU" sz="28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-AU" sz="2800" b="0" i="0" u="none" strike="noStrike" cap="none" dirty="0" err="1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tSNE</a:t>
            </a:r>
            <a:endParaRPr lang="en-AU" sz="2800" b="0" i="0" u="none" strike="noStrike" cap="none" dirty="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Shape 106"/>
          <p:cNvCxnSpPr/>
          <p:nvPr/>
        </p:nvCxnSpPr>
        <p:spPr>
          <a:xfrm>
            <a:off x="603504" y="914400"/>
            <a:ext cx="10751884" cy="0"/>
          </a:xfrm>
          <a:prstGeom prst="straightConnector1">
            <a:avLst/>
          </a:prstGeom>
          <a:noFill/>
          <a:ln w="28575" cap="flat" cmpd="sng">
            <a:solidFill>
              <a:srgbClr val="1E4E79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05" y="1837689"/>
            <a:ext cx="5813333" cy="396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58" y="1837689"/>
            <a:ext cx="581333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5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03504" y="1"/>
            <a:ext cx="10991088" cy="8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ct val="100000"/>
              <a:buFont typeface="Arial"/>
              <a:buNone/>
            </a:pPr>
            <a:r>
              <a:rPr lang="en-AU" sz="28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Overlapping </a:t>
            </a:r>
            <a:r>
              <a:rPr lang="en-AU" sz="28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Random Forest Predicted </a:t>
            </a:r>
            <a:r>
              <a:rPr lang="en-AU" sz="2800" b="0" i="0" u="none" strike="noStrike" cap="none" dirty="0" err="1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Akt</a:t>
            </a:r>
            <a:r>
              <a:rPr lang="en-AU" sz="28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AU" sz="2800" b="0" i="0" u="none" strike="noStrike" cap="none" dirty="0" err="1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mTor</a:t>
            </a:r>
            <a:r>
              <a:rPr lang="en-AU" sz="28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-AU" sz="2800" b="0" i="0" u="none" strike="noStrike" cap="none" dirty="0" err="1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tSNE</a:t>
            </a:r>
            <a:endParaRPr lang="en-AU" sz="2800" b="0" i="0" u="none" strike="noStrike" cap="none" dirty="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Shape 106"/>
          <p:cNvCxnSpPr/>
          <p:nvPr/>
        </p:nvCxnSpPr>
        <p:spPr>
          <a:xfrm>
            <a:off x="603504" y="914400"/>
            <a:ext cx="10751884" cy="0"/>
          </a:xfrm>
          <a:prstGeom prst="straightConnector1">
            <a:avLst/>
          </a:prstGeom>
          <a:noFill/>
          <a:ln w="28575" cap="flat" cmpd="sng">
            <a:solidFill>
              <a:srgbClr val="1E4E79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1825625"/>
            <a:ext cx="5208770" cy="396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986" y="1825625"/>
            <a:ext cx="520876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6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03504" y="1"/>
            <a:ext cx="10991088" cy="8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ct val="100000"/>
              <a:buFont typeface="Arial"/>
              <a:buNone/>
            </a:pPr>
            <a:r>
              <a:rPr lang="en-AU" sz="28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Overlapping </a:t>
            </a:r>
            <a:r>
              <a:rPr lang="en-AU" sz="2800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  <a:r>
              <a:rPr lang="en-AU" sz="28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Predicted </a:t>
            </a:r>
            <a:r>
              <a:rPr lang="en-AU" sz="2800" b="0" i="0" u="none" strike="noStrike" cap="none" dirty="0" err="1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Akt</a:t>
            </a:r>
            <a:r>
              <a:rPr lang="en-AU" sz="28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AU" sz="2800" b="0" i="0" u="none" strike="noStrike" cap="none" dirty="0" err="1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mTor</a:t>
            </a:r>
            <a:r>
              <a:rPr lang="en-AU" sz="2800" b="0" i="0" u="none" strike="noStrike" cap="none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-AU" sz="2800" b="0" i="0" u="none" strike="noStrike" cap="none" dirty="0" err="1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tSNE</a:t>
            </a:r>
            <a:endParaRPr lang="en-AU" sz="2800" b="0" i="0" u="none" strike="noStrike" cap="none" dirty="0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Shape 106"/>
          <p:cNvCxnSpPr/>
          <p:nvPr/>
        </p:nvCxnSpPr>
        <p:spPr>
          <a:xfrm>
            <a:off x="603504" y="914400"/>
            <a:ext cx="10751884" cy="0"/>
          </a:xfrm>
          <a:prstGeom prst="straightConnector1">
            <a:avLst/>
          </a:prstGeom>
          <a:noFill/>
          <a:ln w="28575" cap="flat" cmpd="sng">
            <a:solidFill>
              <a:srgbClr val="1E4E79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68" y="1825625"/>
            <a:ext cx="5208769" cy="396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339" y="1825625"/>
            <a:ext cx="520876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5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6526" y="1548248"/>
            <a:ext cx="9144000" cy="2387600"/>
          </a:xfrm>
        </p:spPr>
        <p:txBody>
          <a:bodyPr/>
          <a:lstStyle/>
          <a:p>
            <a:r>
              <a:rPr lang="en-AU" dirty="0" smtClean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03504" y="1"/>
            <a:ext cx="10991088" cy="8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ct val="100000"/>
              <a:buFont typeface="Arial"/>
              <a:buNone/>
            </a:pPr>
            <a:r>
              <a:rPr lang="en-AU" sz="32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</a:p>
        </p:txBody>
      </p:sp>
      <p:cxnSp>
        <p:nvCxnSpPr>
          <p:cNvPr id="98" name="Shape 98"/>
          <p:cNvCxnSpPr/>
          <p:nvPr/>
        </p:nvCxnSpPr>
        <p:spPr>
          <a:xfrm>
            <a:off x="603504" y="914400"/>
            <a:ext cx="10751884" cy="0"/>
          </a:xfrm>
          <a:prstGeom prst="straightConnector1">
            <a:avLst/>
          </a:prstGeom>
          <a:noFill/>
          <a:ln w="28575" cap="flat" cmpd="sng">
            <a:solidFill>
              <a:srgbClr val="1E4E79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38200" y="1179575"/>
            <a:ext cx="10515600" cy="546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>
                <a:solidFill>
                  <a:srgbClr val="00B0F0"/>
                </a:solidFill>
              </a:rPr>
              <a:t>Compute variance of the 8 time-point observations.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>
                <a:solidFill>
                  <a:srgbClr val="00B0F0"/>
                </a:solidFill>
              </a:rPr>
              <a:t>Calculate PSSM from sequence of motif.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Sequence of  </a:t>
            </a:r>
            <a:r>
              <a:rPr lang="en-AU">
                <a:solidFill>
                  <a:srgbClr val="00B0F0"/>
                </a:solidFill>
              </a:rPr>
              <a:t>m</a:t>
            </a: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otif feature data conversion (Idea of TF-IDF)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Sequence of </a:t>
            </a:r>
            <a:r>
              <a:rPr lang="en-AU">
                <a:solidFill>
                  <a:srgbClr val="00B0F0"/>
                </a:solidFill>
              </a:rPr>
              <a:t>m</a:t>
            </a: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otif feature augmentation (Idea of ngram combinations)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Using t-Distribution Stochastic Neighbouring Embedding to Visualize data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DBSCAN Clustering on t-SNE output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Phosphoproteomic Variable interactions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Feature importance and correlation study</a:t>
            </a:r>
          </a:p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Scaling and PCA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83468" y="1125754"/>
            <a:ext cx="7685795" cy="5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03504" y="1"/>
            <a:ext cx="10991088" cy="8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ct val="100000"/>
              <a:buFont typeface="Arial"/>
              <a:buNone/>
            </a:pPr>
            <a:r>
              <a:rPr lang="en-AU" sz="3200" b="0" i="0" u="none" strike="noStrike" cap="none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Visualize Sequence Motif in 2 Dimension Space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603504" y="914400"/>
            <a:ext cx="10751884" cy="0"/>
          </a:xfrm>
          <a:prstGeom prst="straightConnector1">
            <a:avLst/>
          </a:prstGeom>
          <a:noFill/>
          <a:ln w="28575" cap="flat" cmpd="sng">
            <a:solidFill>
              <a:srgbClr val="1E4E79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07" name="Shape 1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3808" y="1125754"/>
            <a:ext cx="7573071" cy="5327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83467" y="1125754"/>
            <a:ext cx="7573071" cy="5327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13808" y="1125754"/>
            <a:ext cx="7573071" cy="5327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03504" y="1"/>
            <a:ext cx="10991088" cy="8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ct val="100000"/>
              <a:buFont typeface="Arial"/>
              <a:buNone/>
            </a:pPr>
            <a:r>
              <a:rPr lang="en-AU" sz="3200" b="0" i="0" u="none" strike="noStrike" cap="none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The Correlation Matrix of Class and its Related Variables</a:t>
            </a:r>
          </a:p>
        </p:txBody>
      </p:sp>
      <p:cxnSp>
        <p:nvCxnSpPr>
          <p:cNvPr id="115" name="Shape 115"/>
          <p:cNvCxnSpPr/>
          <p:nvPr/>
        </p:nvCxnSpPr>
        <p:spPr>
          <a:xfrm>
            <a:off x="603504" y="914400"/>
            <a:ext cx="10751884" cy="0"/>
          </a:xfrm>
          <a:prstGeom prst="straightConnector1">
            <a:avLst/>
          </a:prstGeom>
          <a:noFill/>
          <a:ln w="28575" cap="flat" cmpd="sng">
            <a:solidFill>
              <a:srgbClr val="1E4E79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16" name="Shape 1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1971" y="1607533"/>
            <a:ext cx="5214730" cy="49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68699" y="1607533"/>
            <a:ext cx="5193196" cy="49705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Shape 118"/>
          <p:cNvCxnSpPr/>
          <p:nvPr/>
        </p:nvCxnSpPr>
        <p:spPr>
          <a:xfrm>
            <a:off x="6321900" y="1452944"/>
            <a:ext cx="53917" cy="4856416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19" name="Shape 119"/>
          <p:cNvSpPr txBox="1"/>
          <p:nvPr/>
        </p:nvSpPr>
        <p:spPr>
          <a:xfrm>
            <a:off x="1693916" y="1187225"/>
            <a:ext cx="360868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Akt and its correlated variables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7395121" y="1187225"/>
            <a:ext cx="3796745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mTor and its correlated variables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603504" y="1"/>
            <a:ext cx="10991100" cy="87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ct val="100000"/>
              <a:buFont typeface="Arial"/>
              <a:buNone/>
            </a:pPr>
            <a:r>
              <a:rPr lang="en-AU" sz="3200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Feature Importance From </a:t>
            </a:r>
            <a:r>
              <a:rPr lang="en-AU" sz="3200" dirty="0" err="1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n-AU" sz="3200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Model</a:t>
            </a:r>
          </a:p>
        </p:txBody>
      </p:sp>
      <p:cxnSp>
        <p:nvCxnSpPr>
          <p:cNvPr id="126" name="Shape 126"/>
          <p:cNvCxnSpPr/>
          <p:nvPr/>
        </p:nvCxnSpPr>
        <p:spPr>
          <a:xfrm>
            <a:off x="603504" y="914400"/>
            <a:ext cx="10752000" cy="0"/>
          </a:xfrm>
          <a:prstGeom prst="straightConnector1">
            <a:avLst/>
          </a:prstGeom>
          <a:noFill/>
          <a:ln w="28575" cap="flat" cmpd="sng">
            <a:solidFill>
              <a:srgbClr val="1E4E79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7" name="Shape 127"/>
          <p:cNvCxnSpPr/>
          <p:nvPr/>
        </p:nvCxnSpPr>
        <p:spPr>
          <a:xfrm>
            <a:off x="6321900" y="1452944"/>
            <a:ext cx="54000" cy="4856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8" name="Shape 128"/>
          <p:cNvSpPr txBox="1"/>
          <p:nvPr/>
        </p:nvSpPr>
        <p:spPr>
          <a:xfrm>
            <a:off x="1693916" y="1187225"/>
            <a:ext cx="36087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b="1">
                <a:solidFill>
                  <a:srgbClr val="00B0F0"/>
                </a:solidFill>
              </a:rPr>
              <a:t>IMportant Features for Akt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7395121" y="1187225"/>
            <a:ext cx="37968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AU" sz="1800" b="1">
                <a:solidFill>
                  <a:srgbClr val="00B0F0"/>
                </a:solidFill>
              </a:rPr>
              <a:t>Important Features for mTor</a:t>
            </a:r>
          </a:p>
        </p:txBody>
      </p:sp>
      <p:pic>
        <p:nvPicPr>
          <p:cNvPr id="130" name="Shape 130" descr="akt_features_importanc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8925"/>
            <a:ext cx="6017100" cy="404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 descr="mtor_features_importanc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7198" y="1829350"/>
            <a:ext cx="5804803" cy="390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AU" sz="3200" dirty="0" smtClean="0">
                <a:solidFill>
                  <a:srgbClr val="1E4E79"/>
                </a:solidFill>
                <a:latin typeface="Arial"/>
                <a:cs typeface="Arial"/>
                <a:sym typeface="Arial"/>
              </a:rPr>
              <a:t>Positive-</a:t>
            </a:r>
            <a:r>
              <a:rPr lang="en-AU" sz="3200" dirty="0" err="1" smtClean="0">
                <a:solidFill>
                  <a:srgbClr val="1E4E79"/>
                </a:solidFill>
                <a:latin typeface="Arial"/>
                <a:cs typeface="Arial"/>
                <a:sym typeface="Arial"/>
              </a:rPr>
              <a:t>unlabeled</a:t>
            </a:r>
            <a:r>
              <a:rPr lang="en-AU" sz="3200" dirty="0" smtClean="0">
                <a:solidFill>
                  <a:srgbClr val="1E4E79"/>
                </a:solidFill>
                <a:latin typeface="Arial"/>
                <a:cs typeface="Arial"/>
                <a:sym typeface="Arial"/>
              </a:rPr>
              <a:t> Learning</a:t>
            </a:r>
            <a:endParaRPr lang="en-AU" sz="3200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AU" dirty="0">
                <a:solidFill>
                  <a:srgbClr val="00B0F0"/>
                </a:solidFill>
              </a:rPr>
              <a:t>Can we use the known positive data to identify the most possible negative data?</a:t>
            </a:r>
          </a:p>
          <a:p>
            <a:pPr marL="457200" indent="-406400">
              <a:spcBef>
                <a:spcPts val="0"/>
              </a:spcBef>
              <a:buClr>
                <a:srgbClr val="00B0F0"/>
              </a:buClr>
            </a:pPr>
            <a:r>
              <a:rPr lang="en-AU" dirty="0" smtClean="0">
                <a:solidFill>
                  <a:srgbClr val="00B0F0"/>
                </a:solidFill>
              </a:rPr>
              <a:t>1</a:t>
            </a:r>
            <a:r>
              <a:rPr lang="en-AU" baseline="30000" dirty="0" smtClean="0">
                <a:solidFill>
                  <a:srgbClr val="00B0F0"/>
                </a:solidFill>
              </a:rPr>
              <a:t>st</a:t>
            </a:r>
            <a:r>
              <a:rPr lang="en-AU" dirty="0" smtClean="0">
                <a:solidFill>
                  <a:srgbClr val="00B0F0"/>
                </a:solidFill>
              </a:rPr>
              <a:t> approach: Adaptive Sampling </a:t>
            </a:r>
            <a:r>
              <a:rPr lang="en-AU" dirty="0">
                <a:solidFill>
                  <a:srgbClr val="00B0F0"/>
                </a:solidFill>
              </a:rPr>
              <a:t>(Yang et al., </a:t>
            </a:r>
            <a:r>
              <a:rPr lang="en-AU" dirty="0" smtClean="0">
                <a:solidFill>
                  <a:srgbClr val="00B0F0"/>
                </a:solidFill>
              </a:rPr>
              <a:t>2017)</a:t>
            </a:r>
            <a:endParaRPr lang="en-AU" dirty="0">
              <a:solidFill>
                <a:srgbClr val="00B0F0"/>
              </a:solidFill>
            </a:endParaRPr>
          </a:p>
          <a:p>
            <a:pPr marL="457200" lvl="0" indent="-406400" rtl="0">
              <a:spcBef>
                <a:spcPts val="0"/>
              </a:spcBef>
              <a:buClr>
                <a:srgbClr val="00B0F0"/>
              </a:buClr>
            </a:pPr>
            <a:r>
              <a:rPr lang="en-AU" dirty="0" smtClean="0">
                <a:solidFill>
                  <a:srgbClr val="00B0F0"/>
                </a:solidFill>
              </a:rPr>
              <a:t>2</a:t>
            </a:r>
            <a:r>
              <a:rPr lang="en-AU" baseline="30000" dirty="0" smtClean="0">
                <a:solidFill>
                  <a:srgbClr val="00B0F0"/>
                </a:solidFill>
              </a:rPr>
              <a:t>nd</a:t>
            </a:r>
            <a:r>
              <a:rPr lang="en-AU" dirty="0" smtClean="0">
                <a:solidFill>
                  <a:srgbClr val="00B0F0"/>
                </a:solidFill>
              </a:rPr>
              <a:t> approach: Ensemble with Correction </a:t>
            </a:r>
            <a:r>
              <a:rPr lang="en-AU" dirty="0">
                <a:solidFill>
                  <a:srgbClr val="00B0F0"/>
                </a:solidFill>
              </a:rPr>
              <a:t>factor (Yang et al., 2016)</a:t>
            </a:r>
          </a:p>
          <a:p>
            <a:pPr marL="457200" lvl="0" indent="-406400" rtl="0">
              <a:spcBef>
                <a:spcPts val="0"/>
              </a:spcBef>
              <a:buClr>
                <a:srgbClr val="00B0F0"/>
              </a:buClr>
            </a:pPr>
            <a:r>
              <a:rPr lang="en-AU" dirty="0" smtClean="0">
                <a:solidFill>
                  <a:srgbClr val="00B0F0"/>
                </a:solidFill>
              </a:rPr>
              <a:t>3</a:t>
            </a:r>
            <a:r>
              <a:rPr lang="en-AU" baseline="30000" dirty="0" smtClean="0">
                <a:solidFill>
                  <a:srgbClr val="00B0F0"/>
                </a:solidFill>
              </a:rPr>
              <a:t>rd</a:t>
            </a:r>
            <a:r>
              <a:rPr lang="en-AU" dirty="0" smtClean="0">
                <a:solidFill>
                  <a:srgbClr val="00B0F0"/>
                </a:solidFill>
              </a:rPr>
              <a:t> approach:</a:t>
            </a:r>
            <a:endParaRPr lang="en-AU" dirty="0">
              <a:solidFill>
                <a:srgbClr val="00B0F0"/>
              </a:solidFill>
            </a:endParaRPr>
          </a:p>
          <a:p>
            <a:pPr marL="971550" lvl="1" rtl="0">
              <a:spcBef>
                <a:spcPts val="0"/>
              </a:spcBef>
              <a:buClr>
                <a:srgbClr val="00B0F0"/>
              </a:buClr>
              <a:buFont typeface="Calibri"/>
              <a:buAutoNum type="alphaLcParenR"/>
            </a:pPr>
            <a:r>
              <a:rPr lang="en-AU" dirty="0">
                <a:solidFill>
                  <a:srgbClr val="00B0F0"/>
                </a:solidFill>
              </a:rPr>
              <a:t>Build a Decision Tree Model</a:t>
            </a:r>
          </a:p>
          <a:p>
            <a:pPr marL="971550" lvl="1" rtl="0">
              <a:spcBef>
                <a:spcPts val="0"/>
              </a:spcBef>
              <a:buClr>
                <a:srgbClr val="00B0F0"/>
              </a:buClr>
              <a:buFont typeface="Calibri"/>
              <a:buAutoNum type="alphaLcParenR"/>
            </a:pPr>
            <a:r>
              <a:rPr lang="en-AU" dirty="0">
                <a:solidFill>
                  <a:srgbClr val="00B0F0"/>
                </a:solidFill>
              </a:rPr>
              <a:t>Select only trees with 100% sensitivity</a:t>
            </a:r>
          </a:p>
          <a:p>
            <a:pPr marL="971550" lvl="1" rtl="0">
              <a:spcBef>
                <a:spcPts val="0"/>
              </a:spcBef>
              <a:buClr>
                <a:srgbClr val="00B0F0"/>
              </a:buClr>
              <a:buFont typeface="Calibri"/>
              <a:buAutoNum type="alphaLcParenR"/>
            </a:pPr>
            <a:r>
              <a:rPr lang="en-AU" dirty="0">
                <a:solidFill>
                  <a:srgbClr val="00B0F0"/>
                </a:solidFill>
              </a:rPr>
              <a:t>Loop through all the available unlabelled data</a:t>
            </a:r>
          </a:p>
          <a:p>
            <a:pPr marL="971550" lvl="1" rtl="0">
              <a:spcBef>
                <a:spcPts val="0"/>
              </a:spcBef>
              <a:buClr>
                <a:srgbClr val="00B0F0"/>
              </a:buClr>
              <a:buFont typeface="Calibri"/>
              <a:buAutoNum type="alphaLcParenR"/>
            </a:pPr>
            <a:r>
              <a:rPr lang="en-AU" dirty="0">
                <a:solidFill>
                  <a:srgbClr val="00B0F0"/>
                </a:solidFill>
              </a:rPr>
              <a:t>Do many iteration and select the subgroup of data which never predicted positive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rgbClr val="00B0F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513567"/>
            <a:ext cx="5181600" cy="5663396"/>
          </a:xfrm>
        </p:spPr>
        <p:txBody>
          <a:bodyPr/>
          <a:lstStyle/>
          <a:p>
            <a:pPr marL="177800" indent="0">
              <a:buNone/>
            </a:pPr>
            <a:r>
              <a:rPr lang="en-AU" sz="3200" dirty="0" smtClean="0">
                <a:solidFill>
                  <a:srgbClr val="1E4E79"/>
                </a:solidFill>
                <a:latin typeface="Arial"/>
                <a:cs typeface="Arial"/>
                <a:sym typeface="Arial"/>
              </a:rPr>
              <a:t>Adaptive Sampling – Ensemble Approach</a:t>
            </a:r>
          </a:p>
          <a:p>
            <a:pPr marL="0" lvl="0" indent="0">
              <a:spcBef>
                <a:spcPts val="0"/>
              </a:spcBef>
              <a:buNone/>
            </a:pPr>
            <a:endParaRPr lang="en-AU" dirty="0">
              <a:solidFill>
                <a:srgbClr val="00B0F0"/>
              </a:solidFill>
            </a:endParaRPr>
          </a:p>
          <a:p>
            <a:pPr marL="457200" indent="-406400">
              <a:spcBef>
                <a:spcPts val="0"/>
              </a:spcBef>
              <a:buClr>
                <a:srgbClr val="00B0F0"/>
              </a:buClr>
            </a:pPr>
            <a:r>
              <a:rPr lang="en-AU" dirty="0" smtClean="0">
                <a:solidFill>
                  <a:srgbClr val="00B0F0"/>
                </a:solidFill>
              </a:rPr>
              <a:t>Apply PCA with certain threshold as 1</a:t>
            </a:r>
            <a:r>
              <a:rPr lang="en-AU" baseline="30000" dirty="0" smtClean="0">
                <a:solidFill>
                  <a:srgbClr val="00B0F0"/>
                </a:solidFill>
              </a:rPr>
              <a:t>st</a:t>
            </a:r>
            <a:r>
              <a:rPr lang="en-AU" dirty="0" smtClean="0">
                <a:solidFill>
                  <a:srgbClr val="00B0F0"/>
                </a:solidFill>
              </a:rPr>
              <a:t> parameter.</a:t>
            </a:r>
          </a:p>
          <a:p>
            <a:pPr marL="457200" indent="-406400">
              <a:spcBef>
                <a:spcPts val="0"/>
              </a:spcBef>
              <a:buClr>
                <a:srgbClr val="00B0F0"/>
              </a:buClr>
            </a:pPr>
            <a:r>
              <a:rPr lang="en-AU" dirty="0" smtClean="0">
                <a:solidFill>
                  <a:srgbClr val="00B0F0"/>
                </a:solidFill>
              </a:rPr>
              <a:t>Iterative sampling using SVM with radial kernel.</a:t>
            </a:r>
          </a:p>
          <a:p>
            <a:pPr marL="457200" indent="-406400">
              <a:spcBef>
                <a:spcPts val="0"/>
              </a:spcBef>
              <a:buClr>
                <a:srgbClr val="00B0F0"/>
              </a:buClr>
            </a:pPr>
            <a:r>
              <a:rPr lang="en-AU" dirty="0" smtClean="0">
                <a:solidFill>
                  <a:srgbClr val="00B0F0"/>
                </a:solidFill>
              </a:rPr>
              <a:t>Random forest as the final classifier, use 1000 trees and certain percentage of features as 2</a:t>
            </a:r>
            <a:r>
              <a:rPr lang="en-AU" baseline="30000" dirty="0" smtClean="0">
                <a:solidFill>
                  <a:srgbClr val="00B0F0"/>
                </a:solidFill>
              </a:rPr>
              <a:t>nd</a:t>
            </a:r>
            <a:r>
              <a:rPr lang="en-AU" dirty="0" smtClean="0">
                <a:solidFill>
                  <a:srgbClr val="00B0F0"/>
                </a:solidFill>
              </a:rPr>
              <a:t> parameter.</a:t>
            </a:r>
          </a:p>
          <a:p>
            <a:pPr marL="457200" indent="-406400">
              <a:spcBef>
                <a:spcPts val="0"/>
              </a:spcBef>
              <a:buClr>
                <a:srgbClr val="00B0F0"/>
              </a:buClr>
            </a:pPr>
            <a:r>
              <a:rPr lang="en-AU" dirty="0" smtClean="0">
                <a:solidFill>
                  <a:srgbClr val="00B0F0"/>
                </a:solidFill>
              </a:rPr>
              <a:t>Try different combination of parameters and select the one with the best score.</a:t>
            </a:r>
            <a:endParaRPr lang="en-AU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6172200" y="501041"/>
            <a:ext cx="5181600" cy="5675922"/>
          </a:xfrm>
        </p:spPr>
        <p:txBody>
          <a:bodyPr/>
          <a:lstStyle/>
          <a:p>
            <a:pPr marL="177800" indent="0">
              <a:buNone/>
            </a:pPr>
            <a:r>
              <a:rPr lang="en-AU" sz="3200" dirty="0" smtClean="0">
                <a:solidFill>
                  <a:srgbClr val="1E4E79"/>
                </a:solidFill>
                <a:latin typeface="Arial"/>
                <a:cs typeface="Arial"/>
                <a:sym typeface="Arial"/>
              </a:rPr>
              <a:t>Ensemble of models with Correction Factor</a:t>
            </a:r>
          </a:p>
          <a:p>
            <a:pPr marL="50800" indent="0">
              <a:spcBef>
                <a:spcPts val="0"/>
              </a:spcBef>
              <a:buClr>
                <a:srgbClr val="00B0F0"/>
              </a:buClr>
              <a:buNone/>
            </a:pPr>
            <a:endParaRPr lang="en-AU" dirty="0">
              <a:solidFill>
                <a:srgbClr val="00B0F0"/>
              </a:solidFill>
            </a:endParaRPr>
          </a:p>
          <a:p>
            <a:pPr marL="457200" indent="-406400">
              <a:spcBef>
                <a:spcPts val="0"/>
              </a:spcBef>
              <a:buClr>
                <a:srgbClr val="00B0F0"/>
              </a:buClr>
            </a:pPr>
            <a:r>
              <a:rPr lang="en-AU" dirty="0" smtClean="0">
                <a:solidFill>
                  <a:srgbClr val="00B0F0"/>
                </a:solidFill>
              </a:rPr>
              <a:t>Apply PCA and use 19 principal components.</a:t>
            </a:r>
          </a:p>
          <a:p>
            <a:pPr marL="457200" indent="-406400">
              <a:spcBef>
                <a:spcPts val="0"/>
              </a:spcBef>
              <a:buClr>
                <a:srgbClr val="00B0F0"/>
              </a:buClr>
            </a:pPr>
            <a:r>
              <a:rPr lang="en-AU" dirty="0" smtClean="0">
                <a:solidFill>
                  <a:srgbClr val="00B0F0"/>
                </a:solidFill>
              </a:rPr>
              <a:t>Ensemble of 200 base classifiers: SVM with polynomial kernel with degree 2.</a:t>
            </a:r>
          </a:p>
          <a:p>
            <a:pPr marL="457200" indent="-406400">
              <a:spcBef>
                <a:spcPts val="0"/>
              </a:spcBef>
              <a:buClr>
                <a:srgbClr val="00B0F0"/>
              </a:buClr>
            </a:pPr>
            <a:r>
              <a:rPr lang="en-AU" dirty="0" smtClean="0">
                <a:solidFill>
                  <a:srgbClr val="00B0F0"/>
                </a:solidFill>
              </a:rPr>
              <a:t>Validation dataset is used to estimate the correction factor.</a:t>
            </a:r>
            <a:endParaRPr lang="en-AU" dirty="0"/>
          </a:p>
          <a:p>
            <a:pPr marL="17780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570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603504" y="1"/>
            <a:ext cx="10991088" cy="8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ct val="100000"/>
              <a:buFont typeface="Arial"/>
              <a:buNone/>
            </a:pPr>
            <a:r>
              <a:rPr lang="en-AU" sz="32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Modelling and Consideration on Imbalanced Class Distribution</a:t>
            </a:r>
          </a:p>
        </p:txBody>
      </p:sp>
      <p:cxnSp>
        <p:nvCxnSpPr>
          <p:cNvPr id="144" name="Shape 144"/>
          <p:cNvCxnSpPr/>
          <p:nvPr/>
        </p:nvCxnSpPr>
        <p:spPr>
          <a:xfrm>
            <a:off x="603504" y="914400"/>
            <a:ext cx="10751884" cy="0"/>
          </a:xfrm>
          <a:prstGeom prst="straightConnector1">
            <a:avLst/>
          </a:prstGeom>
          <a:noFill/>
          <a:ln w="28575" cap="flat" cmpd="sng">
            <a:solidFill>
              <a:srgbClr val="1E4E79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838200" y="1179576"/>
            <a:ext cx="10515600" cy="49973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rabicPeriod"/>
            </a:pPr>
            <a:r>
              <a:rPr lang="en-AU" sz="2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Build Models on the known positive and screened negative data</a:t>
            </a:r>
          </a:p>
          <a:p>
            <a:pPr marL="971550"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lphaLcParenR"/>
            </a:pPr>
            <a:r>
              <a:rPr lang="en-AU">
                <a:solidFill>
                  <a:srgbClr val="00B0F0"/>
                </a:solidFill>
              </a:rPr>
              <a:t>Repeated sampling</a:t>
            </a:r>
          </a:p>
          <a:p>
            <a: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16666"/>
              <a:buFont typeface="Calibri"/>
            </a:pPr>
            <a:r>
              <a:rPr lang="en-AU" sz="2400">
                <a:solidFill>
                  <a:srgbClr val="00B0F0"/>
                </a:solidFill>
              </a:rPr>
              <a:t>Random sampling from the majority class (screened negative)</a:t>
            </a:r>
          </a:p>
          <a:p>
            <a:pPr marL="971550"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Calibri"/>
              <a:buAutoNum type="alphaLcParenR"/>
            </a:pPr>
            <a:r>
              <a:rPr lang="en-AU">
                <a:solidFill>
                  <a:srgbClr val="00B0F0"/>
                </a:solidFill>
              </a:rPr>
              <a:t>Ensemble classifer</a:t>
            </a:r>
          </a:p>
          <a:p>
            <a: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16666"/>
              <a:buFont typeface="Calibri"/>
            </a:pPr>
            <a:r>
              <a:rPr lang="en-AU" sz="2400">
                <a:solidFill>
                  <a:srgbClr val="00B0F0"/>
                </a:solidFill>
              </a:rPr>
              <a:t>trained 100 base classifers on balanced subsets</a:t>
            </a:r>
          </a:p>
          <a:p>
            <a:pPr lvl="3" rtl="0">
              <a:spcBef>
                <a:spcPts val="0"/>
              </a:spcBef>
              <a:buClr>
                <a:srgbClr val="00B0F0"/>
              </a:buClr>
              <a:buSzPct val="100000"/>
              <a:buFont typeface="Calibri"/>
            </a:pPr>
            <a:r>
              <a:rPr lang="en-AU" sz="2400">
                <a:solidFill>
                  <a:srgbClr val="00B0F0"/>
                </a:solidFill>
              </a:rPr>
              <a:t>SVM (polynomial with degree 2)</a:t>
            </a:r>
          </a:p>
          <a:p>
            <a:pPr lvl="3" rtl="0">
              <a:spcBef>
                <a:spcPts val="0"/>
              </a:spcBef>
              <a:buClr>
                <a:srgbClr val="00B0F0"/>
              </a:buClr>
              <a:buSzPct val="100000"/>
              <a:buFont typeface="Calibri"/>
            </a:pPr>
            <a:r>
              <a:rPr lang="en-AU" sz="2400">
                <a:solidFill>
                  <a:srgbClr val="00B0F0"/>
                </a:solidFill>
              </a:rPr>
              <a:t>Random Forest</a:t>
            </a:r>
          </a:p>
          <a:p>
            <a:pPr lvl="3" rtl="0">
              <a:spcBef>
                <a:spcPts val="0"/>
              </a:spcBef>
              <a:buClr>
                <a:srgbClr val="00B0F0"/>
              </a:buClr>
              <a:buSzPct val="100000"/>
              <a:buFont typeface="Calibri"/>
            </a:pPr>
            <a:r>
              <a:rPr lang="en-AU" sz="2400">
                <a:solidFill>
                  <a:srgbClr val="00B0F0"/>
                </a:solidFill>
              </a:rPr>
              <a:t>XGBoost (Hyperparameter grid search, 3-fold CV,overfitting reducing etc.)</a:t>
            </a:r>
          </a:p>
          <a:p>
            <a: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ct val="116666"/>
              <a:buFont typeface="Calibri"/>
            </a:pPr>
            <a:r>
              <a:rPr lang="en-AU" sz="2400">
                <a:solidFill>
                  <a:srgbClr val="00B0F0"/>
                </a:solidFill>
              </a:rPr>
              <a:t>obtained prediction result through majority voting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03504" y="1"/>
            <a:ext cx="10991088" cy="8778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ct val="100000"/>
              <a:buFont typeface="Arial"/>
              <a:buNone/>
            </a:pPr>
            <a:r>
              <a:rPr lang="en-AU" sz="32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Using the Decision Tree Model to screen the negative sites by setting sensitivity to 100%</a:t>
            </a:r>
          </a:p>
        </p:txBody>
      </p:sp>
      <p:pic>
        <p:nvPicPr>
          <p:cNvPr id="151" name="Shape 15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89717" y="1033272"/>
            <a:ext cx="7412566" cy="5559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Shape 152"/>
          <p:cNvCxnSpPr/>
          <p:nvPr/>
        </p:nvCxnSpPr>
        <p:spPr>
          <a:xfrm>
            <a:off x="603504" y="914400"/>
            <a:ext cx="10751884" cy="0"/>
          </a:xfrm>
          <a:prstGeom prst="straightConnector1">
            <a:avLst/>
          </a:prstGeom>
          <a:noFill/>
          <a:ln w="28575" cap="flat" cmpd="sng">
            <a:solidFill>
              <a:srgbClr val="1E4E79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3" name="Shape 153"/>
          <p:cNvSpPr/>
          <p:nvPr/>
        </p:nvSpPr>
        <p:spPr>
          <a:xfrm>
            <a:off x="2389717" y="6044184"/>
            <a:ext cx="356616" cy="2468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214884" y="5289804"/>
            <a:ext cx="2093976" cy="1508760"/>
          </a:xfrm>
          <a:prstGeom prst="star12">
            <a:avLst>
              <a:gd name="adj" fmla="val 375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AU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Ensure False Negative is always 0</a:t>
            </a:r>
          </a:p>
        </p:txBody>
      </p:sp>
      <p:sp>
        <p:nvSpPr>
          <p:cNvPr id="155" name="Shape 155"/>
          <p:cNvSpPr/>
          <p:nvPr/>
        </p:nvSpPr>
        <p:spPr>
          <a:xfrm rot="-5400000">
            <a:off x="5708259" y="6478396"/>
            <a:ext cx="356616" cy="2468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574</Words>
  <Application>Microsoft Office PowerPoint</Application>
  <PresentationFormat>Widescreen</PresentationFormat>
  <Paragraphs>79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Feature Engineering</vt:lpstr>
      <vt:lpstr>Visualize Sequence Motif in 2 Dimension Space</vt:lpstr>
      <vt:lpstr>The Correlation Matrix of Class and its Related Variables</vt:lpstr>
      <vt:lpstr>Feature Importance From XGBoost Model</vt:lpstr>
      <vt:lpstr>Positive-unlabeled Learning</vt:lpstr>
      <vt:lpstr>PowerPoint Presentation</vt:lpstr>
      <vt:lpstr>Modelling and Consideration on Imbalanced Class Distribution</vt:lpstr>
      <vt:lpstr>Using the Decision Tree Model to screen the negative sites by setting sensitivity to 100%</vt:lpstr>
      <vt:lpstr>Evaluation and Benchmarking the Prediction against the Prediction 2016</vt:lpstr>
      <vt:lpstr>Prediction Confusion Matrix against 2016 Results</vt:lpstr>
      <vt:lpstr>Comparison on Akt vs mTor prediction overlapping</vt:lpstr>
      <vt:lpstr>Overlapping Predicted Akt &amp; mTor with tSNE</vt:lpstr>
      <vt:lpstr>Overlapping Random Forest Predicted Akt &amp; mTor with tSNE</vt:lpstr>
      <vt:lpstr>Overlapping SVM Predicted Akt &amp; mTor with tSNE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Wang, Steven</cp:lastModifiedBy>
  <cp:revision>13</cp:revision>
  <cp:lastPrinted>2017-10-31T10:16:16Z</cp:lastPrinted>
  <dcterms:modified xsi:type="dcterms:W3CDTF">2017-10-31T10:19:47Z</dcterms:modified>
</cp:coreProperties>
</file>