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638A0-9773-4DF6-9353-91C54F1799F0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6BE35-FB22-42FE-9273-6B3F773EC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6BE35-FB22-42FE-9273-6B3F773EC13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6BE35-FB22-42FE-9273-6B3F773EC13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Auto Layout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657600"/>
            <a:ext cx="6400800" cy="1752600"/>
          </a:xfrm>
        </p:spPr>
        <p:txBody>
          <a:bodyPr/>
          <a:lstStyle/>
          <a:p>
            <a:r>
              <a:rPr lang="en-US" dirty="0" smtClean="0"/>
              <a:t>-by  Chuck Yang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附②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229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创建需要参与约束规则的对象字典 表示这三个</a:t>
            </a:r>
            <a:r>
              <a:rPr lang="en-US" sz="1400" dirty="0" smtClean="0"/>
              <a:t>Button</a:t>
            </a:r>
            <a:r>
              <a:rPr lang="zh-CN" altLang="en-US" sz="1400" dirty="0" smtClean="0"/>
              <a:t>将参与</a:t>
            </a:r>
            <a:r>
              <a:rPr lang="en-US" sz="1400" dirty="0" err="1" smtClean="0"/>
              <a:t>Autolayout</a:t>
            </a:r>
            <a:r>
              <a:rPr lang="zh-CN" altLang="en-US" sz="1400" dirty="0" smtClean="0"/>
              <a:t>的约束处理</a:t>
            </a:r>
            <a:endParaRPr lang="en-US" sz="1400" dirty="0" smtClean="0"/>
          </a:p>
          <a:p>
            <a:r>
              <a:rPr lang="en-US" dirty="0" err="1" smtClean="0"/>
              <a:t>NSDictionary</a:t>
            </a:r>
            <a:r>
              <a:rPr lang="en-US" dirty="0" smtClean="0"/>
              <a:t> *</a:t>
            </a:r>
            <a:r>
              <a:rPr lang="en-US" dirty="0" err="1" smtClean="0"/>
              <a:t>viewsDic</a:t>
            </a:r>
            <a:r>
              <a:rPr lang="en-US" dirty="0" smtClean="0"/>
              <a:t> = </a:t>
            </a:r>
            <a:r>
              <a:rPr lang="en-US" dirty="0" err="1" smtClean="0"/>
              <a:t>NSDictionaryOfVariableBindings</a:t>
            </a:r>
            <a:r>
              <a:rPr lang="en-US" dirty="0" smtClean="0"/>
              <a:t>(</a:t>
            </a:r>
            <a:r>
              <a:rPr lang="en-US" dirty="0" err="1" smtClean="0"/>
              <a:t>deleteButton,cancelButton,nextButton</a:t>
            </a:r>
            <a:r>
              <a:rPr lang="en-US" dirty="0" smtClean="0"/>
              <a:t>);  </a:t>
            </a:r>
          </a:p>
          <a:p>
            <a:r>
              <a:rPr lang="en-US" dirty="0" err="1" smtClean="0"/>
              <a:t>NSArray</a:t>
            </a:r>
            <a:r>
              <a:rPr lang="en-US" dirty="0" smtClean="0"/>
              <a:t> *constraints = nil;  </a:t>
            </a:r>
          </a:p>
          <a:p>
            <a:r>
              <a:rPr lang="en-US" dirty="0" smtClean="0"/>
              <a:t>constraints = [</a:t>
            </a:r>
            <a:r>
              <a:rPr lang="en-US" dirty="0" err="1" smtClean="0"/>
              <a:t>NSLayoutConstraint</a:t>
            </a:r>
            <a:r>
              <a:rPr lang="en-US" dirty="0" smtClean="0"/>
              <a:t> </a:t>
            </a:r>
            <a:r>
              <a:rPr lang="en-US" dirty="0" err="1" smtClean="0"/>
              <a:t>constraintsWithVisualFormat</a:t>
            </a:r>
            <a:r>
              <a:rPr lang="en-US" dirty="0" smtClean="0"/>
              <a:t>:  </a:t>
            </a:r>
          </a:p>
          <a:p>
            <a:r>
              <a:rPr lang="en-US" dirty="0" smtClean="0"/>
              <a:t>  </a:t>
            </a:r>
            <a:r>
              <a:rPr lang="en-US" dirty="0" smtClean="0">
                <a:solidFill>
                  <a:srgbClr val="FF0000"/>
                </a:solidFill>
              </a:rPr>
              <a:t>@"H:|-25-[</a:t>
            </a:r>
            <a:r>
              <a:rPr lang="en-US" dirty="0" err="1" smtClean="0">
                <a:solidFill>
                  <a:srgbClr val="FF0000"/>
                </a:solidFill>
              </a:rPr>
              <a:t>deleteButton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buttonWidth</a:t>
            </a:r>
            <a:r>
              <a:rPr lang="en-US" dirty="0" smtClean="0">
                <a:solidFill>
                  <a:srgbClr val="FF0000"/>
                </a:solidFill>
              </a:rPr>
              <a:t>)]-(&gt;=8)-[</a:t>
            </a:r>
            <a:r>
              <a:rPr lang="en-US" dirty="0" err="1" smtClean="0">
                <a:solidFill>
                  <a:srgbClr val="FF0000"/>
                </a:solidFill>
              </a:rPr>
              <a:t>cancelButton</a:t>
            </a:r>
            <a:r>
              <a:rPr lang="en-US" dirty="0" smtClean="0">
                <a:solidFill>
                  <a:srgbClr val="FF0000"/>
                </a:solidFill>
              </a:rPr>
              <a:t>(70)]-[</a:t>
            </a:r>
            <a:r>
              <a:rPr lang="en-US" dirty="0" err="1" smtClean="0">
                <a:solidFill>
                  <a:srgbClr val="FF0000"/>
                </a:solidFill>
              </a:rPr>
              <a:t>nextButton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buttonWidth</a:t>
            </a:r>
            <a:r>
              <a:rPr lang="en-US" dirty="0" smtClean="0">
                <a:solidFill>
                  <a:srgbClr val="FF0000"/>
                </a:solidFill>
              </a:rPr>
              <a:t>)]-distance-|“     </a:t>
            </a:r>
            <a:r>
              <a:rPr lang="en-US" dirty="0" smtClean="0"/>
              <a:t>//</a:t>
            </a:r>
            <a:r>
              <a:rPr lang="zh-CN" altLang="en-US" dirty="0" smtClean="0"/>
              <a:t>水平 可视化格式语言  </a:t>
            </a:r>
          </a:p>
          <a:p>
            <a:r>
              <a:rPr lang="zh-CN" altLang="en-US" dirty="0" smtClean="0"/>
              <a:t>               </a:t>
            </a:r>
            <a:r>
              <a:rPr lang="en-US" dirty="0" err="1" smtClean="0"/>
              <a:t>options:NSLayoutFormatAlignAllTop</a:t>
            </a:r>
            <a:r>
              <a:rPr lang="en-US" dirty="0" smtClean="0"/>
              <a:t> //</a:t>
            </a:r>
            <a:r>
              <a:rPr lang="zh-CN" altLang="en-US" dirty="0" smtClean="0"/>
              <a:t>对齐功能  </a:t>
            </a:r>
          </a:p>
          <a:p>
            <a:r>
              <a:rPr lang="zh-CN" altLang="en-US" dirty="0" smtClean="0"/>
              <a:t>               </a:t>
            </a:r>
            <a:r>
              <a:rPr lang="en-US" dirty="0" smtClean="0"/>
              <a:t>metrics:@{@“distance":@5,@“</a:t>
            </a:r>
            <a:r>
              <a:rPr lang="en-US" dirty="0" err="1" smtClean="0"/>
              <a:t>buttonWidth</a:t>
            </a:r>
            <a:r>
              <a:rPr lang="en-US" dirty="0" smtClean="0"/>
              <a:t>":@70}//</a:t>
            </a:r>
            <a:r>
              <a:rPr lang="zh-CN" altLang="en-US" dirty="0" smtClean="0"/>
              <a:t>指标参数  </a:t>
            </a:r>
          </a:p>
          <a:p>
            <a:r>
              <a:rPr lang="zh-CN" altLang="en-US" dirty="0" smtClean="0"/>
              <a:t>               </a:t>
            </a:r>
            <a:r>
              <a:rPr lang="en-US" dirty="0" err="1" smtClean="0"/>
              <a:t>views:viewsDic</a:t>
            </a:r>
            <a:r>
              <a:rPr lang="en-US" dirty="0" smtClean="0"/>
              <a:t>];//</a:t>
            </a:r>
            <a:r>
              <a:rPr lang="zh-CN" altLang="en-US" dirty="0" smtClean="0"/>
              <a:t>参与约束的对象字典  </a:t>
            </a:r>
          </a:p>
          <a:p>
            <a:r>
              <a:rPr lang="en-US" altLang="zh-CN" dirty="0" smtClean="0"/>
              <a:t>[</a:t>
            </a:r>
            <a:r>
              <a:rPr lang="en-US" dirty="0" err="1" smtClean="0"/>
              <a:t>self.view</a:t>
            </a:r>
            <a:r>
              <a:rPr lang="en-US" dirty="0" smtClean="0"/>
              <a:t> </a:t>
            </a:r>
            <a:r>
              <a:rPr lang="en-US" dirty="0" err="1" smtClean="0"/>
              <a:t>addConstraints:constraints</a:t>
            </a:r>
            <a:r>
              <a:rPr lang="en-US" dirty="0" smtClean="0"/>
              <a:t>];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constraints = [</a:t>
            </a:r>
            <a:r>
              <a:rPr lang="en-US" dirty="0" err="1" smtClean="0"/>
              <a:t>NSLayoutConstraint</a:t>
            </a:r>
            <a:r>
              <a:rPr lang="en-US" dirty="0" smtClean="0"/>
              <a:t> </a:t>
            </a:r>
            <a:r>
              <a:rPr lang="en-US" dirty="0" err="1" smtClean="0"/>
              <a:t>constraintsWithVisualFormat</a:t>
            </a:r>
            <a:r>
              <a:rPr lang="en-US" dirty="0" smtClean="0"/>
              <a:t>:  </a:t>
            </a:r>
          </a:p>
          <a:p>
            <a:r>
              <a:rPr lang="en-US" dirty="0" smtClean="0"/>
              <a:t>               @"</a:t>
            </a:r>
            <a:r>
              <a:rPr lang="en-US" dirty="0" smtClean="0">
                <a:solidFill>
                  <a:srgbClr val="FF0000"/>
                </a:solidFill>
              </a:rPr>
              <a:t>V:[</a:t>
            </a:r>
            <a:r>
              <a:rPr lang="en-US" dirty="0" err="1" smtClean="0">
                <a:solidFill>
                  <a:srgbClr val="FF0000"/>
                </a:solidFill>
              </a:rPr>
              <a:t>nextButton</a:t>
            </a:r>
            <a:r>
              <a:rPr lang="en-US" dirty="0" smtClean="0">
                <a:solidFill>
                  <a:srgbClr val="FF0000"/>
                </a:solidFill>
              </a:rPr>
              <a:t>]-200-|"</a:t>
            </a:r>
            <a:r>
              <a:rPr lang="en-US" dirty="0" smtClean="0"/>
              <a:t> //</a:t>
            </a:r>
            <a:r>
              <a:rPr lang="zh-CN" altLang="en-US" dirty="0" smtClean="0"/>
              <a:t>垂直 可视化格式语言  </a:t>
            </a:r>
          </a:p>
          <a:p>
            <a:r>
              <a:rPr lang="zh-CN" altLang="en-US" dirty="0" smtClean="0"/>
              <a:t>               </a:t>
            </a:r>
            <a:r>
              <a:rPr lang="en-US" dirty="0" smtClean="0"/>
              <a:t>options:0 //</a:t>
            </a:r>
            <a:r>
              <a:rPr lang="zh-CN" altLang="en-US" dirty="0" smtClean="0"/>
              <a:t>无条件  </a:t>
            </a:r>
          </a:p>
          <a:p>
            <a:r>
              <a:rPr lang="zh-CN" altLang="en-US" dirty="0" smtClean="0"/>
              <a:t>               </a:t>
            </a:r>
            <a:r>
              <a:rPr lang="en-US" dirty="0" err="1" smtClean="0"/>
              <a:t>metrics:nil</a:t>
            </a:r>
            <a:r>
              <a:rPr lang="en-US" dirty="0" smtClean="0"/>
              <a:t>//</a:t>
            </a:r>
            <a:r>
              <a:rPr lang="zh-CN" altLang="en-US" dirty="0" smtClean="0"/>
              <a:t>不带指标参数  </a:t>
            </a:r>
          </a:p>
          <a:p>
            <a:r>
              <a:rPr lang="zh-CN" altLang="en-US" dirty="0" smtClean="0"/>
              <a:t>                 </a:t>
            </a:r>
            <a:r>
              <a:rPr lang="en-US" dirty="0" err="1" smtClean="0"/>
              <a:t>views:viewsDic</a:t>
            </a:r>
            <a:r>
              <a:rPr lang="en-US" dirty="0" smtClean="0"/>
              <a:t>];//</a:t>
            </a:r>
            <a:r>
              <a:rPr lang="zh-CN" altLang="en-US" dirty="0" smtClean="0"/>
              <a:t>参与约束的对象字典  </a:t>
            </a:r>
          </a:p>
          <a:p>
            <a:r>
              <a:rPr lang="zh-CN" altLang="en-US" dirty="0" smtClean="0"/>
              <a:t>  </a:t>
            </a:r>
          </a:p>
          <a:p>
            <a:r>
              <a:rPr lang="en-US" altLang="zh-CN" dirty="0" smtClean="0"/>
              <a:t>[</a:t>
            </a:r>
            <a:r>
              <a:rPr lang="en-US" dirty="0" err="1" smtClean="0"/>
              <a:t>self.view</a:t>
            </a:r>
            <a:r>
              <a:rPr lang="en-US" dirty="0" smtClean="0"/>
              <a:t> </a:t>
            </a:r>
            <a:r>
              <a:rPr lang="en-US" dirty="0" err="1" smtClean="0"/>
              <a:t>addConstraints:constraints</a:t>
            </a:r>
            <a:r>
              <a:rPr lang="en-US" dirty="0" smtClean="0"/>
              <a:t>];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6096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可视化格式语言</a:t>
            </a:r>
            <a:r>
              <a:rPr lang="zh-CN" altLang="en-US" sz="2200" dirty="0" smtClean="0"/>
              <a:t>（可以用理解正则表达式的方式来理解）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@"H:|-25-[</a:t>
            </a:r>
            <a:r>
              <a:rPr lang="en-US" dirty="0" err="1" smtClean="0">
                <a:solidFill>
                  <a:srgbClr val="FF0000"/>
                </a:solidFill>
              </a:rPr>
              <a:t>deleteButton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buttonWidth</a:t>
            </a:r>
            <a:r>
              <a:rPr lang="en-US" dirty="0" smtClean="0">
                <a:solidFill>
                  <a:srgbClr val="FF0000"/>
                </a:solidFill>
              </a:rPr>
              <a:t>)]-(&gt;=8)-[</a:t>
            </a:r>
            <a:r>
              <a:rPr lang="en-US" dirty="0" err="1" smtClean="0">
                <a:solidFill>
                  <a:srgbClr val="FF0000"/>
                </a:solidFill>
              </a:rPr>
              <a:t>cancelButton</a:t>
            </a:r>
            <a:r>
              <a:rPr lang="en-US" dirty="0" smtClean="0">
                <a:solidFill>
                  <a:srgbClr val="FF0000"/>
                </a:solidFill>
              </a:rPr>
              <a:t>(70)]-[</a:t>
            </a:r>
            <a:r>
              <a:rPr lang="en-US" dirty="0" err="1" smtClean="0">
                <a:solidFill>
                  <a:srgbClr val="FF0000"/>
                </a:solidFill>
              </a:rPr>
              <a:t>nextButton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buttonWidth</a:t>
            </a:r>
            <a:r>
              <a:rPr lang="en-US" dirty="0" smtClean="0">
                <a:solidFill>
                  <a:srgbClr val="FF0000"/>
                </a:solidFill>
              </a:rPr>
              <a:t>)]-distance-|“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@"V:[</a:t>
            </a:r>
            <a:r>
              <a:rPr lang="en-US" dirty="0" err="1" smtClean="0">
                <a:solidFill>
                  <a:srgbClr val="FF0000"/>
                </a:solidFill>
              </a:rPr>
              <a:t>nextButton</a:t>
            </a:r>
            <a:r>
              <a:rPr lang="en-US" dirty="0" smtClean="0">
                <a:solidFill>
                  <a:srgbClr val="FF0000"/>
                </a:solidFill>
              </a:rPr>
              <a:t>]-200-|“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“H”</a:t>
            </a:r>
            <a:r>
              <a:rPr lang="zh-CN" altLang="en-US" dirty="0" smtClean="0"/>
              <a:t>：</a:t>
            </a:r>
            <a:r>
              <a:rPr lang="en-US" dirty="0" smtClean="0"/>
              <a:t>Horizontal</a:t>
            </a:r>
            <a:r>
              <a:rPr lang="zh-CN" altLang="en-US" dirty="0" smtClean="0"/>
              <a:t>，表示设置水平布局。</a:t>
            </a:r>
            <a:endParaRPr lang="en-US" altLang="zh-CN" dirty="0" smtClean="0"/>
          </a:p>
          <a:p>
            <a:r>
              <a:rPr lang="en-US" dirty="0" smtClean="0"/>
              <a:t>“V”: Vertical</a:t>
            </a:r>
            <a:r>
              <a:rPr lang="zh-CN" altLang="en-US" dirty="0" smtClean="0"/>
              <a:t> ，表示设置垂直布局。</a:t>
            </a:r>
            <a:endParaRPr lang="en-US" dirty="0" smtClean="0"/>
          </a:p>
          <a:p>
            <a:r>
              <a:rPr lang="en-US" dirty="0" smtClean="0"/>
              <a:t>“  -  “ </a:t>
            </a:r>
            <a:r>
              <a:rPr lang="zh-CN" altLang="en-US" dirty="0" smtClean="0"/>
              <a:t>：分隔符。</a:t>
            </a:r>
            <a:endParaRPr lang="en-US" altLang="zh-CN" dirty="0" smtClean="0"/>
          </a:p>
          <a:p>
            <a:r>
              <a:rPr lang="en-US" dirty="0" smtClean="0"/>
              <a:t>“| |”</a:t>
            </a:r>
            <a:r>
              <a:rPr lang="zh-CN" altLang="en-US" dirty="0" smtClean="0"/>
              <a:t>：表示屏幕边界。</a:t>
            </a:r>
            <a:endParaRPr lang="en-US" altLang="zh-CN" dirty="0" smtClean="0"/>
          </a:p>
          <a:p>
            <a:r>
              <a:rPr lang="en-US" dirty="0" smtClean="0"/>
              <a:t>“[   ]”</a:t>
            </a:r>
            <a:r>
              <a:rPr lang="zh-CN" altLang="en-US" dirty="0" smtClean="0"/>
              <a:t>：表示控件。</a:t>
            </a:r>
            <a:endParaRPr lang="en-US" altLang="zh-CN" dirty="0" smtClean="0"/>
          </a:p>
          <a:p>
            <a:r>
              <a:rPr lang="en-US" dirty="0" smtClean="0"/>
              <a:t>“[   ]()”</a:t>
            </a:r>
            <a:r>
              <a:rPr lang="zh-CN" altLang="en-US" dirty="0" smtClean="0"/>
              <a:t>：表示某个控件的宽度（</a:t>
            </a:r>
            <a:r>
              <a:rPr lang="en-US" altLang="zh-CN" dirty="0" smtClean="0"/>
              <a:t>H</a:t>
            </a:r>
            <a:r>
              <a:rPr lang="zh-CN" altLang="en-US" dirty="0" smtClean="0"/>
              <a:t>）或高度（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(&gt;=8)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是苹果推荐的两个控件间的距离，此处大于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指的是这两个控件不相互依赖。（经过本人验证，我认为是这样的）（默认控件间是相互依赖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改正：此处只要是大于一个数值就行，不一定要是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，关键在于</a:t>
            </a:r>
            <a:r>
              <a:rPr lang="en-US" altLang="zh-CN" dirty="0" smtClean="0">
                <a:solidFill>
                  <a:srgbClr val="FF0000"/>
                </a:solidFill>
              </a:rPr>
              <a:t>&gt;=</a:t>
            </a:r>
            <a:r>
              <a:rPr lang="zh-CN" altLang="en-US" dirty="0" smtClean="0">
                <a:solidFill>
                  <a:srgbClr val="FF0000"/>
                </a:solidFill>
              </a:rPr>
              <a:t>而不是具体数值。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/>
          <a:lstStyle/>
          <a:p>
            <a:r>
              <a:rPr lang="en-US" altLang="zh-CN" dirty="0" smtClean="0"/>
              <a:t>Align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Left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Right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Bottom Edges</a:t>
            </a:r>
          </a:p>
          <a:p>
            <a:pPr>
              <a:buNone/>
            </a:pPr>
            <a:r>
              <a:rPr lang="en-US" sz="2400" dirty="0" smtClean="0"/>
              <a:t>	Horizontal Centers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Vertical Centers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BaseLines</a:t>
            </a:r>
            <a:endParaRPr lang="en-US" altLang="zh-CN" sz="2400" dirty="0" smtClean="0"/>
          </a:p>
          <a:p>
            <a:r>
              <a:rPr lang="en-US" altLang="zh-CN" dirty="0" smtClean="0"/>
              <a:t>Arrange</a:t>
            </a:r>
          </a:p>
          <a:p>
            <a:pPr>
              <a:buNone/>
            </a:pPr>
            <a:r>
              <a:rPr lang="en-US" altLang="zh-CN" sz="2400" dirty="0" smtClean="0"/>
              <a:t>	Send to Front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Forward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Backward</a:t>
            </a:r>
          </a:p>
          <a:p>
            <a:r>
              <a:rPr lang="en-US" altLang="zh-CN" dirty="0" smtClean="0"/>
              <a:t>Pin</a:t>
            </a:r>
          </a:p>
          <a:p>
            <a:pPr>
              <a:buNone/>
            </a:pPr>
            <a:r>
              <a:rPr lang="en-US" altLang="zh-CN" sz="2400" dirty="0" smtClean="0"/>
              <a:t>	Width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Height</a:t>
            </a:r>
          </a:p>
          <a:p>
            <a:pPr>
              <a:buNone/>
            </a:pPr>
            <a:r>
              <a:rPr lang="en-US" altLang="zh-CN" sz="2400" dirty="0" smtClean="0"/>
              <a:t>	Horizontal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Vertical Spacing</a:t>
            </a:r>
          </a:p>
          <a:p>
            <a:pPr>
              <a:buNone/>
            </a:pPr>
            <a:r>
              <a:rPr lang="en-US" altLang="zh-CN" sz="2400" dirty="0" smtClean="0"/>
              <a:t>	Leading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Trailing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Bottom Space to </a:t>
            </a:r>
            <a:r>
              <a:rPr lang="en-US" altLang="zh-CN" sz="2400" dirty="0" err="1" smtClean="0"/>
              <a:t>SuperView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Widths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Heights Equally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传统布局与</a:t>
            </a:r>
            <a:r>
              <a:rPr lang="en-US" altLang="zh-CN" dirty="0" err="1" smtClean="0"/>
              <a:t>AutoLayout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传统布局：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zh-CN" altLang="en-US" sz="2000" dirty="0" smtClean="0"/>
              <a:t>            传统布局是非常高效的，组合各种变化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可以轻易的解决静态的布局问题。但是在面对多个屏幕，屏幕旋转时，或是需要在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View </a:t>
            </a:r>
            <a:r>
              <a:rPr lang="zh-CN" altLang="en-US" sz="2000" dirty="0" smtClean="0"/>
              <a:t>中间动态增加一个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的时候显得</a:t>
            </a:r>
            <a:r>
              <a:rPr lang="zh-CN" altLang="en-US" sz="2000" dirty="0" smtClean="0">
                <a:solidFill>
                  <a:srgbClr val="FF0000"/>
                </a:solidFill>
              </a:rPr>
              <a:t>非常繁琐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我们使用</a:t>
            </a:r>
            <a:r>
              <a:rPr lang="en-US" altLang="zh-CN" sz="1400" dirty="0" err="1" smtClean="0"/>
              <a:t>AutoLayout</a:t>
            </a:r>
            <a:r>
              <a:rPr lang="zh-CN" altLang="en-US" sz="1400" dirty="0" smtClean="0"/>
              <a:t>的原因</a:t>
            </a:r>
            <a:r>
              <a:rPr lang="en-US" altLang="zh-CN" sz="14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AutoLayout</a:t>
            </a:r>
            <a:r>
              <a:rPr lang="en-US" altLang="zh-CN" dirty="0" smtClean="0"/>
              <a:t>:	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sz="2000" dirty="0" err="1" smtClean="0"/>
              <a:t>AutoLayout</a:t>
            </a:r>
            <a:r>
              <a:rPr lang="zh-CN" altLang="en-US" sz="2000" dirty="0" smtClean="0"/>
              <a:t>使用非常简单，</a:t>
            </a:r>
            <a:r>
              <a:rPr lang="en-US" altLang="zh-CN" sz="2000" dirty="0" err="1" smtClean="0"/>
              <a:t>Xcode</a:t>
            </a:r>
            <a:r>
              <a:rPr lang="zh-CN" altLang="en-US" sz="2000" dirty="0" smtClean="0"/>
              <a:t>的支持也非常直观。但是因为和之前的方式有很大的不同，刚开始使用时很容易遇到一大堆的异常，</a:t>
            </a:r>
            <a:r>
              <a:rPr lang="en-US" altLang="zh-CN" sz="2000" dirty="0" smtClean="0"/>
              <a:t>crash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函数里面，让人非常沮丧。但是在了解</a:t>
            </a:r>
            <a:r>
              <a:rPr lang="en-US" altLang="zh-CN" sz="2000" dirty="0" err="1" smtClean="0"/>
              <a:t>AutoLayout</a:t>
            </a:r>
            <a:r>
              <a:rPr lang="zh-CN" altLang="en-US" sz="2000" dirty="0" smtClean="0"/>
              <a:t>之后，就会发现这是一个非常非常</a:t>
            </a:r>
            <a:r>
              <a:rPr lang="en-US" altLang="zh-CN" sz="2000" dirty="0" smtClean="0"/>
              <a:t>elegant</a:t>
            </a:r>
            <a:r>
              <a:rPr lang="zh-CN" altLang="en-US" sz="2000" dirty="0" smtClean="0"/>
              <a:t>的布局解决方案，也很容易理解为什么</a:t>
            </a:r>
            <a:r>
              <a:rPr lang="en-US" altLang="zh-CN" sz="2000" dirty="0" smtClean="0"/>
              <a:t>crash</a:t>
            </a:r>
            <a:r>
              <a:rPr lang="zh-CN" altLang="en-US" sz="2000" dirty="0" smtClean="0"/>
              <a:t>（很容易产生冲突），以及应该如何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优缺点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6200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584960"/>
                <a:gridCol w="1325880"/>
                <a:gridCol w="1325880"/>
                <a:gridCol w="2316480"/>
              </a:tblGrid>
              <a:tr h="1270000">
                <a:tc>
                  <a:txBody>
                    <a:bodyPr/>
                    <a:lstStyle/>
                    <a:p>
                      <a:pPr algn="just"/>
                      <a:endParaRPr lang="en-US" sz="2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传统布局</a:t>
                      </a:r>
                      <a:endParaRPr 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Auto Layout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Xib</a:t>
                      </a:r>
                      <a:endParaRPr lang="en-US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常规约束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可视化格式语言约束</a:t>
                      </a:r>
                      <a:endParaRPr lang="en-US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/>
                      <a:endParaRPr lang="en-US" altLang="zh-CN" sz="2400" b="1" dirty="0" smtClean="0"/>
                    </a:p>
                    <a:p>
                      <a:pPr algn="ctr"/>
                      <a:r>
                        <a:rPr lang="zh-CN" altLang="en-US" sz="2400" b="1" dirty="0" smtClean="0"/>
                        <a:t>优点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高效、控制轻松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直观、方便，可以不用写任何代码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能实现所有的约束方式，包括非常特殊的约束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写法相对简洁、直观且容易理解</a:t>
                      </a:r>
                      <a:endParaRPr lang="en-US" dirty="0"/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缺点</a:t>
                      </a:r>
                      <a:endParaRPr lang="en-US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不能适应多屏幕尺寸和需要动态改变的</a:t>
                      </a:r>
                      <a:r>
                        <a:rPr lang="en-US" altLang="zh-CN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容易出现冲突（还算比较好解决）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写法非常冗长（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不是一般的冗长</a:t>
                      </a:r>
                      <a:r>
                        <a:rPr lang="zh-CN" altLang="en-US" dirty="0" smtClean="0"/>
                        <a:t>）、不直观、</a:t>
                      </a:r>
                      <a:r>
                        <a:rPr lang="en-US" altLang="zh-CN" dirty="0" smtClean="0"/>
                        <a:t>debug</a:t>
                      </a:r>
                      <a:r>
                        <a:rPr lang="zh-CN" altLang="en-US" dirty="0" smtClean="0"/>
                        <a:t>麻烦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不是所有约束都能满足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应用场景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1371600"/>
          <a:ext cx="6705601" cy="41215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07904"/>
                <a:gridCol w="1535017"/>
                <a:gridCol w="1535017"/>
                <a:gridCol w="1486543"/>
                <a:gridCol w="1341120"/>
              </a:tblGrid>
              <a:tr h="1117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sz="2400" dirty="0" smtClean="0"/>
                        <a:t>传统布局</a:t>
                      </a:r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sz="2800" dirty="0" smtClean="0"/>
                        <a:t>Auto Layout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30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sz="2800" dirty="0" err="1" smtClean="0"/>
                        <a:t>xib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sz="2400" dirty="0" smtClean="0"/>
                        <a:t>常规约束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可视化格式语言约束</a:t>
                      </a:r>
                      <a:endParaRPr lang="en-US" sz="2000" dirty="0"/>
                    </a:p>
                  </a:txBody>
                  <a:tcPr/>
                </a:tc>
              </a:tr>
              <a:tr h="169333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应用场景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屏幕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尺寸单一</a:t>
                      </a:r>
                      <a:r>
                        <a:rPr lang="zh-CN" altLang="en-US" dirty="0" smtClean="0"/>
                        <a:t>的静态视图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控件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数量多</a:t>
                      </a:r>
                      <a:r>
                        <a:rPr lang="zh-CN" altLang="en-US" dirty="0" smtClean="0"/>
                        <a:t>且控件间相互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依赖的复杂程度高</a:t>
                      </a:r>
                      <a:r>
                        <a:rPr lang="zh-CN" altLang="en-US" dirty="0" smtClean="0"/>
                        <a:t>的视图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布局方式诡异到不行的视图（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打不死就别用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适合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排列规则</a:t>
                      </a:r>
                      <a:r>
                        <a:rPr lang="zh-CN" altLang="en-US" dirty="0" smtClean="0"/>
                        <a:t>且</a:t>
                      </a:r>
                      <a:r>
                        <a:rPr lang="zh-CN" altLang="en-US" b="1" i="0" dirty="0" smtClean="0">
                          <a:solidFill>
                            <a:srgbClr val="FF0000"/>
                          </a:solidFill>
                        </a:rPr>
                        <a:t>控件数量</a:t>
                      </a:r>
                      <a:r>
                        <a:rPr lang="zh-CN" altLang="en-US" dirty="0" smtClean="0"/>
                        <a:t>很多的视图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Constraints</a:t>
            </a:r>
          </a:p>
          <a:p>
            <a:r>
              <a:rPr lang="en-US" dirty="0" smtClean="0"/>
              <a:t>Intrinsic Content Size</a:t>
            </a:r>
          </a:p>
          <a:p>
            <a:r>
              <a:rPr lang="en-US" dirty="0" smtClean="0"/>
              <a:t>Phases of Display</a:t>
            </a:r>
          </a:p>
          <a:p>
            <a:r>
              <a:rPr lang="en-US" dirty="0" smtClean="0"/>
              <a:t>Alignment </a:t>
            </a:r>
            <a:r>
              <a:rPr lang="en-US" dirty="0" err="1" smtClean="0"/>
              <a:t>Rect</a:t>
            </a:r>
            <a:endParaRPr lang="en-US" dirty="0" smtClean="0"/>
          </a:p>
          <a:p>
            <a:r>
              <a:rPr lang="en-US" altLang="zh-CN" dirty="0" smtClean="0"/>
              <a:t>Animation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Constraints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AutoLayout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是一个描述各种约束的行为，比如，一个</a:t>
            </a:r>
            <a:r>
              <a:rPr lang="en-US" altLang="zh-CN" sz="2800" dirty="0" smtClean="0"/>
              <a:t>View </a:t>
            </a:r>
            <a:r>
              <a:rPr lang="zh-CN" altLang="en-US" sz="2800" dirty="0" smtClean="0"/>
              <a:t>距离父</a:t>
            </a:r>
            <a:r>
              <a:rPr lang="en-US" altLang="zh-CN" sz="2800" dirty="0" smtClean="0"/>
              <a:t>View</a:t>
            </a:r>
            <a:r>
              <a:rPr lang="zh-CN" altLang="en-US" sz="2800" dirty="0" smtClean="0"/>
              <a:t>上边距多少，相邻之间的间隔，各个</a:t>
            </a:r>
            <a:r>
              <a:rPr lang="en-US" altLang="zh-CN" sz="2800" dirty="0" smtClean="0"/>
              <a:t>View</a:t>
            </a:r>
            <a:r>
              <a:rPr lang="zh-CN" altLang="en-US" sz="2800" dirty="0" smtClean="0"/>
              <a:t>之间的宽高关系等等。这一系列的条件就是为了最终确定传统布局中需要的东西，这个</a:t>
            </a:r>
            <a:r>
              <a:rPr lang="en-US" altLang="zh-CN" sz="2800" dirty="0" smtClean="0"/>
              <a:t>View</a:t>
            </a:r>
            <a:r>
              <a:rPr lang="zh-CN" altLang="en-US" sz="2800" dirty="0" smtClean="0"/>
              <a:t>的大小，位置。所以，当我们设置的条件不足，或是条件冲突时，就会产生异常</a:t>
            </a:r>
            <a:r>
              <a:rPr lang="zh-CN" altLang="en-US" dirty="0" smtClean="0"/>
              <a:t>。</a:t>
            </a:r>
            <a:r>
              <a:rPr lang="zh-CN" altLang="en-US" sz="2000" dirty="0" smtClean="0">
                <a:solidFill>
                  <a:srgbClr val="FF0000"/>
                </a:solidFill>
              </a:rPr>
              <a:t>（这就是后面会提到的容易出现异常）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Intrinsic Content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zh-CN" altLang="en-US" sz="3000" dirty="0" smtClean="0"/>
              <a:t>在使用</a:t>
            </a:r>
            <a:r>
              <a:rPr lang="en-US" sz="3000" dirty="0" err="1" smtClean="0"/>
              <a:t>AutoLayout</a:t>
            </a:r>
            <a:r>
              <a:rPr lang="zh-CN" altLang="en-US" sz="3000" dirty="0" smtClean="0"/>
              <a:t>的时候，对于</a:t>
            </a:r>
            <a:r>
              <a:rPr lang="en-US" sz="3000" dirty="0" err="1" smtClean="0"/>
              <a:t>UILabel</a:t>
            </a:r>
            <a:r>
              <a:rPr lang="zh-CN" altLang="en-US" sz="3000" dirty="0" smtClean="0"/>
              <a:t>，</a:t>
            </a:r>
            <a:r>
              <a:rPr lang="en-US" sz="3000" dirty="0" smtClean="0"/>
              <a:t> </a:t>
            </a:r>
            <a:r>
              <a:rPr lang="zh-CN" altLang="en-US" sz="3000" dirty="0" smtClean="0"/>
              <a:t>我们只需要设定他的</a:t>
            </a:r>
            <a:r>
              <a:rPr lang="en-US" sz="3000" dirty="0" smtClean="0"/>
              <a:t>position，</a:t>
            </a:r>
            <a:r>
              <a:rPr lang="zh-CN" altLang="en-US" sz="3000" dirty="0" smtClean="0"/>
              <a:t>不需要设置宽高，而一个自定义的</a:t>
            </a:r>
            <a:r>
              <a:rPr lang="en-US" sz="3000" dirty="0" err="1" smtClean="0"/>
              <a:t>UIView</a:t>
            </a:r>
            <a:r>
              <a:rPr lang="en-US" sz="3000" dirty="0" smtClean="0"/>
              <a:t>，</a:t>
            </a:r>
            <a:r>
              <a:rPr lang="zh-CN" altLang="en-US" sz="3000" dirty="0" smtClean="0"/>
              <a:t>我们不仅仅需要位置，还需要设定宽高，这是为什么呢？</a:t>
            </a:r>
          </a:p>
          <a:p>
            <a:pPr fontAlgn="base"/>
            <a:r>
              <a:rPr lang="zh-CN" altLang="en-US" sz="3000" dirty="0" smtClean="0"/>
              <a:t>每一个</a:t>
            </a:r>
            <a:r>
              <a:rPr lang="en-US" sz="3000" dirty="0" smtClean="0"/>
              <a:t>View </a:t>
            </a:r>
            <a:r>
              <a:rPr lang="zh-CN" altLang="en-US" sz="3000" dirty="0" smtClean="0"/>
              <a:t>都有一个特别的属性叫做</a:t>
            </a:r>
            <a:r>
              <a:rPr lang="en-US" sz="3000" dirty="0" smtClean="0"/>
              <a:t>Intrinsic Content Size，</a:t>
            </a:r>
            <a:r>
              <a:rPr lang="zh-CN" altLang="en-US" sz="3000" dirty="0" smtClean="0"/>
              <a:t>这个可以理解成是一个</a:t>
            </a:r>
            <a:r>
              <a:rPr lang="en-US" sz="3000" dirty="0" smtClean="0"/>
              <a:t>View</a:t>
            </a:r>
            <a:r>
              <a:rPr lang="zh-CN" altLang="en-US" sz="3000" dirty="0" smtClean="0"/>
              <a:t>的最合适而且最小的宽度和高度。对于</a:t>
            </a:r>
            <a:r>
              <a:rPr lang="en-US" sz="3000" dirty="0" err="1" smtClean="0"/>
              <a:t>UILabe</a:t>
            </a:r>
            <a:r>
              <a:rPr lang="zh-CN" altLang="en-US" sz="3000" dirty="0" smtClean="0"/>
              <a:t>来说，就是至少得把我设定的文字都显示完整吧，所以系统只需要知道</a:t>
            </a:r>
            <a:r>
              <a:rPr lang="en-US" sz="3000" dirty="0" err="1" smtClean="0"/>
              <a:t>UILabel</a:t>
            </a:r>
            <a:r>
              <a:rPr lang="zh-CN" altLang="en-US" sz="3000" dirty="0" smtClean="0"/>
              <a:t>的位置。而</a:t>
            </a:r>
            <a:r>
              <a:rPr lang="en-US" sz="3000" dirty="0" err="1" smtClean="0"/>
              <a:t>UIView</a:t>
            </a:r>
            <a:r>
              <a:rPr lang="zh-CN" altLang="en-US" sz="3000" dirty="0" smtClean="0"/>
              <a:t>的</a:t>
            </a:r>
            <a:r>
              <a:rPr lang="en-US" sz="3000" dirty="0" smtClean="0"/>
              <a:t>Intrinsic Content</a:t>
            </a:r>
            <a:r>
              <a:rPr lang="zh-CN" altLang="en-US" sz="3000" dirty="0" smtClean="0"/>
              <a:t>是（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）所以需要设置</a:t>
            </a:r>
            <a:r>
              <a:rPr lang="en-US" sz="3000" dirty="0" err="1" smtClean="0"/>
              <a:t>UIView</a:t>
            </a:r>
            <a:r>
              <a:rPr lang="zh-CN" altLang="en-US" sz="3000" dirty="0" smtClean="0"/>
              <a:t>的宽高</a:t>
            </a:r>
            <a:r>
              <a:rPr lang="zh-CN" altLang="en-US" sz="2200" dirty="0" smtClean="0"/>
              <a:t>（或是设定周围的边距等等其他关系可以让系统知道这个</a:t>
            </a:r>
            <a:r>
              <a:rPr lang="en-US" sz="2200" dirty="0" smtClean="0"/>
              <a:t>View</a:t>
            </a:r>
            <a:r>
              <a:rPr lang="zh-CN" altLang="en-US" sz="2200" dirty="0" smtClean="0"/>
              <a:t>应该多宽，多高）。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Phases of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constraints</a:t>
            </a:r>
          </a:p>
          <a:p>
            <a:r>
              <a:rPr lang="en-US" dirty="0" smtClean="0"/>
              <a:t>Layout views</a:t>
            </a:r>
          </a:p>
          <a:p>
            <a:r>
              <a:rPr lang="en-US" dirty="0" smtClean="0"/>
              <a:t>Display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</a:t>
            </a:r>
            <a:r>
              <a:rPr lang="en-US" altLang="zh-CN" dirty="0" err="1" smtClean="0"/>
              <a:t>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AutoLayout</a:t>
            </a:r>
            <a:r>
              <a:rPr lang="zh-CN" altLang="en-US" sz="2800" dirty="0" smtClean="0"/>
              <a:t>中的</a:t>
            </a:r>
            <a:r>
              <a:rPr lang="en-US" sz="2800" dirty="0" err="1" smtClean="0"/>
              <a:t>Left，Right</a:t>
            </a:r>
            <a:r>
              <a:rPr lang="zh-CN" altLang="en-US" sz="2800" dirty="0" smtClean="0"/>
              <a:t>等约束，并不是针对</a:t>
            </a:r>
            <a:r>
              <a:rPr lang="en-US" sz="2800" dirty="0" smtClean="0"/>
              <a:t>View</a:t>
            </a:r>
            <a:r>
              <a:rPr lang="zh-CN" altLang="en-US" sz="2800" dirty="0" smtClean="0"/>
              <a:t>的</a:t>
            </a:r>
            <a:r>
              <a:rPr lang="en-US" sz="2800" dirty="0" smtClean="0"/>
              <a:t>frame,</a:t>
            </a:r>
            <a:r>
              <a:rPr lang="zh-CN" altLang="en-US" sz="2800" dirty="0" smtClean="0"/>
              <a:t>而是</a:t>
            </a:r>
            <a:r>
              <a:rPr lang="en-US" sz="2800" dirty="0" smtClean="0"/>
              <a:t>Alignment </a:t>
            </a:r>
            <a:r>
              <a:rPr lang="en-US" sz="2800" dirty="0" err="1" smtClean="0"/>
              <a:t>Rect</a:t>
            </a:r>
            <a:r>
              <a:rPr lang="en-US" sz="2800" dirty="0" smtClean="0"/>
              <a:t>。</a:t>
            </a:r>
            <a:r>
              <a:rPr lang="zh-CN" altLang="en-US" sz="2800" dirty="0" smtClean="0"/>
              <a:t>在绝大多数情况下</a:t>
            </a:r>
            <a:r>
              <a:rPr lang="en-US" sz="2800" dirty="0" smtClean="0"/>
              <a:t>Alignment = Frame。</a:t>
            </a:r>
            <a:r>
              <a:rPr lang="zh-CN" altLang="en-US" sz="2800" dirty="0" smtClean="0"/>
              <a:t>但是如果对某些需要交互的元素，而图片素材又很小的时候，就可以利用</a:t>
            </a:r>
            <a:r>
              <a:rPr lang="en-US" sz="2800" dirty="0" smtClean="0"/>
              <a:t>Alignment</a:t>
            </a:r>
            <a:r>
              <a:rPr lang="zh-CN" altLang="en-US" sz="2800" dirty="0" smtClean="0"/>
              <a:t>把交互区域变大。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AutoLayout</a:t>
            </a:r>
            <a:r>
              <a:rPr lang="zh-CN" altLang="en-US" sz="2800" dirty="0" smtClean="0"/>
              <a:t>也可以配合传统的</a:t>
            </a:r>
            <a:r>
              <a:rPr lang="en-US" sz="2800" smtClean="0"/>
              <a:t>animation</a:t>
            </a:r>
            <a:r>
              <a:rPr lang="zh-CN" altLang="en-US" sz="2800" smtClean="0"/>
              <a:t>方</a:t>
            </a:r>
            <a:r>
              <a:rPr lang="zh-CN" altLang="en-US" sz="2800" dirty="0" smtClean="0"/>
              <a:t>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AutoLayout</a:t>
            </a:r>
            <a:r>
              <a:rPr lang="zh-CN" altLang="en-US" sz="2800" dirty="0" smtClean="0"/>
              <a:t>也可以轻易的实现之前的设置</a:t>
            </a:r>
            <a:r>
              <a:rPr lang="en-US" altLang="zh-CN" sz="2800" dirty="0" smtClean="0"/>
              <a:t>frame</a:t>
            </a:r>
            <a:r>
              <a:rPr lang="zh-CN" altLang="en-US" sz="2800" dirty="0" smtClean="0"/>
              <a:t>很难实现的动画效果。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000" dirty="0" smtClean="0">
                <a:solidFill>
                  <a:srgbClr val="FF0000"/>
                </a:solidFill>
              </a:rPr>
              <a:t>（暂时没用到，以后可能有用）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How to set </a:t>
            </a:r>
            <a:r>
              <a:rPr lang="en-US" altLang="zh-CN" dirty="0" smtClean="0">
                <a:solidFill>
                  <a:srgbClr val="FF0000"/>
                </a:solidFill>
              </a:rPr>
              <a:t>Constraints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400" dirty="0" smtClean="0"/>
              <a:t>方法一、选中</a:t>
            </a:r>
            <a:r>
              <a:rPr lang="en-US" altLang="zh-CN" sz="2400" dirty="0" err="1" smtClean="0"/>
              <a:t>xib</a:t>
            </a:r>
            <a:r>
              <a:rPr lang="zh-CN" altLang="en-US" sz="2400" dirty="0" smtClean="0"/>
              <a:t>文件中的控件（一个或多个）（</a:t>
            </a:r>
            <a:r>
              <a:rPr lang="en-US" altLang="zh-CN" sz="2400" dirty="0" smtClean="0"/>
              <a:t>so easy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					Align</a:t>
            </a:r>
          </a:p>
          <a:p>
            <a:pPr>
              <a:buNone/>
            </a:pPr>
            <a:r>
              <a:rPr lang="zh-CN" altLang="en-US" sz="2400" dirty="0" smtClean="0"/>
              <a:t>     菜单栏 </a:t>
            </a:r>
            <a:r>
              <a:rPr lang="en-US" altLang="zh-CN" sz="2400" dirty="0" smtClean="0"/>
              <a:t>--&gt; Editor 	  	Arrange              </a:t>
            </a:r>
            <a:r>
              <a:rPr lang="zh-CN" altLang="en-US" sz="2400" dirty="0" smtClean="0"/>
              <a:t>选择所需的约束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			Pin</a:t>
            </a:r>
            <a:endParaRPr lang="en-US" altLang="zh-CN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zh-CN" altLang="en-US" sz="2000" dirty="0" smtClean="0"/>
              <a:t>方法二、代码创建控件且将控件</a:t>
            </a:r>
            <a:r>
              <a:rPr lang="en-US" altLang="zh-CN" sz="2000" dirty="0" err="1" smtClean="0"/>
              <a:t>addSubview</a:t>
            </a:r>
            <a:r>
              <a:rPr lang="zh-CN" altLang="en-US" sz="2000" dirty="0" smtClean="0"/>
              <a:t>到父视图中，然后再对该控件添加约束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</a:rPr>
              <a:t>代码创建约束的两种方式：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zh-CN" altLang="en-US" sz="2000" dirty="0" smtClean="0">
                <a:solidFill>
                  <a:srgbClr val="FF0000"/>
                </a:solidFill>
              </a:rPr>
              <a:t>①常规约束：</a:t>
            </a:r>
            <a:r>
              <a:rPr lang="zh-CN" altLang="en-US" sz="2000" dirty="0" smtClean="0"/>
              <a:t>写法非常冗长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不是一般的长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但能实现所有的约束方式以及非常特殊的约束方式。（代码见附①）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zh-CN" altLang="en-US" sz="2000" dirty="0" smtClean="0">
                <a:solidFill>
                  <a:srgbClr val="FF0000"/>
                </a:solidFill>
              </a:rPr>
              <a:t>②可视化格式语言约束：</a:t>
            </a:r>
            <a:r>
              <a:rPr lang="zh-CN" altLang="en-US" sz="2000" dirty="0" smtClean="0"/>
              <a:t>是一种很直观的理解方式</a:t>
            </a:r>
            <a:r>
              <a:rPr lang="zh-CN" altLang="en-US" sz="1600" dirty="0" smtClean="0">
                <a:solidFill>
                  <a:srgbClr val="FF0000"/>
                </a:solidFill>
              </a:rPr>
              <a:t>（前提是你已经熟练理解这套语言的规则）</a:t>
            </a:r>
            <a:r>
              <a:rPr lang="zh-CN" altLang="en-US" sz="2000" dirty="0" smtClean="0"/>
              <a:t>，通过可视化语言可以一次性创建多个约束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，这对于第一种方式来说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是相当方便和容易理解的，但可视化语言不是所有约束都能满足。（代码见附②）</a:t>
            </a:r>
            <a:endParaRPr lang="en-US" altLang="zh-CN" sz="2000" dirty="0" smtClean="0"/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48000" y="23622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718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71800" y="29718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00600" y="22860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81600" y="2819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24400" y="29718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附①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6858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button1 = [[</a:t>
            </a:r>
            <a:r>
              <a:rPr lang="en-US" dirty="0" err="1" smtClean="0"/>
              <a:t>UIButton</a:t>
            </a:r>
            <a:r>
              <a:rPr lang="en-US" dirty="0" smtClean="0"/>
              <a:t> </a:t>
            </a:r>
            <a:r>
              <a:rPr lang="en-US" dirty="0" err="1" smtClean="0"/>
              <a:t>alloc</a:t>
            </a:r>
            <a:r>
              <a:rPr lang="en-US" dirty="0" smtClean="0"/>
              <a:t>] </a:t>
            </a:r>
            <a:r>
              <a:rPr lang="en-US" dirty="0" err="1" smtClean="0"/>
              <a:t>initWithFrame</a:t>
            </a:r>
            <a:r>
              <a:rPr lang="en-US" dirty="0" smtClean="0"/>
              <a:t>:(</a:t>
            </a:r>
            <a:r>
              <a:rPr lang="en-US" dirty="0" err="1" smtClean="0"/>
              <a:t>CGRectZero</a:t>
            </a:r>
            <a:r>
              <a:rPr lang="en-US" dirty="0" smtClean="0"/>
              <a:t>)]; </a:t>
            </a:r>
            <a:r>
              <a:rPr lang="zh-CN" altLang="en-US" dirty="0" smtClean="0"/>
              <a:t>  </a:t>
            </a:r>
          </a:p>
          <a:p>
            <a:r>
              <a:rPr lang="en-US" altLang="zh-CN" dirty="0" smtClean="0"/>
              <a:t>[</a:t>
            </a:r>
            <a:r>
              <a:rPr lang="en-US" dirty="0" smtClean="0"/>
              <a:t>button1 </a:t>
            </a:r>
            <a:r>
              <a:rPr lang="en-US" dirty="0" err="1" smtClean="0"/>
              <a:t>setTitle</a:t>
            </a:r>
            <a:r>
              <a:rPr lang="en-US" dirty="0" smtClean="0"/>
              <a:t>:@“</a:t>
            </a:r>
            <a:r>
              <a:rPr lang="en-US" altLang="zh-CN" dirty="0" smtClean="0"/>
              <a:t>chuck</a:t>
            </a:r>
            <a:r>
              <a:rPr lang="en-US" dirty="0" smtClean="0"/>
              <a:t>" </a:t>
            </a:r>
            <a:r>
              <a:rPr lang="en-US" dirty="0" err="1" smtClean="0"/>
              <a:t>forState:UIControlStateNormal</a:t>
            </a:r>
            <a:r>
              <a:rPr lang="en-US" dirty="0" smtClean="0"/>
              <a:t>];  </a:t>
            </a:r>
          </a:p>
          <a:p>
            <a:r>
              <a:rPr lang="en-US" dirty="0" smtClean="0"/>
              <a:t>[button1 </a:t>
            </a:r>
            <a:r>
              <a:rPr lang="en-US" dirty="0" err="1" smtClean="0"/>
              <a:t>setBackgroundColor</a:t>
            </a:r>
            <a:r>
              <a:rPr lang="en-US" dirty="0" smtClean="0"/>
              <a:t>:[</a:t>
            </a:r>
            <a:r>
              <a:rPr lang="en-US" dirty="0" err="1" smtClean="0"/>
              <a:t>UIColor</a:t>
            </a:r>
            <a:r>
              <a:rPr lang="en-US" dirty="0" smtClean="0"/>
              <a:t> </a:t>
            </a:r>
            <a:r>
              <a:rPr lang="en-US" dirty="0" err="1" smtClean="0"/>
              <a:t>redColor</a:t>
            </a:r>
            <a:r>
              <a:rPr lang="en-US" dirty="0" smtClean="0"/>
              <a:t>]];  </a:t>
            </a:r>
          </a:p>
          <a:p>
            <a:r>
              <a:rPr lang="en-US" dirty="0" smtClean="0"/>
              <a:t>[button1 </a:t>
            </a:r>
            <a:r>
              <a:rPr lang="en-US" dirty="0" err="1" smtClean="0"/>
              <a:t>sizeToFit</a:t>
            </a:r>
            <a:r>
              <a:rPr lang="en-US" dirty="0" smtClean="0"/>
              <a:t>];  </a:t>
            </a:r>
          </a:p>
          <a:p>
            <a:r>
              <a:rPr lang="en-US" dirty="0" smtClean="0"/>
              <a:t>[button1 </a:t>
            </a:r>
            <a:r>
              <a:rPr lang="en-US" dirty="0" err="1" smtClean="0"/>
              <a:t>setTranslatesAutoresizingMaskIntoConstraints:NO</a:t>
            </a:r>
            <a:r>
              <a:rPr lang="en-US" dirty="0" smtClean="0"/>
              <a:t>];//</a:t>
            </a:r>
            <a:r>
              <a:rPr lang="zh-CN" altLang="en-US" dirty="0" smtClean="0"/>
              <a:t>使用</a:t>
            </a:r>
            <a:r>
              <a:rPr lang="en-US" dirty="0" err="1" smtClean="0"/>
              <a:t>AutoLayout</a:t>
            </a:r>
            <a:r>
              <a:rPr lang="zh-CN" altLang="en-US" dirty="0" smtClean="0"/>
              <a:t>来布局  </a:t>
            </a:r>
          </a:p>
          <a:p>
            <a:r>
              <a:rPr lang="en-US" altLang="zh-CN" dirty="0" smtClean="0"/>
              <a:t>[</a:t>
            </a:r>
            <a:r>
              <a:rPr lang="en-US" dirty="0" err="1" smtClean="0"/>
              <a:t>self.view</a:t>
            </a:r>
            <a:r>
              <a:rPr lang="en-US" dirty="0" smtClean="0"/>
              <a:t> addSubview:button1];  </a:t>
            </a:r>
          </a:p>
          <a:p>
            <a:r>
              <a:rPr lang="en-US" dirty="0" err="1" smtClean="0"/>
              <a:t>NSLayoutConstraint</a:t>
            </a:r>
            <a:r>
              <a:rPr lang="en-US" dirty="0" smtClean="0"/>
              <a:t> *constraint = [   //</a:t>
            </a:r>
            <a:r>
              <a:rPr lang="zh-CN" altLang="en-US" dirty="0" smtClean="0"/>
              <a:t>创建了一个水平居中父视图的约束  </a:t>
            </a:r>
            <a:endParaRPr lang="en-US" dirty="0" smtClean="0"/>
          </a:p>
          <a:p>
            <a:r>
              <a:rPr lang="en-US" dirty="0" smtClean="0"/>
              <a:t>                                  </a:t>
            </a:r>
            <a:r>
              <a:rPr lang="en-US" dirty="0" err="1" smtClean="0"/>
              <a:t>NSLayoutConstraint</a:t>
            </a:r>
            <a:r>
              <a:rPr lang="en-US" dirty="0" smtClean="0"/>
              <a:t>   constraintWithItem:button1  </a:t>
            </a:r>
          </a:p>
          <a:p>
            <a:r>
              <a:rPr lang="en-US" dirty="0" smtClean="0"/>
              <a:t>                                  </a:t>
            </a:r>
            <a:r>
              <a:rPr lang="en-US" dirty="0" err="1" smtClean="0"/>
              <a:t>attribute:NSLayoutAttributeCenterX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                    </a:t>
            </a:r>
            <a:r>
              <a:rPr lang="en-US" dirty="0" err="1" smtClean="0"/>
              <a:t>relatedBy:NSLayoutRelationEqual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                    </a:t>
            </a:r>
            <a:r>
              <a:rPr lang="en-US" dirty="0" err="1" smtClean="0"/>
              <a:t>toItem:self.view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                    </a:t>
            </a:r>
            <a:r>
              <a:rPr lang="en-US" dirty="0" err="1" smtClean="0"/>
              <a:t>attribute:NSLayoutAttributeCenterX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                    multiplier:1.0f    constant:00.0f    ];  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self.view</a:t>
            </a:r>
            <a:r>
              <a:rPr lang="en-US" dirty="0" smtClean="0"/>
              <a:t> </a:t>
            </a:r>
            <a:r>
              <a:rPr lang="en-US" dirty="0" err="1" smtClean="0"/>
              <a:t>addConstraint:constraint</a:t>
            </a:r>
            <a:r>
              <a:rPr lang="en-US" dirty="0" smtClean="0"/>
              <a:t>];//</a:t>
            </a:r>
            <a:r>
              <a:rPr lang="zh-CN" altLang="en-US" dirty="0" smtClean="0"/>
              <a:t>将约束添加到对应的父视图中  </a:t>
            </a:r>
          </a:p>
          <a:p>
            <a:r>
              <a:rPr lang="en-US" dirty="0" smtClean="0"/>
              <a:t>constraint = [  </a:t>
            </a:r>
            <a:r>
              <a:rPr lang="en-US" altLang="zh-CN" dirty="0" smtClean="0"/>
              <a:t>//</a:t>
            </a:r>
            <a:r>
              <a:rPr lang="zh-CN" altLang="en-US" dirty="0" smtClean="0"/>
              <a:t>继续创建了一个位于父视图底部相隔</a:t>
            </a:r>
            <a:r>
              <a:rPr lang="en-US" altLang="zh-CN" dirty="0" smtClean="0"/>
              <a:t>20</a:t>
            </a:r>
            <a:r>
              <a:rPr lang="zh-CN" altLang="en-US" dirty="0" smtClean="0"/>
              <a:t>距离的约束  </a:t>
            </a:r>
            <a:endParaRPr lang="en-US" dirty="0" smtClean="0"/>
          </a:p>
          <a:p>
            <a:r>
              <a:rPr lang="en-US" dirty="0" smtClean="0"/>
              <a:t>              </a:t>
            </a:r>
            <a:r>
              <a:rPr lang="en-US" dirty="0" err="1" smtClean="0"/>
              <a:t>NSLayoutConstraint</a:t>
            </a:r>
            <a:r>
              <a:rPr lang="en-US" dirty="0" smtClean="0"/>
              <a:t>   constraintWithItem:button1  </a:t>
            </a:r>
          </a:p>
          <a:p>
            <a:r>
              <a:rPr lang="en-US" dirty="0" smtClean="0"/>
              <a:t>              </a:t>
            </a:r>
            <a:r>
              <a:rPr lang="en-US" dirty="0" err="1" smtClean="0"/>
              <a:t>attribute:NSLayoutAttributeBottom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</a:t>
            </a:r>
            <a:r>
              <a:rPr lang="en-US" dirty="0" err="1" smtClean="0"/>
              <a:t>relatedBy:NSLayoutRelationEqual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</a:t>
            </a:r>
            <a:r>
              <a:rPr lang="en-US" dirty="0" err="1" smtClean="0"/>
              <a:t>toItem:self.view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</a:t>
            </a:r>
            <a:r>
              <a:rPr lang="en-US" dirty="0" err="1" smtClean="0"/>
              <a:t>attribute:NSLayoutAttributeBottom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multiplier:1.0f  constant:-20.0f   ]; 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self.view</a:t>
            </a:r>
            <a:r>
              <a:rPr lang="en-US" dirty="0" smtClean="0"/>
              <a:t> </a:t>
            </a:r>
            <a:r>
              <a:rPr lang="en-US" dirty="0" err="1" smtClean="0"/>
              <a:t>addConstraint:constraint</a:t>
            </a:r>
            <a:r>
              <a:rPr lang="en-US" dirty="0" smtClean="0"/>
              <a:t>];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1109</Words>
  <Application>Microsoft Office PowerPoint</Application>
  <PresentationFormat>On-screen Show (4:3)</PresentationFormat>
  <Paragraphs>146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 Layout</vt:lpstr>
      <vt:lpstr>AutoLayout</vt:lpstr>
      <vt:lpstr>Constraints</vt:lpstr>
      <vt:lpstr>Intrinsic Content Size</vt:lpstr>
      <vt:lpstr>Phases of Display</vt:lpstr>
      <vt:lpstr>Alignment Rect</vt:lpstr>
      <vt:lpstr>Animation</vt:lpstr>
      <vt:lpstr>How to set Constraints</vt:lpstr>
      <vt:lpstr>附①</vt:lpstr>
      <vt:lpstr>附②</vt:lpstr>
      <vt:lpstr>可视化格式语言（可以用理解正则表达式的方式来理解）</vt:lpstr>
      <vt:lpstr>Constraints Categories</vt:lpstr>
      <vt:lpstr>传统布局与AutoLayout</vt:lpstr>
      <vt:lpstr>优缺点</vt:lpstr>
      <vt:lpstr>应用场景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Layout</dc:title>
  <dc:creator>CHUCK YANG (EUCD-EUC-ISD-OOCLL/ZHA)</dc:creator>
  <cp:lastModifiedBy>YANGCH3</cp:lastModifiedBy>
  <cp:revision>156</cp:revision>
  <dcterms:created xsi:type="dcterms:W3CDTF">2006-08-16T00:00:00Z</dcterms:created>
  <dcterms:modified xsi:type="dcterms:W3CDTF">2014-08-21T00:55:12Z</dcterms:modified>
</cp:coreProperties>
</file>