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Added by Mallika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Added by Mallika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Reference ...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Added by Mallika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Reference ...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Added by Mallika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Reference ...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3518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y="3496604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457200">
              <a:spcBef>
                <a:spcPts val="0"/>
              </a:spcBef>
              <a:buSzPct val="100000"/>
              <a:defRPr sz="7200"/>
            </a:lvl1pPr>
            <a:lvl2pPr indent="457200">
              <a:spcBef>
                <a:spcPts val="0"/>
              </a:spcBef>
              <a:buSzPct val="100000"/>
              <a:defRPr sz="7200"/>
            </a:lvl2pPr>
            <a:lvl3pPr indent="457200">
              <a:spcBef>
                <a:spcPts val="0"/>
              </a:spcBef>
              <a:buSzPct val="100000"/>
              <a:defRPr sz="7200"/>
            </a:lvl3pPr>
            <a:lvl4pPr indent="457200">
              <a:spcBef>
                <a:spcPts val="0"/>
              </a:spcBef>
              <a:buSzPct val="100000"/>
              <a:defRPr sz="7200"/>
            </a:lvl4pPr>
            <a:lvl5pPr indent="457200">
              <a:spcBef>
                <a:spcPts val="0"/>
              </a:spcBef>
              <a:buSzPct val="100000"/>
              <a:defRPr sz="7200"/>
            </a:lvl5pPr>
            <a:lvl6pPr indent="457200">
              <a:spcBef>
                <a:spcPts val="0"/>
              </a:spcBef>
              <a:buSzPct val="100000"/>
              <a:defRPr sz="7200"/>
            </a:lvl6pPr>
            <a:lvl7pPr indent="457200">
              <a:spcBef>
                <a:spcPts val="0"/>
              </a:spcBef>
              <a:buSzPct val="100000"/>
              <a:defRPr sz="7200"/>
            </a:lvl7pPr>
            <a:lvl8pPr indent="457200">
              <a:spcBef>
                <a:spcPts val="0"/>
              </a:spcBef>
              <a:buSzPct val="100000"/>
              <a:defRPr sz="7200"/>
            </a:lvl8pPr>
            <a:lvl9pPr indent="457200"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71450" marL="285750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29" name="Shape 29"/>
          <p:cNvSpPr/>
          <p:nvPr/>
        </p:nvSpPr>
        <p:spPr>
          <a:xfrm>
            <a:off y="0" x="4274"/>
            <a:ext cy="44063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y="4384371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indent="2286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indent="2286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indent="2286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indent="2286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indent="2286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indent="2286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indent="2286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indent="2286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www.google.com/url?sa=t&amp;rct=j&amp;q=&amp;esrc=s&amp;source=web&amp;cd=1&amp;cad=rja&amp;uact=8&amp;ved=0CDwQFjAA&amp;url=http%3A%2F%2Fdownload.microsoft.com%2Fdownload%2FB%2F5%2FF%2FB5F597E5-CBE7-420B-B8D8-5BC9EDC0C575%2FIntroducing%2520Windows%2520Azure.ppt&amp;ei=9u95U-nmGcfooAS824KwDg&amp;usg=AFQjCNFfXRY_I6vPUSrF7rpKqmp2ZmQ-VA&amp;sig2=QH05sCGJn-UeY1ytXhQe9Q&amp;bvm=bv.66917471,d.cGU" Type="http://schemas.openxmlformats.org/officeDocument/2006/relationships/hyperlink" TargetMode="External" Id="rId4"/><Relationship Target="https://www.google.com/url?sa=t&amp;rct=j&amp;q=&amp;esrc=s&amp;source=web&amp;cd=2&amp;cad=rja&amp;uact=8&amp;ved=0CEgQFjAB&amp;url=http%3A%2F%2Fdownload.microsoft.com%2Fdownload%2F0%2F1%2FC%2F01C728DF-B1DD-4A9E-AC5A-2C565AA37730%2FWindows_Azure_Pack_White_Paper.pdf&amp;ei=F_F5U-2_ONbjoASYu4C4Dg&amp;usg=AFQjCNGznOgxUzC_ySdza87oxpw3UohwBw&amp;sig2=agIgEGpV8bx2WusByx66zQ&amp;bvm=bv.66917471,d.cGU" Type="http://schemas.openxmlformats.org/officeDocument/2006/relationships/hyperlink" TargetMode="External" Id="rId3"/><Relationship Target="https://www.google.com/url?sa=t&amp;rct=j&amp;q=&amp;esrc=s&amp;source=web&amp;cd=8&amp;cad=rja&amp;uact=8&amp;ved=0CHkQFjAH&amp;url=http%3A%2F%2Fsalsahpc.indiana.edu%2FScienceCloud%2Fslides%2FAzureIntro.pptx&amp;ei=a_F5U6z9KYvuoASey4HoDA&amp;usg=AFQjCNFuy3yhlmql9OVwDRNGUsQF3ly5ww&amp;sig2=QRo_PQ0dYt78bIlvEiFOMg&amp;bvm=bv.66917471,d.cGU" Type="http://schemas.openxmlformats.org/officeDocument/2006/relationships/hyperlink" TargetMode="External" Id="rId5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5400" lang="en"/>
              <a:t>Introduction to Microsoft Azure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n"/>
              <a:t>Group 5: Mallika Ghurye, Aditi Sharma &amp; Sruthi Shyamsunder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Fabric Controller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115042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The “kernel” of the cloud operating system</a:t>
            </a:r>
          </a:p>
          <a:p>
            <a:pPr rtl="0" lvl="1" indent="-330200" marL="91440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b="1" sz="1600" lang="en">
                <a:latin typeface="Calibri"/>
                <a:ea typeface="Calibri"/>
                <a:cs typeface="Calibri"/>
                <a:sym typeface="Calibri"/>
              </a:rPr>
              <a:t>Manages data center hardware</a:t>
            </a:r>
          </a:p>
          <a:p>
            <a:pPr rtl="0" lvl="1" indent="-330200" marL="91440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b="1" sz="1600" lang="en">
                <a:latin typeface="Calibri"/>
                <a:ea typeface="Calibri"/>
                <a:cs typeface="Calibri"/>
                <a:sym typeface="Calibri"/>
              </a:rPr>
              <a:t>Manages Windows Azure services</a:t>
            </a:r>
          </a:p>
          <a:p>
            <a:pPr rtl="0" lvl="0" indent="-342900" marL="45720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Four main responsibilities:</a:t>
            </a:r>
          </a:p>
          <a:p>
            <a:pPr rtl="0" lvl="1" indent="-330200" marL="91440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b="1" sz="1600" lang="en">
                <a:latin typeface="Calibri"/>
                <a:ea typeface="Calibri"/>
                <a:cs typeface="Calibri"/>
                <a:sym typeface="Calibri"/>
              </a:rPr>
              <a:t>Datacenter resource allocation</a:t>
            </a:r>
          </a:p>
          <a:p>
            <a:pPr rtl="0" lvl="1" indent="-330200" marL="91440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b="1" sz="1600" lang="en">
                <a:latin typeface="Calibri"/>
                <a:ea typeface="Calibri"/>
                <a:cs typeface="Calibri"/>
                <a:sym typeface="Calibri"/>
              </a:rPr>
              <a:t>Datacenter resource provisioning</a:t>
            </a:r>
          </a:p>
          <a:p>
            <a:pPr rtl="0" lvl="1" indent="-330200" marL="91440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b="1" sz="1600" lang="en">
                <a:latin typeface="Calibri"/>
                <a:ea typeface="Calibri"/>
                <a:cs typeface="Calibri"/>
                <a:sym typeface="Calibri"/>
              </a:rPr>
              <a:t>Service lifecycle management</a:t>
            </a:r>
          </a:p>
          <a:p>
            <a:pPr rtl="0" lvl="1" indent="-330200" marL="91440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b="1" sz="1600" lang="en">
                <a:latin typeface="Calibri"/>
                <a:ea typeface="Calibri"/>
                <a:cs typeface="Calibri"/>
                <a:sym typeface="Calibri"/>
              </a:rPr>
              <a:t>Service health management</a:t>
            </a:r>
          </a:p>
          <a:p>
            <a:pPr rtl="0" lvl="0" indent="-342900" marL="45720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Inputs:</a:t>
            </a:r>
          </a:p>
          <a:p>
            <a:pPr rtl="0" lvl="1" indent="-330200" marL="91440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b="1" sz="1600" lang="en">
                <a:latin typeface="Calibri"/>
                <a:ea typeface="Calibri"/>
                <a:cs typeface="Calibri"/>
                <a:sym typeface="Calibri"/>
              </a:rPr>
              <a:t>Description of the hardware and network resources it will control</a:t>
            </a:r>
          </a:p>
          <a:p>
            <a:pPr rtl="0" lvl="1" indent="-330200" marL="91440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b="1" sz="1600" lang="en">
                <a:latin typeface="Calibri"/>
                <a:ea typeface="Calibri"/>
                <a:cs typeface="Calibri"/>
                <a:sym typeface="Calibri"/>
              </a:rPr>
              <a:t>Service model and binaries for cloud applications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Services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1) Management Portal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2) Service Management API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3) Website Service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4) VM service and Virtual Networking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5) Service Bus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6) Database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Web Sites service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000" lang="en"/>
              <a:t>The Web Sites service </a:t>
            </a:r>
            <a:r>
              <a:rPr sz="2000" lang="en">
                <a:solidFill>
                  <a:srgbClr val="252525"/>
                </a:solidFill>
              </a:rPr>
              <a:t>s a method of communication between two electronic devices over a network.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sz="2000" lang="en">
                <a:solidFill>
                  <a:srgbClr val="252525"/>
                </a:solidFill>
              </a:rPr>
              <a:t>The Web Sites service helps you achieve the following: 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>
                <a:solidFill>
                  <a:srgbClr val="252525"/>
                </a:solidFill>
              </a:rPr>
              <a:t>Create high-density, scalable website hosting services that are simple to deploy and administer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>
                <a:solidFill>
                  <a:srgbClr val="252525"/>
                </a:solidFill>
              </a:rPr>
              <a:t>Support application frameworks including ASP.NET, Classic ASP, PHP, and Node.js with full GitHub, BitBucket, DropBox,</a:t>
            </a:r>
          </a:p>
          <a:p>
            <a:pPr>
              <a:spcBef>
                <a:spcPts val="0"/>
              </a:spcBef>
              <a:buNone/>
            </a:pPr>
            <a:r>
              <a:rPr sz="2000" lang="en">
                <a:solidFill>
                  <a:srgbClr val="252525"/>
                </a:solidFill>
              </a:rPr>
              <a:t>The primary design point of the Web Sites service was to provide a cloud service that could operate at large scale. Windows Azure Pack makes this capability deployable on Windows Server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Traditional non-scalable web server 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833050" x="1415725"/>
            <a:ext cy="2802150" cx="58821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cloud-based scalable web server farm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912000" x="1607475"/>
            <a:ext cy="2650375" cx="538589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The Management Portal can be used to scale websites and to specify mode: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Free mode 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Shared website mode 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Reserved website mode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1166300" x="37825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Windows Azure Pack enables to quickly create and deploy a web application created from the gallery. websites can be deployed from remote computers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83333"/>
              <a:buFont typeface="Arial"/>
              <a:buChar char="●"/>
            </a:pPr>
            <a:r>
              <a:rPr sz="2400" lang="en"/>
              <a:t>The Web App Gallery supports a wide range of popular web applications developed by Microsoft, third party companies, and open source software initiatives</a:t>
            </a:r>
            <a:r>
              <a:rPr sz="2000" lang="en"/>
              <a:t>. </a:t>
            </a: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000" lang="en"/>
              <a:t>Developer tools and workflow automation using the Web Sites service. 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655225" x="1737075"/>
            <a:ext cy="3270624" cx="50983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Virtual Machines 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34450" x="494475"/>
            <a:ext cy="3505200" cx="70294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Virtual Networking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60625" x="546650"/>
            <a:ext cy="3527175" cx="536092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Cloud OS Vision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1) Transform the data center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2) Unlocks insights on data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3) Enable people centric IT</a:t>
            </a:r>
          </a:p>
          <a:p>
            <a:pPr>
              <a:spcBef>
                <a:spcPts val="0"/>
              </a:spcBef>
              <a:buNone/>
            </a:pPr>
            <a:r>
              <a:rPr sz="2400" lang="en"/>
              <a:t>4) Enable modern apps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Service Bus Queues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45075" x="395100"/>
            <a:ext cy="3362325" cx="65246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Service Bus Topics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69325" x="388425"/>
            <a:ext cy="3276600" cx="64865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1347475" x="320550"/>
            <a:ext cy="36677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>
                <a:solidFill>
                  <a:srgbClr val="000000"/>
                </a:solidFill>
              </a:rPr>
              <a:t>The Cloud enables pay-as-you-go self-service provisioning of application resources</a:t>
            </a:r>
          </a:p>
          <a:p>
            <a:pPr rtl="0" lvl="0" indent="-355600" marL="45720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>
                <a:solidFill>
                  <a:srgbClr val="000000"/>
                </a:solidFill>
              </a:rPr>
              <a:t>Platform as a Service is all about reducing management and operations overhead</a:t>
            </a:r>
          </a:p>
          <a:p>
            <a:pPr rtl="0" lvl="0" indent="-355600" marL="45720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>
                <a:solidFill>
                  <a:srgbClr val="000000"/>
                </a:solidFill>
              </a:rPr>
              <a:t>Windows Azure enables you to develop and deploy scalable, highly-available applications in minutes</a:t>
            </a:r>
          </a:p>
          <a:p>
            <a:pPr rtl="0" lvl="0" indent="-355600" marL="45720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>
                <a:solidFill>
                  <a:srgbClr val="000000"/>
                </a:solidFill>
              </a:rPr>
              <a:t>With Windows Azure, you can deploy code using any Windows language or runtime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lang="en">
                <a:solidFill>
                  <a:schemeClr val="hlink"/>
                </a:solidFill>
                <a:hlinkClick r:id="rId3"/>
              </a:rPr>
              <a:t>Microsoft Azure White Paper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lang="en">
                <a:solidFill>
                  <a:schemeClr val="hlink"/>
                </a:solidFill>
                <a:hlinkClick r:id="rId4"/>
              </a:rPr>
              <a:t>Introducing Windows Azure</a:t>
            </a:r>
          </a:p>
          <a:p>
            <a:pPr lvl="0" indent="-4191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lang="en">
                <a:solidFill>
                  <a:schemeClr val="hlink"/>
                </a:solidFill>
                <a:hlinkClick r:id="rId5"/>
              </a:rPr>
              <a:t>Windows Azure Cloud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Cloud Terminology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1248099" x="3454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68300" marL="457200">
              <a:lnSpc>
                <a:spcPct val="90000"/>
              </a:lnSpc>
              <a:spcBef>
                <a:spcPts val="7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200" lang="en">
                <a:solidFill>
                  <a:srgbClr val="000000"/>
                </a:solidFill>
              </a:rPr>
              <a:t>Infrastructure as a Service (IaaS): basic compute and storage resources</a:t>
            </a:r>
          </a:p>
          <a:p>
            <a:pPr rtl="0" lvl="1" indent="-342900" marL="9144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>
                <a:solidFill>
                  <a:srgbClr val="000000"/>
                </a:solidFill>
              </a:rPr>
              <a:t>On-demand servers</a:t>
            </a:r>
          </a:p>
          <a:p>
            <a:pPr rtl="0" lvl="1" indent="-342900" marL="9144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>
                <a:solidFill>
                  <a:srgbClr val="000000"/>
                </a:solidFill>
              </a:rPr>
              <a:t>Amazon EC2, VMWare vCloud</a:t>
            </a:r>
          </a:p>
          <a:p>
            <a:pPr rtl="0" lvl="0" indent="-368300" marL="457200">
              <a:lnSpc>
                <a:spcPct val="90000"/>
              </a:lnSpc>
              <a:spcBef>
                <a:spcPts val="7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200" lang="en">
                <a:solidFill>
                  <a:srgbClr val="000000"/>
                </a:solidFill>
              </a:rPr>
              <a:t>Platform as a Service (PaaS): cloud application infrastructure</a:t>
            </a:r>
          </a:p>
          <a:p>
            <a:pPr rtl="0" lvl="1" indent="-342900" marL="9144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>
                <a:solidFill>
                  <a:srgbClr val="000000"/>
                </a:solidFill>
              </a:rPr>
              <a:t>On-demand application-hosting environment</a:t>
            </a:r>
          </a:p>
          <a:p>
            <a:pPr rtl="0" lvl="1" indent="-342900" marL="9144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>
                <a:solidFill>
                  <a:srgbClr val="000000"/>
                </a:solidFill>
              </a:rPr>
              <a:t>E.g. Google AppEngine, Salesforce.com, Windows Azure</a:t>
            </a:r>
          </a:p>
          <a:p>
            <a:pPr rtl="0" lvl="0" indent="-368300" marL="457200">
              <a:lnSpc>
                <a:spcPct val="90000"/>
              </a:lnSpc>
              <a:spcBef>
                <a:spcPts val="7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200" lang="en">
                <a:solidFill>
                  <a:srgbClr val="000000"/>
                </a:solidFill>
              </a:rPr>
              <a:t>Software as a Service (SaaS): cloud applications</a:t>
            </a:r>
          </a:p>
          <a:p>
            <a:pPr rtl="0" lvl="1" indent="-342900" marL="9144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>
                <a:solidFill>
                  <a:srgbClr val="000000"/>
                </a:solidFill>
              </a:rPr>
              <a:t>On-demand applications</a:t>
            </a:r>
          </a:p>
          <a:p>
            <a:pPr rtl="0" lvl="1" indent="-342900" marL="9144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>
                <a:solidFill>
                  <a:srgbClr val="000000"/>
                </a:solidFill>
              </a:rPr>
              <a:t>E.g. Office 365, GMail, Microsoft Office Web Companions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1" name="Shape 5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03925" x="581450"/>
            <a:ext cy="4335649" cx="781712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Window Azure Technology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- access to public cloud through a website ( management or customer portal)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- range of IT services on top of Microsoft datacentres across the globe.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- Portal: Building resource clouds, automation, billing, tenant management, hosting plans.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/>
        </p:nvSpPr>
        <p:spPr>
          <a:xfrm>
            <a:off y="0" x="0"/>
            <a:ext cy="3000000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y="152400" x="152400"/>
            <a:ext cy="3000000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3"/>
          <a:srcRect t="4516" b="0" r="0" l="1107"/>
          <a:stretch/>
        </p:blipFill>
        <p:spPr>
          <a:xfrm>
            <a:off y="207900" x="969075"/>
            <a:ext cy="4399649" cx="75455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y="4607550" x="4234449"/>
            <a:ext cy="50399" cx="4405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Windows Azure Pack for Windows Server, Oct ‘07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Windows Azure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1063375" x="320550"/>
            <a:ext cy="3732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Azure is an OS for the data center</a:t>
            </a:r>
          </a:p>
          <a:p>
            <a:pPr rtl="0" lvl="1" indent="-330200" marL="91440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b="1" sz="16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Model: Treat the data center as a machine</a:t>
            </a:r>
          </a:p>
          <a:p>
            <a:pPr rtl="0" lvl="1" indent="-330200" marL="91440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b="1" sz="16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Handles resource management, provisioning, and monitoring</a:t>
            </a:r>
          </a:p>
          <a:p>
            <a:pPr rtl="0" lvl="1" indent="-330200" marL="91440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b="1" sz="16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Manages application lifecycle</a:t>
            </a:r>
          </a:p>
          <a:p>
            <a:pPr rtl="0" lvl="1" indent="-330200" marL="91440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b="1" sz="16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developers to concentrate on business logic</a:t>
            </a:r>
          </a:p>
          <a:p>
            <a:pPr rtl="0" lvl="0" indent="-342900" marL="4572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shared pool of compute, disk and network</a:t>
            </a:r>
          </a:p>
          <a:p>
            <a:pPr rtl="0" lvl="1" indent="-330200" marL="91440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b="1" sz="16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Virtualized storage, compute and network</a:t>
            </a:r>
          </a:p>
          <a:p>
            <a:pPr rtl="0" lvl="1" indent="-330200" marL="91440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b="1" sz="16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Illusion of boundless resources</a:t>
            </a:r>
          </a:p>
          <a:p>
            <a:pPr rtl="0" lvl="0" indent="-342900" marL="4572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common building blocks for distributed applications</a:t>
            </a:r>
          </a:p>
          <a:p>
            <a:pPr rtl="0" lvl="1" indent="-330200" marL="91440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b="1" sz="16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Reliable queuing, simple structured storage, SQL storage</a:t>
            </a:r>
          </a:p>
          <a:p>
            <a:pPr rtl="0" lvl="1" indent="-330200" marL="91440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b="1" sz="16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services like access control and connectivity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6" name="Shape 7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01375" x="430287"/>
            <a:ext cy="4540725" cx="828342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Deploying a Service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1125600" x="332975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A Windows Azure application is called a “service”</a:t>
            </a:r>
          </a:p>
          <a:p>
            <a:pPr rtl="0" lvl="1" indent="-342900" marL="91440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b="1" sz="1800" lang="en"/>
              <a:t>Definition information</a:t>
            </a:r>
          </a:p>
          <a:p>
            <a:pPr rtl="0" lvl="1" indent="-342900" marL="91440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b="1" sz="1800" lang="en"/>
              <a:t>Configuration information</a:t>
            </a:r>
          </a:p>
          <a:p>
            <a:pPr rtl="0" lvl="0" indent="-355600" marL="4572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To Deploy: Service package uploaded to portal</a:t>
            </a:r>
          </a:p>
          <a:p>
            <a:pPr rtl="0" lvl="1" indent="-342900" marL="91440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b="1" sz="1800" lang="en"/>
              <a:t>Windows Azure Portal Service passes service package to “Red Dog Front End” (RDFE) Azure service</a:t>
            </a:r>
          </a:p>
          <a:p>
            <a:pPr rtl="0" lvl="1" indent="-342900" marL="91440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b="1" sz="1800" lang="en"/>
              <a:t>RDFE converts service package to native “RD” version</a:t>
            </a:r>
          </a:p>
          <a:p>
            <a:pPr rtl="0" lvl="0" indent="-355600" marL="4572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RDFE sends service to Fabric Controller (FC) based on target region</a:t>
            </a:r>
          </a:p>
          <a:p>
            <a:pPr rtl="0" lvl="0" indent="-355600" marL="4572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FC stores image in repository and deploys and activates service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