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3.png" Type="http://schemas.openxmlformats.org/officeDocument/2006/relationships/image" Id="rId4"/><Relationship Target="../media/image15.png" Type="http://schemas.openxmlformats.org/officeDocument/2006/relationships/image" Id="rId3"/><Relationship Target="../media/image18.png" Type="http://schemas.openxmlformats.org/officeDocument/2006/relationships/image" Id="rId6"/><Relationship Target="../media/image17.png" Type="http://schemas.openxmlformats.org/officeDocument/2006/relationships/image" Id="rId5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10"/><Relationship Target="../media/image02.jpg" Type="http://schemas.openxmlformats.org/officeDocument/2006/relationships/image" Id="rId4"/><Relationship Target="http://pakshi.co.in/" Type="http://schemas.openxmlformats.org/officeDocument/2006/relationships/hyperlink" TargetMode="External" Id="rId11"/><Relationship Target="../media/image00.jpg" Type="http://schemas.openxmlformats.org/officeDocument/2006/relationships/image" Id="rId3"/><Relationship Target="../media/image06.png" Type="http://schemas.openxmlformats.org/officeDocument/2006/relationships/image" Id="rId9"/><Relationship Target="../media/image01.png" Type="http://schemas.openxmlformats.org/officeDocument/2006/relationships/image" Id="rId6"/><Relationship Target="../media/image08.png" Type="http://schemas.openxmlformats.org/officeDocument/2006/relationships/image" Id="rId5"/><Relationship Target="../media/image04.png" Type="http://schemas.openxmlformats.org/officeDocument/2006/relationships/image" Id="rId8"/><Relationship Target="../media/image03.pn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CrowdSourcing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 and Smartphones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4596550" x="6600175"/>
            <a:ext cy="392999" cx="1561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Group-4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indent="0" marL="0">
              <a:spcBef>
                <a:spcPts val="0"/>
              </a:spcBef>
              <a:buNone/>
            </a:pPr>
            <a:r>
              <a:rPr lang="en-GB"/>
              <a:t>CROWDCAST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00150" x="3603650"/>
            <a:ext cy="3725699" cx="5083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-GB"/>
              <a:t>Crowdcast efficiently connects you to your closest neighbors at all times, regardless of where you are and how far they are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-GB"/>
              <a:t>Neighbors can be shown in a list or on a map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8225" x="386400"/>
            <a:ext cy="2852636" cx="1516375"/>
          </a:xfrm>
          <a:prstGeom prst="rect">
            <a:avLst/>
          </a:prstGeom>
        </p:spPr>
      </p:pic>
      <p:pic>
        <p:nvPicPr>
          <p:cNvPr id="139" name="Shape 13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8225" x="2019525"/>
            <a:ext cy="2841719" cx="15163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CROWDCAST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200150" x="4630225"/>
            <a:ext cy="3725699" cx="4056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-GB"/>
              <a:t>The search space of the cell is the big circle with the dotted outline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-GB"/>
              <a:t>Any user inside this circle is a kNN candidate for any user inside the cell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-GB"/>
              <a:t>The two nearest neighbors for u0 are {u1, u2}. Similarly for the other users: u1 → {u0, u2},u2 → {u3, u0}, u3 → {u2, u0}, u4 → {u2, u3}, u6 → {u0, u1}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768287"/>
            <a:ext cy="3625599" cx="357321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CROWDCAST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123950" x="4116950"/>
            <a:ext cy="3725699" cx="4569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-GB"/>
              <a:t>Helpcast to send out SOS beacons or disseminate natural disaster warnings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-GB"/>
              <a:t>Msgcast to post local micro-blogging messages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-GB"/>
              <a:t>Eyecast to extend the view on the urban environment using the cameras of one’s neighbors,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-GB"/>
              <a:t>Miccast to post local vocal messages and warnings,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-GB"/>
              <a:t>Taskcast to post local tasks in your neighborhood as part of local crowdsourcing or organizing a charity event, etc.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92675" x="77150"/>
            <a:ext cy="2263875" cx="418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S</a:t>
            </a:r>
            <a:r>
              <a:rPr sz="2800" lang="en-GB"/>
              <a:t>MART</a:t>
            </a:r>
            <a:r>
              <a:rPr lang="en-GB"/>
              <a:t>P2P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lnSpc>
                <a:spcPct val="115000"/>
              </a:lnSpc>
              <a:spcBef>
                <a:spcPts val="80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200" lang="en-GB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Smart P2P is a novel framework for searching objects (e.g. images, videos, etc.,) captured by the users in a mobile social community.</a:t>
            </a:r>
          </a:p>
          <a:p>
            <a:pPr rtl="0" lvl="0" indent="-368300" marL="457200">
              <a:lnSpc>
                <a:spcPct val="115000"/>
              </a:lnSpc>
              <a:spcBef>
                <a:spcPts val="80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200" lang="en-GB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main contribution of SmartP2P is to use location data made available by the crowd to optimize the search process.</a:t>
            </a:r>
          </a:p>
          <a:p>
            <a:pPr rtl="0" lvl="0" indent="-368300" marL="457200">
              <a:lnSpc>
                <a:spcPct val="115000"/>
              </a:lnSpc>
              <a:spcBef>
                <a:spcPts val="80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200" lang="en-GB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SmartP2P can be used as a recommender system where the mobile social crowd generates instant information for certain places.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sz="2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sz="2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4" name="Shape 1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2100" x="142300"/>
            <a:ext cy="3403475" cx="4479825"/>
          </a:xfrm>
          <a:prstGeom prst="rect">
            <a:avLst/>
          </a:prstGeom>
        </p:spPr>
      </p:pic>
      <p:sp>
        <p:nvSpPr>
          <p:cNvPr id="165" name="Shape 1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800" lang="en-GB"/>
              <a:t>Framework Workflow and screenshots of the S</a:t>
            </a:r>
            <a:r>
              <a:rPr sz="2400" lang="en-GB"/>
              <a:t>MART</a:t>
            </a:r>
            <a:r>
              <a:rPr sz="2800" lang="en-GB"/>
              <a:t>P2P Client Side GUI in Android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1400" lang="en-GB">
                <a:solidFill>
                  <a:schemeClr val="lt2"/>
                </a:solidFill>
              </a:rPr>
              <a:t>A user enters a keyword of interest to issue a query, which is subsequently optimized.</a:t>
            </a:r>
          </a:p>
          <a:p>
            <a:pPr rtl="0" lvl="0" indent="-3175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1400" lang="en-GB">
                <a:solidFill>
                  <a:schemeClr val="lt2"/>
                </a:solidFill>
              </a:rPr>
              <a:t>The answer is returned back to the user in a graphical format.</a:t>
            </a:r>
          </a:p>
          <a:p>
            <a:pPr rtl="0" lvl="0" indent="-3175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1400" lang="en-GB">
                <a:solidFill>
                  <a:schemeClr val="lt2"/>
                </a:solidFill>
              </a:rPr>
              <a:t>In the Decision Making process, the user studies all possible options and set its optimization preference with respect to recall and query execution time using a slide-bar.</a:t>
            </a:r>
          </a:p>
          <a:p>
            <a:pPr rtl="0" lvl="0" indent="-3175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1400" lang="en-GB">
                <a:solidFill>
                  <a:schemeClr val="lt2"/>
                </a:solidFill>
              </a:rPr>
              <a:t>The smartphone software fetches the selected optimized tree from a server and displays it along with respective annotations on a Google Maps interface.</a:t>
            </a:r>
          </a:p>
          <a:p>
            <a:pPr rtl="0" lvl="0" indent="-3175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1400" lang="en-GB">
                <a:solidFill>
                  <a:schemeClr val="lt2"/>
                </a:solidFill>
              </a:rPr>
              <a:t>Finally, the user searches the peer-to-peer network and obtains a list of the results of interest.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S</a:t>
            </a:r>
            <a:r>
              <a:rPr sz="2800" lang="en-GB"/>
              <a:t>MART</a:t>
            </a:r>
            <a:r>
              <a:rPr lang="en-GB"/>
              <a:t>LAB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063375" x="457200"/>
            <a:ext cy="3893999" cx="8229600"/>
          </a:xfrm>
          <a:prstGeom prst="rect">
            <a:avLst/>
          </a:prstGeom>
          <a:ln w="952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200" lang="en-GB">
                <a:solidFill>
                  <a:schemeClr val="lt2"/>
                </a:solidFill>
              </a:rPr>
              <a:t>SmartLab is a first-of-a-kind open cloud of smartphones that enables a new line of systems-oriented mobile computing research.</a:t>
            </a:r>
          </a:p>
          <a:p>
            <a:pPr rtl="0" lvl="0" indent="-3683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200" lang="en-GB">
                <a:solidFill>
                  <a:schemeClr val="lt2"/>
                </a:solidFill>
              </a:rPr>
              <a:t>SmartLab is an innovative programming cloud of approximately 40+ real Android smartphones, plus numerous emulated devices, deployed at the Department of Computer Science building at the University of Cyprus.</a:t>
            </a:r>
          </a:p>
          <a:p>
            <a:pPr rtl="0" lvl="0" indent="-3683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200" lang="en-GB">
                <a:solidFill>
                  <a:schemeClr val="lt2"/>
                </a:solidFill>
              </a:rPr>
              <a:t>SmartLab provides a diverse, high-availability platform that can be utilized by the mobile computing research community to engage more effectively in systems-oriented research on smartphones.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S</a:t>
            </a:r>
            <a:r>
              <a:rPr sz="2800" lang="en-GB"/>
              <a:t>MART</a:t>
            </a:r>
            <a:r>
              <a:rPr lang="en-GB"/>
              <a:t>LAB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200" lang="en-GB">
                <a:solidFill>
                  <a:schemeClr val="lt2"/>
                </a:solidFill>
              </a:rPr>
              <a:t>Registered users can upload and install Android executables (APKs) on a number of Android smartphones, capture their output, reboot the devices, issue commands and many other exciting features.</a:t>
            </a:r>
          </a:p>
          <a:p>
            <a:pPr rtl="0" lvl="0" indent="-3683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200" lang="en-GB">
                <a:solidFill>
                  <a:schemeClr val="lt2"/>
                </a:solidFill>
              </a:rPr>
              <a:t>SmartLab supports four modes of user interaction with the remote devices:</a:t>
            </a:r>
          </a:p>
          <a:p>
            <a:pPr rtl="0" lvl="1" indent="-368300" marL="914400">
              <a:spcBef>
                <a:spcPts val="0"/>
              </a:spcBef>
              <a:buClr>
                <a:schemeClr val="lt2"/>
              </a:buClr>
              <a:buSzPct val="100000"/>
              <a:buFont typeface="Courier New"/>
              <a:buChar char="o"/>
            </a:pPr>
            <a:r>
              <a:rPr sz="2200" lang="en-GB">
                <a:solidFill>
                  <a:schemeClr val="lt2"/>
                </a:solidFill>
              </a:rPr>
              <a:t>Remote Control Terminals (RCT)</a:t>
            </a:r>
          </a:p>
          <a:p>
            <a:pPr rtl="0" lvl="1" indent="-368300" marL="914400">
              <a:spcBef>
                <a:spcPts val="0"/>
              </a:spcBef>
              <a:buClr>
                <a:schemeClr val="lt2"/>
              </a:buClr>
              <a:buSzPct val="100000"/>
              <a:buFont typeface="Courier New"/>
              <a:buChar char="o"/>
            </a:pPr>
            <a:r>
              <a:rPr sz="2200" lang="en-GB">
                <a:solidFill>
                  <a:schemeClr val="lt2"/>
                </a:solidFill>
              </a:rPr>
              <a:t>Remote Shells (RS)</a:t>
            </a:r>
          </a:p>
          <a:p>
            <a:pPr rtl="0" lvl="1" indent="-368300" marL="914400">
              <a:spcBef>
                <a:spcPts val="0"/>
              </a:spcBef>
              <a:buClr>
                <a:schemeClr val="lt2"/>
              </a:buClr>
              <a:buSzPct val="100000"/>
              <a:buFont typeface="Courier New"/>
              <a:buChar char="o"/>
            </a:pPr>
            <a:r>
              <a:rPr sz="2200" lang="en-GB">
                <a:solidFill>
                  <a:schemeClr val="lt2"/>
                </a:solidFill>
              </a:rPr>
              <a:t>Remote Scripting Environment (RSE),</a:t>
            </a:r>
          </a:p>
          <a:p>
            <a:pPr rtl="0" lvl="1" indent="-368300" marL="914400">
              <a:spcBef>
                <a:spcPts val="0"/>
              </a:spcBef>
              <a:buClr>
                <a:schemeClr val="lt2"/>
              </a:buClr>
              <a:buSzPct val="100000"/>
              <a:buFont typeface="Courier New"/>
              <a:buChar char="o"/>
            </a:pPr>
            <a:r>
              <a:rPr sz="2200" lang="en-GB">
                <a:solidFill>
                  <a:schemeClr val="lt2"/>
                </a:solidFill>
              </a:rPr>
              <a:t>Remote Debug Tools(RDT)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3" name="Shape 1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58950" x="123825"/>
            <a:ext cy="3476199" cx="6997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469574" x="190968"/>
            <a:ext cy="3136475" cx="8762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698750" x="1734400"/>
            <a:ext cy="4083474" cx="51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97702" x="1734458"/>
            <a:ext cy="4083474" cx="5144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y="4322723" x="457200"/>
            <a:ext cy="603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-GB"/>
              <a:t>THANK YOU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y="1674400" x="689425"/>
            <a:ext cy="1875000" cx="3578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❖"/>
            </a:pPr>
            <a:r>
              <a:rPr lang="en-GB">
                <a:solidFill>
                  <a:schemeClr val="lt2"/>
                </a:solidFill>
              </a:rPr>
              <a:t>Crowdsourcing with Smartphones                                                - Georgios Chatzimilioudis et al, University of Cyprus</a:t>
            </a:r>
          </a:p>
          <a:p>
            <a:pPr rtl="0" lvl="0" indent="-3175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❖"/>
            </a:pPr>
            <a:r>
              <a:rPr lang="en-GB">
                <a:solidFill>
                  <a:schemeClr val="lt2"/>
                </a:solidFill>
              </a:rPr>
              <a:t>Crowdsourced trajectory similarity with smartphones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chemeClr val="lt2"/>
                </a:solidFill>
              </a:rPr>
              <a:t>	- D. Zeinalipour-Yazti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chemeClr val="lt2"/>
                </a:solidFill>
              </a:rPr>
              <a:t>	  IEEE Transactions- TKDE’12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y="1217200" x="6894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chemeClr val="lt2"/>
                </a:solidFill>
              </a:rPr>
              <a:t>REFERENCE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663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Crowdsourcing is a distributed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problem-solving model in which a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crowd of undefined size is engaged 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to solve a complex problem.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4550" x="6035900"/>
            <a:ext cy="1905000" cx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05123" x="729000"/>
            <a:ext cy="1272449" cx="178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39100" x="7283687"/>
            <a:ext cy="2381250" cx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y="0" x="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		 	 	 		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		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			 			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	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y="152400" x="15240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		 	 	 		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		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			 			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	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374625" x="443775"/>
            <a:ext cy="838200" cx="2999999"/>
          </a:xfrm>
          <a:prstGeom prst="rect">
            <a:avLst/>
          </a:prstGeom>
        </p:spPr>
      </p:pic>
      <p:pic>
        <p:nvPicPr>
          <p:cNvPr id="89" name="Shape 8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308000" x="1685950"/>
            <a:ext cy="400050" cx="1962150"/>
          </a:xfrm>
          <a:prstGeom prst="rect">
            <a:avLst/>
          </a:prstGeom>
        </p:spPr>
      </p:pic>
      <p:pic>
        <p:nvPicPr>
          <p:cNvPr id="90" name="Shape 90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1777575" x="5142375"/>
            <a:ext cy="714375" cx="1657350"/>
          </a:xfrm>
          <a:prstGeom prst="rect">
            <a:avLst/>
          </a:prstGeom>
        </p:spPr>
      </p:pic>
      <p:pic>
        <p:nvPicPr>
          <p:cNvPr id="91" name="Shape 91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439087" x="3000000"/>
            <a:ext cy="1008733" cx="2999999"/>
          </a:xfrm>
          <a:prstGeom prst="rect">
            <a:avLst/>
          </a:prstGeom>
        </p:spPr>
      </p:pic>
      <p:pic>
        <p:nvPicPr>
          <p:cNvPr id="92" name="Shape 92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y="3463025" x="5757500"/>
            <a:ext cy="1095375" cx="3048000"/>
          </a:xfrm>
          <a:prstGeom prst="rect">
            <a:avLst/>
          </a:prstGeom>
        </p:spPr>
      </p:pic>
      <p:pic>
        <p:nvPicPr>
          <p:cNvPr id="93" name="Shape 93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y="2649087" x="3709487"/>
            <a:ext cy="1782275" cx="17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y="4431375" x="4072900"/>
            <a:ext cy="304499" cx="220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n-GB">
                <a:solidFill>
                  <a:srgbClr val="FFFFFF"/>
                </a:solidFill>
                <a:hlinkClick r:id="rId11"/>
              </a:rPr>
              <a:t>PAKSHI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5334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Classification I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-GB"/>
              <a:t>Web applications- participatory 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-GB"/>
              <a:t>Targeted applications- transparent</a:t>
            </a:r>
          </a:p>
          <a:p>
            <a:pPr rtl="0" lvl="0">
              <a:spcBef>
                <a:spcPts val="0"/>
              </a:spcBef>
              <a:buNone/>
            </a:pPr>
            <a:r>
              <a:rPr sz="1100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sz="1800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Ear-Phone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800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NoiseTube 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800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PotHole 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800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Explorer ,SignalGuru, Airplace, VTrack, Waze….. 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Hybrid- both</a:t>
            </a:r>
          </a:p>
          <a:p>
            <a:pPr rtl="0" lvl="0" indent="457200" marL="45720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pakshi..					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sz="1100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Classification II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1.Homogenous 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2.Heterogenous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6100" x="3896450"/>
            <a:ext cy="2986300" cx="44181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2" name="Shape 1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9900" x="62975"/>
            <a:ext cy="4722699" cx="88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y="4772600" x="56769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image source - [1]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SmartTrace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/>
          <a:srcRect t="0" b="0" r="24693" l="0"/>
          <a:stretch/>
        </p:blipFill>
        <p:spPr>
          <a:xfrm>
            <a:off y="1615750" x="1576375"/>
            <a:ext cy="2981325" cx="624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indent="0" marL="0">
              <a:spcBef>
                <a:spcPts val="0"/>
              </a:spcBef>
              <a:buNone/>
            </a:pPr>
            <a:r>
              <a:rPr lang="en-GB"/>
              <a:t>SmartTrace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-GB"/>
              <a:t>The SmartTrace project enables trace similarity search among smartphone users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-GB"/>
              <a:t>It answers queries of the form “Report the users that move similar to Q”, where Q is some query trace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-GB"/>
              <a:t>It optimizes such queries with respect to response time and energy consumption on the smartphones, without sharing the personal trajectories with the query processor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/>
              <a:t>SmartTrace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-GB"/>
              <a:t>Example: Consider a transit authority that plans its bus routes and wants to know whether a specific route is taken by at least k users between 7:00 - 8:00 am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-GB"/>
              <a:t>SmartTrace is privacy-aware since it does not share the user trajectories to the authority, rather it only returns matching scores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-GB"/>
              <a:t>More applications of SmartTrace: large-scale urban and transit planning, transit rider information,shared ride applications and social networking applications on smartphones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