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comments/comment1.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Yuwei Liang"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3.xml" Type="http://schemas.openxmlformats.org/officeDocument/2006/relationships/theme" Id="rId1"/><Relationship Target="slides/slide16.xml" Type="http://schemas.openxmlformats.org/officeDocument/2006/relationships/slide" Id="rId22"/><Relationship Target="commentAuthors.xml" Type="http://schemas.openxmlformats.org/officeDocument/2006/relationships/commentAuthors"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HIVE的部分开始-梁育玮</p:text>
  </p:cm>
</p:cmLst>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0" name="Shape 1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0" name="Shape 1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y="3093357" x="685800"/>
            <a:ext cy="666600" cx="7772400"/>
          </a:xfrm>
          <a:prstGeom prst="rect">
            <a:avLst/>
          </a:prstGeom>
        </p:spPr>
        <p:txBody>
          <a:bodyPr bIns="91425" rIns="91425" lIns="91425" tIns="91425" anchor="t" anchorCtr="0"/>
          <a:lstStyle>
            <a:lvl1pPr algn="ctr" indent="152400" marL="0">
              <a:spcBef>
                <a:spcPts val="0"/>
              </a:spcBef>
              <a:buClr>
                <a:schemeClr val="dk2"/>
              </a:buClr>
              <a:buSzPct val="100000"/>
              <a:buNone/>
              <a:defRPr sz="2400" i="1">
                <a:solidFill>
                  <a:schemeClr val="dk2"/>
                </a:solidFill>
              </a:defRPr>
            </a:lvl1pPr>
            <a:lvl2pPr algn="ctr" indent="152400" marL="0">
              <a:spcBef>
                <a:spcPts val="0"/>
              </a:spcBef>
              <a:buClr>
                <a:schemeClr val="dk2"/>
              </a:buClr>
              <a:buNone/>
              <a:defRPr i="1">
                <a:solidFill>
                  <a:schemeClr val="dk2"/>
                </a:solidFill>
              </a:defRPr>
            </a:lvl2pPr>
            <a:lvl3pPr algn="ctr" indent="152400" marL="0">
              <a:spcBef>
                <a:spcPts val="0"/>
              </a:spcBef>
              <a:buClr>
                <a:schemeClr val="dk2"/>
              </a:buClr>
              <a:buNone/>
              <a:defRPr i="1">
                <a:solidFill>
                  <a:schemeClr val="dk2"/>
                </a:solidFill>
              </a:defRPr>
            </a:lvl3pPr>
            <a:lvl4pPr algn="ctr" indent="152400" marL="0">
              <a:spcBef>
                <a:spcPts val="0"/>
              </a:spcBef>
              <a:buClr>
                <a:schemeClr val="dk2"/>
              </a:buClr>
              <a:buSzPct val="100000"/>
              <a:buNone/>
              <a:defRPr sz="2400" i="1">
                <a:solidFill>
                  <a:schemeClr val="dk2"/>
                </a:solidFill>
              </a:defRPr>
            </a:lvl4pPr>
            <a:lvl5pPr algn="ctr" indent="152400" marL="0">
              <a:spcBef>
                <a:spcPts val="0"/>
              </a:spcBef>
              <a:buClr>
                <a:schemeClr val="dk2"/>
              </a:buClr>
              <a:buSzPct val="100000"/>
              <a:buNone/>
              <a:defRPr sz="2400" i="1">
                <a:solidFill>
                  <a:schemeClr val="dk2"/>
                </a:solidFill>
              </a:defRPr>
            </a:lvl5pPr>
            <a:lvl6pPr algn="ctr" indent="152400" marL="0">
              <a:spcBef>
                <a:spcPts val="0"/>
              </a:spcBef>
              <a:buClr>
                <a:schemeClr val="dk2"/>
              </a:buClr>
              <a:buSzPct val="100000"/>
              <a:buNone/>
              <a:defRPr sz="2400" i="1">
                <a:solidFill>
                  <a:schemeClr val="dk2"/>
                </a:solidFill>
              </a:defRPr>
            </a:lvl6pPr>
            <a:lvl7pPr algn="ctr" indent="152400" marL="0">
              <a:spcBef>
                <a:spcPts val="0"/>
              </a:spcBef>
              <a:buClr>
                <a:schemeClr val="dk2"/>
              </a:buClr>
              <a:buSzPct val="100000"/>
              <a:buNone/>
              <a:defRPr sz="2400" i="1">
                <a:solidFill>
                  <a:schemeClr val="dk2"/>
                </a:solidFill>
              </a:defRPr>
            </a:lvl7pPr>
            <a:lvl8pPr algn="ctr" indent="152400" marL="0">
              <a:spcBef>
                <a:spcPts val="0"/>
              </a:spcBef>
              <a:buClr>
                <a:schemeClr val="dk2"/>
              </a:buClr>
              <a:buSzPct val="100000"/>
              <a:buNone/>
              <a:defRPr sz="2400" i="1">
                <a:solidFill>
                  <a:schemeClr val="dk2"/>
                </a:solidFill>
              </a:defRPr>
            </a:lvl8pPr>
            <a:lvl9pPr algn="ctr" indent="152400" marL="0">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9" name="Shape 2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 type="body"/>
          </p:nvPr>
        </p:nvSpPr>
        <p:spPr>
          <a:xfrm>
            <a:off y="4421726" x="457200"/>
            <a:ext cy="505200" cx="8229600"/>
          </a:xfrm>
          <a:prstGeom prst="rect">
            <a:avLst/>
          </a:prstGeom>
        </p:spPr>
        <p:txBody>
          <a:bodyPr bIns="91425" rIns="91425" lIns="91425" tIns="91425" anchor="ctr" anchorCtr="0"/>
          <a:lstStyle>
            <a:lvl1pPr indent="152400">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ctr" anchorCtr="0"/>
          <a:lstStyle>
            <a:lvl1pPr indent="304800" marL="0">
              <a:spcBef>
                <a:spcPts val="0"/>
              </a:spcBef>
              <a:buClr>
                <a:schemeClr val="lt1"/>
              </a:buClr>
              <a:buSzPct val="100000"/>
              <a:buFont typeface="Georgia"/>
              <a:buNone/>
              <a:defRPr sz="4800">
                <a:solidFill>
                  <a:schemeClr val="lt1"/>
                </a:solidFill>
                <a:latin typeface="Georgia"/>
                <a:ea typeface="Georgia"/>
                <a:cs typeface="Georgia"/>
                <a:sym typeface="Georgia"/>
              </a:defRPr>
            </a:lvl1pPr>
            <a:lvl2pPr indent="304800" marL="0">
              <a:spcBef>
                <a:spcPts val="0"/>
              </a:spcBef>
              <a:buClr>
                <a:schemeClr val="lt1"/>
              </a:buClr>
              <a:buSzPct val="100000"/>
              <a:buFont typeface="Georgia"/>
              <a:buNone/>
              <a:defRPr sz="4800">
                <a:solidFill>
                  <a:schemeClr val="lt1"/>
                </a:solidFill>
                <a:latin typeface="Georgia"/>
                <a:ea typeface="Georgia"/>
                <a:cs typeface="Georgia"/>
                <a:sym typeface="Georgia"/>
              </a:defRPr>
            </a:lvl2pPr>
            <a:lvl3pPr indent="304800" marL="0">
              <a:spcBef>
                <a:spcPts val="0"/>
              </a:spcBef>
              <a:buClr>
                <a:schemeClr val="lt1"/>
              </a:buClr>
              <a:buSzPct val="100000"/>
              <a:buFont typeface="Georgia"/>
              <a:buNone/>
              <a:defRPr sz="4800">
                <a:solidFill>
                  <a:schemeClr val="lt1"/>
                </a:solidFill>
                <a:latin typeface="Georgia"/>
                <a:ea typeface="Georgia"/>
                <a:cs typeface="Georgia"/>
                <a:sym typeface="Georgia"/>
              </a:defRPr>
            </a:lvl3pPr>
            <a:lvl4pPr indent="304800" marL="0">
              <a:spcBef>
                <a:spcPts val="0"/>
              </a:spcBef>
              <a:buClr>
                <a:schemeClr val="lt1"/>
              </a:buClr>
              <a:buSzPct val="100000"/>
              <a:buFont typeface="Georgia"/>
              <a:buNone/>
              <a:defRPr sz="4800">
                <a:solidFill>
                  <a:schemeClr val="lt1"/>
                </a:solidFill>
                <a:latin typeface="Georgia"/>
                <a:ea typeface="Georgia"/>
                <a:cs typeface="Georgia"/>
                <a:sym typeface="Georgia"/>
              </a:defRPr>
            </a:lvl4pPr>
            <a:lvl5pPr indent="304800" marL="0">
              <a:spcBef>
                <a:spcPts val="0"/>
              </a:spcBef>
              <a:buClr>
                <a:schemeClr val="lt1"/>
              </a:buClr>
              <a:buSzPct val="100000"/>
              <a:buFont typeface="Georgia"/>
              <a:buNone/>
              <a:defRPr sz="4800">
                <a:solidFill>
                  <a:schemeClr val="lt1"/>
                </a:solidFill>
                <a:latin typeface="Georgia"/>
                <a:ea typeface="Georgia"/>
                <a:cs typeface="Georgia"/>
                <a:sym typeface="Georgia"/>
              </a:defRPr>
            </a:lvl5pPr>
            <a:lvl6pPr indent="304800" marL="0">
              <a:spcBef>
                <a:spcPts val="0"/>
              </a:spcBef>
              <a:buClr>
                <a:schemeClr val="lt1"/>
              </a:buClr>
              <a:buSzPct val="100000"/>
              <a:buFont typeface="Georgia"/>
              <a:buNone/>
              <a:defRPr sz="4800">
                <a:solidFill>
                  <a:schemeClr val="lt1"/>
                </a:solidFill>
                <a:latin typeface="Georgia"/>
                <a:ea typeface="Georgia"/>
                <a:cs typeface="Georgia"/>
                <a:sym typeface="Georgia"/>
              </a:defRPr>
            </a:lvl6pPr>
            <a:lvl7pPr indent="304800" marL="0">
              <a:spcBef>
                <a:spcPts val="0"/>
              </a:spcBef>
              <a:buClr>
                <a:schemeClr val="lt1"/>
              </a:buClr>
              <a:buSzPct val="100000"/>
              <a:buFont typeface="Georgia"/>
              <a:buNone/>
              <a:defRPr sz="4800">
                <a:solidFill>
                  <a:schemeClr val="lt1"/>
                </a:solidFill>
                <a:latin typeface="Georgia"/>
                <a:ea typeface="Georgia"/>
                <a:cs typeface="Georgia"/>
                <a:sym typeface="Georgia"/>
              </a:defRPr>
            </a:lvl7pPr>
            <a:lvl8pPr indent="304800" marL="0">
              <a:spcBef>
                <a:spcPts val="0"/>
              </a:spcBef>
              <a:buClr>
                <a:schemeClr val="lt1"/>
              </a:buClr>
              <a:buSzPct val="100000"/>
              <a:buFont typeface="Georgia"/>
              <a:buNone/>
              <a:defRPr sz="4800">
                <a:solidFill>
                  <a:schemeClr val="lt1"/>
                </a:solidFill>
                <a:latin typeface="Georgia"/>
                <a:ea typeface="Georgia"/>
                <a:cs typeface="Georgia"/>
                <a:sym typeface="Georgia"/>
              </a:defRPr>
            </a:lvl8pPr>
            <a:lvl9pPr indent="304800" marL="0">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dk1"/>
              </a:buClr>
              <a:buSzPct val="100000"/>
              <a:buFont typeface="Georgia"/>
              <a:defRPr sz="3000">
                <a:solidFill>
                  <a:schemeClr val="dk1"/>
                </a:solidFill>
                <a:latin typeface="Georgia"/>
                <a:ea typeface="Georgia"/>
                <a:cs typeface="Georgia"/>
                <a:sym typeface="Georgia"/>
              </a:defRPr>
            </a:lvl1pPr>
            <a:lvl2pPr indent="-133350" marL="742950">
              <a:spcBef>
                <a:spcPts val="480"/>
              </a:spcBef>
              <a:buClr>
                <a:schemeClr val="dk1"/>
              </a:buClr>
              <a:buSzPct val="100000"/>
              <a:buFont typeface="Georgia"/>
              <a:defRPr sz="2400">
                <a:solidFill>
                  <a:schemeClr val="dk1"/>
                </a:solidFill>
                <a:latin typeface="Georgia"/>
                <a:ea typeface="Georgia"/>
                <a:cs typeface="Georgia"/>
                <a:sym typeface="Georgia"/>
              </a:defRPr>
            </a:lvl2pPr>
            <a:lvl3pPr indent="-76200" marL="1143000">
              <a:spcBef>
                <a:spcPts val="480"/>
              </a:spcBef>
              <a:buClr>
                <a:schemeClr val="dk1"/>
              </a:buClr>
              <a:buSzPct val="100000"/>
              <a:buFont typeface="Georgia"/>
              <a:defRPr sz="2400">
                <a:solidFill>
                  <a:schemeClr val="dk1"/>
                </a:solidFill>
                <a:latin typeface="Georgia"/>
                <a:ea typeface="Georgia"/>
                <a:cs typeface="Georgia"/>
                <a:sym typeface="Georgia"/>
              </a:defRPr>
            </a:lvl3pPr>
            <a:lvl4pPr indent="-114300" marL="1600200">
              <a:spcBef>
                <a:spcPts val="360"/>
              </a:spcBef>
              <a:buClr>
                <a:schemeClr val="dk1"/>
              </a:buClr>
              <a:buSzPct val="100000"/>
              <a:buFont typeface="Georgia"/>
              <a:defRPr sz="1800">
                <a:solidFill>
                  <a:schemeClr val="dk1"/>
                </a:solidFill>
                <a:latin typeface="Georgia"/>
                <a:ea typeface="Georgia"/>
                <a:cs typeface="Georgia"/>
                <a:sym typeface="Georgia"/>
              </a:defRPr>
            </a:lvl4pPr>
            <a:lvl5pPr indent="-114300" marL="2057400">
              <a:spcBef>
                <a:spcPts val="360"/>
              </a:spcBef>
              <a:buClr>
                <a:schemeClr val="dk1"/>
              </a:buClr>
              <a:buSzPct val="100000"/>
              <a:buFont typeface="Georgia"/>
              <a:defRPr sz="1800">
                <a:solidFill>
                  <a:schemeClr val="dk1"/>
                </a:solidFill>
                <a:latin typeface="Georgia"/>
                <a:ea typeface="Georgia"/>
                <a:cs typeface="Georgia"/>
                <a:sym typeface="Georgia"/>
              </a:defRPr>
            </a:lvl5pPr>
            <a:lvl6pPr indent="-114300" marL="2514600">
              <a:spcBef>
                <a:spcPts val="360"/>
              </a:spcBef>
              <a:buClr>
                <a:schemeClr val="dk1"/>
              </a:buClr>
              <a:buSzPct val="100000"/>
              <a:buFont typeface="Georgia"/>
              <a:defRPr sz="1800">
                <a:solidFill>
                  <a:schemeClr val="dk1"/>
                </a:solidFill>
                <a:latin typeface="Georgia"/>
                <a:ea typeface="Georgia"/>
                <a:cs typeface="Georgia"/>
                <a:sym typeface="Georgia"/>
              </a:defRPr>
            </a:lvl6pPr>
            <a:lvl7pPr indent="-114300" marL="2971800">
              <a:spcBef>
                <a:spcPts val="360"/>
              </a:spcBef>
              <a:buClr>
                <a:schemeClr val="dk1"/>
              </a:buClr>
              <a:buSzPct val="100000"/>
              <a:buFont typeface="Georgia"/>
              <a:defRPr sz="1800">
                <a:solidFill>
                  <a:schemeClr val="dk1"/>
                </a:solidFill>
                <a:latin typeface="Georgia"/>
                <a:ea typeface="Georgia"/>
                <a:cs typeface="Georgia"/>
                <a:sym typeface="Georgia"/>
              </a:defRPr>
            </a:lvl7pPr>
            <a:lvl8pPr indent="-114300" marL="3429000">
              <a:spcBef>
                <a:spcPts val="360"/>
              </a:spcBef>
              <a:buClr>
                <a:schemeClr val="dk1"/>
              </a:buClr>
              <a:buSzPct val="100000"/>
              <a:buFont typeface="Georgia"/>
              <a:defRPr sz="1800">
                <a:solidFill>
                  <a:schemeClr val="dk1"/>
                </a:solidFill>
                <a:latin typeface="Georgia"/>
                <a:ea typeface="Georgia"/>
                <a:cs typeface="Georgia"/>
                <a:sym typeface="Georgia"/>
              </a:defRPr>
            </a:lvl8pPr>
            <a:lvl9pPr indent="-114300" marL="3886200">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comments/comment1.xml" Type="http://schemas.openxmlformats.org/officeDocument/2006/relationships/comments" Id="rId3"/><Relationship Target="../media/image07.jpg" Type="http://schemas.openxmlformats.org/officeDocument/2006/relationships/image" Id="rId5"/></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3.xml" Type="http://schemas.openxmlformats.org/officeDocument/2006/relationships/slideLayout" Id="rId1"/><Relationship Target="../media/image05.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1746892" x="685800"/>
            <a:ext cy="1238099" cx="7772400"/>
          </a:xfrm>
          <a:prstGeom prst="rect">
            <a:avLst/>
          </a:prstGeom>
        </p:spPr>
        <p:txBody>
          <a:bodyPr bIns="91425" rIns="91425" lIns="91425" tIns="91425" anchor="b" anchorCtr="0">
            <a:noAutofit/>
          </a:bodyPr>
          <a:lstStyle/>
          <a:p>
            <a:pPr>
              <a:spcBef>
                <a:spcPts val="0"/>
              </a:spcBef>
              <a:buNone/>
            </a:pPr>
            <a:r>
              <a:rPr lang="en"/>
              <a:t>Middleware for Data Management</a:t>
            </a:r>
          </a:p>
        </p:txBody>
      </p:sp>
      <p:sp>
        <p:nvSpPr>
          <p:cNvPr id="40" name="Shape 40"/>
          <p:cNvSpPr txBox="1"/>
          <p:nvPr>
            <p:ph idx="1" type="subTitle"/>
          </p:nvPr>
        </p:nvSpPr>
        <p:spPr>
          <a:xfrm>
            <a:off y="3093357" x="685800"/>
            <a:ext cy="666600" cx="7772400"/>
          </a:xfrm>
          <a:prstGeom prst="rect">
            <a:avLst/>
          </a:prstGeom>
        </p:spPr>
        <p:txBody>
          <a:bodyPr bIns="91425" rIns="91425" lIns="91425" tIns="91425" anchor="t" anchorCtr="0">
            <a:noAutofit/>
          </a:bodyPr>
          <a:lstStyle/>
          <a:p>
            <a:pPr>
              <a:spcBef>
                <a:spcPts val="0"/>
              </a:spcBef>
              <a:buNone/>
            </a:pPr>
            <a:r>
              <a:rPr lang="en"/>
              <a:t>Yuwei Liang,Xin Jin, Bige Xiang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sz="3600" lang="en"/>
              <a:t>Other features of TP Monitors</a:t>
            </a:r>
          </a:p>
        </p:txBody>
      </p:sp>
      <p:sp>
        <p:nvSpPr>
          <p:cNvPr id="97" name="Shape 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Data compression </a:t>
            </a:r>
          </a:p>
          <a:p>
            <a:pPr rtl="0" lvl="0" indent="-419100" marL="457200">
              <a:spcBef>
                <a:spcPts val="0"/>
              </a:spcBef>
              <a:buClr>
                <a:schemeClr val="dk1"/>
              </a:buClr>
              <a:buSzPct val="100000"/>
              <a:buFont typeface="Arial"/>
              <a:buChar char="●"/>
            </a:pPr>
            <a:r>
              <a:rPr lang="en"/>
              <a:t>Data encoding </a:t>
            </a:r>
          </a:p>
          <a:p>
            <a:pPr rtl="0" lvl="0" indent="-419100" marL="457200">
              <a:spcBef>
                <a:spcPts val="0"/>
              </a:spcBef>
              <a:buClr>
                <a:schemeClr val="dk1"/>
              </a:buClr>
              <a:buSzPct val="100000"/>
              <a:buFont typeface="Arial"/>
              <a:buChar char="●"/>
            </a:pPr>
            <a:r>
              <a:rPr lang="en"/>
              <a:t>Data encryption </a:t>
            </a:r>
          </a:p>
          <a:p>
            <a:pPr rtl="0" lvl="0" indent="-419100" marL="457200">
              <a:spcBef>
                <a:spcPts val="0"/>
              </a:spcBef>
              <a:buClr>
                <a:schemeClr val="dk1"/>
              </a:buClr>
              <a:buSzPct val="100000"/>
              <a:buFont typeface="Arial"/>
              <a:buChar char="●"/>
            </a:pPr>
            <a:r>
              <a:rPr lang="en"/>
              <a:t>Event management </a:t>
            </a:r>
          </a:p>
          <a:p>
            <a:pPr rtl="0" lvl="0" indent="-419100" marL="457200">
              <a:spcBef>
                <a:spcPts val="0"/>
              </a:spcBef>
              <a:buClr>
                <a:schemeClr val="dk1"/>
              </a:buClr>
              <a:buSzPct val="100000"/>
              <a:buFont typeface="Arial"/>
              <a:buChar char="●"/>
            </a:pPr>
            <a:r>
              <a:rPr lang="en"/>
              <a:t>Security management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00000"/>
              <a:buFont typeface="Arial"/>
              <a:buChar char="●"/>
            </a:pPr>
            <a:r>
              <a:rPr sz="2400" lang="en"/>
              <a:t>Definition: An open-source data warehousing solution built on top of Hadoop.</a:t>
            </a:r>
          </a:p>
          <a:p>
            <a:pPr rtl="0" lvl="0" indent="-381000" marL="457200">
              <a:lnSpc>
                <a:spcPct val="115000"/>
              </a:lnSpc>
              <a:spcBef>
                <a:spcPts val="0"/>
              </a:spcBef>
              <a:buClr>
                <a:schemeClr val="dk1"/>
              </a:buClr>
              <a:buSzPct val="100000"/>
              <a:buFont typeface="Arial"/>
              <a:buChar char="●"/>
            </a:pPr>
            <a:r>
              <a:rPr sz="2400" lang="en"/>
              <a:t>Basic Work Flow: HQL-&gt;MapReduce-&gt;Retrieving Data from HDFS(or other data stores)</a:t>
            </a:r>
          </a:p>
          <a:p>
            <a:pPr rtl="0" lvl="0" indent="-342900" marL="457200">
              <a:lnSpc>
                <a:spcPct val="115000"/>
              </a:lnSpc>
              <a:spcBef>
                <a:spcPts val="0"/>
              </a:spcBef>
              <a:buClr>
                <a:schemeClr val="dk1"/>
              </a:buClr>
              <a:buSzPct val="100000"/>
              <a:buFont typeface="Arial"/>
              <a:buChar char="●"/>
            </a:pPr>
            <a:r>
              <a:rPr sz="1800" lang="en"/>
              <a:t>Architecture:</a:t>
            </a:r>
          </a:p>
        </p:txBody>
      </p:sp>
      <p:sp>
        <p:nvSpPr>
          <p:cNvPr id="103" name="Shape 10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HIVE-</a:t>
            </a:r>
            <a:r>
              <a:rPr sz="3000" lang="en"/>
              <a:t>Introduction</a:t>
            </a:r>
          </a:p>
        </p:txBody>
      </p:sp>
      <p:pic>
        <p:nvPicPr>
          <p:cNvPr id="104" name="Shape 104"/>
          <p:cNvPicPr preferRelativeResize="0"/>
          <p:nvPr/>
        </p:nvPicPr>
        <p:blipFill>
          <a:blip r:embed="rId4"/>
          <a:stretch>
            <a:fillRect/>
          </a:stretch>
        </p:blipFill>
        <p:spPr>
          <a:xfrm>
            <a:off y="311749" x="246024"/>
            <a:ext cy="4520024" cx="3684475"/>
          </a:xfrm>
          <a:prstGeom prst="rect">
            <a:avLst/>
          </a:prstGeom>
          <a:noFill/>
          <a:ln>
            <a:noFill/>
          </a:ln>
        </p:spPr>
      </p:pic>
      <p:pic>
        <p:nvPicPr>
          <p:cNvPr id="105" name="Shape 105"/>
          <p:cNvPicPr preferRelativeResize="0"/>
          <p:nvPr/>
        </p:nvPicPr>
        <p:blipFill>
          <a:blip r:embed="rId5"/>
          <a:stretch>
            <a:fillRect/>
          </a:stretch>
        </p:blipFill>
        <p:spPr>
          <a:xfrm>
            <a:off y="773975" x="3930500"/>
            <a:ext cy="3819200" cx="5092285"/>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4"/>
                                        </p:tgtEl>
                                        <p:attrNameLst>
                                          <p:attrName>style.visibility</p:attrName>
                                        </p:attrNameLst>
                                      </p:cBhvr>
                                      <p:to>
                                        <p:strVal val="visible"/>
                                      </p:to>
                                    </p:set>
                                    <p:animEffect transition="in" filter="fade">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fade">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HIVE-</a:t>
            </a:r>
            <a:r>
              <a:rPr sz="3000" lang="en"/>
              <a:t>Important Components</a:t>
            </a:r>
          </a:p>
        </p:txBody>
      </p:sp>
      <p:sp>
        <p:nvSpPr>
          <p:cNvPr id="111" name="Shape 11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Metastore</a:t>
            </a:r>
          </a:p>
          <a:p>
            <a:pPr rtl="0" lvl="1" indent="-381000" marL="914400">
              <a:spcBef>
                <a:spcPts val="0"/>
              </a:spcBef>
              <a:buClr>
                <a:schemeClr val="dk1"/>
              </a:buClr>
              <a:buSzPct val="80000"/>
              <a:buFont typeface="Courier New"/>
              <a:buChar char="o"/>
            </a:pPr>
            <a:r>
              <a:rPr lang="en"/>
              <a:t>The storage system for the metastore should be optimized for online transactions with random accesses and updates. A file system like HDFS is not suited since it is optimized for sequential scans and not for random access. So, the metastore uses either a traditional relational database (like MySQL, Oracle) or file system (like local, NFS, AFS) and not HDFS.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HIVE-</a:t>
            </a:r>
            <a:r>
              <a:rPr sz="3000" lang="en"/>
              <a:t>Important Components</a:t>
            </a:r>
          </a:p>
        </p:txBody>
      </p:sp>
      <p:sp>
        <p:nvSpPr>
          <p:cNvPr id="117" name="Shape 11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Compiler</a:t>
            </a:r>
          </a:p>
          <a:p>
            <a:pPr rtl="0" lvl="1" indent="-342900" marL="914400">
              <a:spcBef>
                <a:spcPts val="0"/>
              </a:spcBef>
              <a:buClr>
                <a:schemeClr val="dk1"/>
              </a:buClr>
              <a:buSzPct val="100000"/>
              <a:buFont typeface="Courier New"/>
              <a:buChar char="o"/>
            </a:pPr>
            <a:r>
              <a:rPr sz="1800" lang="en"/>
              <a:t>Converts a string(query statement, DDL) to a plan.</a:t>
            </a:r>
          </a:p>
          <a:p>
            <a:pPr rtl="0" lvl="1" indent="-342900" marL="914400">
              <a:spcBef>
                <a:spcPts val="0"/>
              </a:spcBef>
              <a:buClr>
                <a:schemeClr val="dk1"/>
              </a:buClr>
              <a:buSzPct val="100000"/>
              <a:buFont typeface="Courier New"/>
              <a:buChar char="o"/>
            </a:pPr>
            <a:r>
              <a:rPr b="1" sz="1800" lang="en"/>
              <a:t>Parser</a:t>
            </a:r>
            <a:r>
              <a:rPr sz="1800" lang="en"/>
              <a:t>: query string=&gt;parse tree representation;</a:t>
            </a:r>
          </a:p>
          <a:p>
            <a:pPr rtl="0" lvl="1" indent="-342900" marL="914400">
              <a:spcBef>
                <a:spcPts val="0"/>
              </a:spcBef>
              <a:buClr>
                <a:schemeClr val="dk1"/>
              </a:buClr>
              <a:buSzPct val="100000"/>
              <a:buFont typeface="Courier New"/>
              <a:buChar char="o"/>
            </a:pPr>
            <a:r>
              <a:rPr b="1" sz="1800" lang="en"/>
              <a:t>Semantic Analyzer</a:t>
            </a:r>
            <a:r>
              <a:rPr sz="1800" lang="en"/>
              <a:t>: parse tree =&gt;block-based internal query; </a:t>
            </a:r>
          </a:p>
          <a:p>
            <a:pPr rtl="0" lvl="1" indent="-342900" marL="914400">
              <a:spcBef>
                <a:spcPts val="0"/>
              </a:spcBef>
              <a:buClr>
                <a:schemeClr val="dk1"/>
              </a:buClr>
              <a:buSzPct val="100000"/>
              <a:buFont typeface="Courier New"/>
              <a:buChar char="o"/>
            </a:pPr>
            <a:r>
              <a:rPr b="1" sz="1800" lang="en"/>
              <a:t>Logical Plan Generator</a:t>
            </a:r>
            <a:r>
              <a:rPr sz="1800" lang="en"/>
              <a:t>: internal query=&gt;logical plan(a tree of logical operators)</a:t>
            </a:r>
          </a:p>
          <a:p>
            <a:pPr rtl="0" lvl="1" indent="-342900" marL="914400">
              <a:spcBef>
                <a:spcPts val="0"/>
              </a:spcBef>
              <a:buClr>
                <a:schemeClr val="dk1"/>
              </a:buClr>
              <a:buSzPct val="100000"/>
              <a:buFont typeface="Courier New"/>
              <a:buChar char="o"/>
            </a:pPr>
            <a:r>
              <a:rPr b="1" sz="1800" lang="en"/>
              <a:t>Optimizer: </a:t>
            </a:r>
          </a:p>
          <a:p>
            <a:pPr rtl="0" lvl="2" indent="-342900" marL="1371600">
              <a:spcBef>
                <a:spcPts val="0"/>
              </a:spcBef>
              <a:buClr>
                <a:schemeClr val="dk1"/>
              </a:buClr>
              <a:buSzPct val="100000"/>
              <a:buFont typeface="Wingdings"/>
              <a:buChar char="§"/>
            </a:pPr>
            <a:r>
              <a:rPr sz="1800" lang="en"/>
              <a:t>1.combine multiple joins;</a:t>
            </a:r>
          </a:p>
          <a:p>
            <a:pPr rtl="0" lvl="2" indent="-342900" marL="1371600">
              <a:spcBef>
                <a:spcPts val="0"/>
              </a:spcBef>
              <a:buClr>
                <a:schemeClr val="dk1"/>
              </a:buClr>
              <a:buSzPct val="100000"/>
              <a:buFont typeface="Wingdings"/>
              <a:buChar char="§"/>
            </a:pPr>
            <a:r>
              <a:rPr sz="1800" lang="en"/>
              <a:t>2.add repartition operators</a:t>
            </a:r>
          </a:p>
          <a:p>
            <a:pPr rtl="0" lvl="2" indent="-342900" marL="1371600">
              <a:spcBef>
                <a:spcPts val="0"/>
              </a:spcBef>
              <a:buClr>
                <a:schemeClr val="dk1"/>
              </a:buClr>
              <a:buSzPct val="100000"/>
              <a:buFont typeface="Wingdings"/>
              <a:buChar char="§"/>
            </a:pPr>
            <a:r>
              <a:rPr sz="1800" lang="en"/>
              <a:t>3.early pruning columns (in order to minimize the amound of transferred data);</a:t>
            </a:r>
          </a:p>
          <a:p>
            <a:pPr rtl="0" lvl="2" indent="-342900" marL="1371600">
              <a:spcBef>
                <a:spcPts val="0"/>
              </a:spcBef>
              <a:buClr>
                <a:schemeClr val="dk1"/>
              </a:buClr>
              <a:buSzPct val="100000"/>
              <a:buFont typeface="Wingdings"/>
              <a:buChar char="§"/>
            </a:pPr>
            <a:r>
              <a:rPr sz="1800" lang="en"/>
              <a:t>other user-provided hints.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HIVE-</a:t>
            </a:r>
            <a:r>
              <a:rPr sz="3000" lang="en"/>
              <a:t>Features</a:t>
            </a:r>
          </a:p>
        </p:txBody>
      </p:sp>
      <p:sp>
        <p:nvSpPr>
          <p:cNvPr id="123" name="Shape 12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00000"/>
              <a:buFont typeface="Arial"/>
              <a:buChar char="●"/>
            </a:pPr>
            <a:r>
              <a:rPr sz="2400" lang="en">
                <a:solidFill>
                  <a:srgbClr val="333333"/>
                </a:solidFill>
              </a:rPr>
              <a:t>Features</a:t>
            </a:r>
          </a:p>
          <a:p>
            <a:pPr rtl="0" lvl="1" indent="-381000" marL="914400">
              <a:lnSpc>
                <a:spcPct val="115000"/>
              </a:lnSpc>
              <a:spcBef>
                <a:spcPts val="0"/>
              </a:spcBef>
              <a:buClr>
                <a:schemeClr val="dk1"/>
              </a:buClr>
              <a:buSzPct val="100000"/>
              <a:buFont typeface="Courier New"/>
              <a:buChar char="o"/>
            </a:pPr>
            <a:r>
              <a:rPr sz="2400" lang="en">
                <a:solidFill>
                  <a:srgbClr val="333333"/>
                </a:solidFill>
              </a:rPr>
              <a:t>Provides a mechanism to project structure onto this data and query the data using a SQL-like language called HiveQL;</a:t>
            </a:r>
          </a:p>
          <a:p>
            <a:pPr rtl="0" lvl="1" indent="-381000" marL="914400">
              <a:lnSpc>
                <a:spcPct val="115000"/>
              </a:lnSpc>
              <a:spcBef>
                <a:spcPts val="0"/>
              </a:spcBef>
              <a:buClr>
                <a:schemeClr val="dk1"/>
              </a:buClr>
              <a:buSzPct val="100000"/>
              <a:buFont typeface="Courier New"/>
              <a:buChar char="o"/>
            </a:pPr>
            <a:r>
              <a:rPr sz="2400" lang="en">
                <a:solidFill>
                  <a:srgbClr val="333333"/>
                </a:solidFill>
              </a:rPr>
              <a:t>Support custom mappers/reducers.</a:t>
            </a:r>
          </a:p>
          <a:p>
            <a:pPr algn="l" rtl="0" lvl="1" marR="0" indent="-381000" marL="914400">
              <a:lnSpc>
                <a:spcPct val="115000"/>
              </a:lnSpc>
              <a:spcBef>
                <a:spcPts val="0"/>
              </a:spcBef>
              <a:spcAft>
                <a:spcPts val="0"/>
              </a:spcAft>
              <a:buClr>
                <a:schemeClr val="dk1"/>
              </a:buClr>
              <a:buSzPct val="100000"/>
              <a:buFont typeface="Courier New"/>
              <a:buChar char="o"/>
            </a:pPr>
            <a:r>
              <a:rPr sz="2400" lang="en">
                <a:solidFill>
                  <a:srgbClr val="333333"/>
                </a:solidFill>
              </a:rPr>
              <a:t>Users can also add support for new data formats by defining custom serialize and deserialize methods (called SerDe’s) written in Java.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HIVE-</a:t>
            </a:r>
            <a:r>
              <a:rPr sz="3000" lang="en"/>
              <a:t>Language</a:t>
            </a:r>
          </a:p>
        </p:txBody>
      </p:sp>
      <p:sp>
        <p:nvSpPr>
          <p:cNvPr id="129" name="Shape 12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HiveQL</a:t>
            </a:r>
          </a:p>
          <a:p>
            <a:pPr rtl="0" lvl="1" indent="-304800" marL="914400">
              <a:spcBef>
                <a:spcPts val="0"/>
              </a:spcBef>
              <a:buClr>
                <a:schemeClr val="dk1"/>
              </a:buClr>
              <a:buSzPct val="100000"/>
              <a:buFont typeface="Courier New"/>
              <a:buChar char="o"/>
            </a:pPr>
            <a:r>
              <a:rPr sz="1200" lang="en">
                <a:solidFill>
                  <a:srgbClr val="333333"/>
                </a:solidFill>
                <a:latin typeface="Consolas"/>
                <a:ea typeface="Consolas"/>
                <a:cs typeface="Consolas"/>
                <a:sym typeface="Consolas"/>
              </a:rPr>
              <a:t>CREATE TABLE page_view(viewTime INT, userid BIGINT,</a:t>
            </a:r>
          </a:p>
          <a:p>
            <a:pPr rtl="0" lvl="1" indent="-228600" marL="914400">
              <a:spcBef>
                <a:spcPts val="0"/>
              </a:spcBef>
              <a:buNone/>
            </a:pPr>
            <a:r>
              <a:rPr sz="1200" lang="en">
                <a:solidFill>
                  <a:srgbClr val="333333"/>
                </a:solidFill>
                <a:latin typeface="Consolas"/>
                <a:ea typeface="Consolas"/>
                <a:cs typeface="Consolas"/>
                <a:sym typeface="Consolas"/>
              </a:rPr>
              <a:t>                page_url STRING, referrer_url STRING,</a:t>
            </a:r>
          </a:p>
          <a:p>
            <a:pPr rtl="0" lvl="1" indent="-228600" marL="914400">
              <a:spcBef>
                <a:spcPts val="0"/>
              </a:spcBef>
              <a:buNone/>
            </a:pPr>
            <a:r>
              <a:rPr sz="1200" lang="en">
                <a:solidFill>
                  <a:srgbClr val="333333"/>
                </a:solidFill>
                <a:latin typeface="Consolas"/>
                <a:ea typeface="Consolas"/>
                <a:cs typeface="Consolas"/>
                <a:sym typeface="Consolas"/>
              </a:rPr>
              <a:t>                ip STRING COMMENT 'IP Address of the User')</a:t>
            </a:r>
          </a:p>
          <a:p>
            <a:pPr rtl="0" lvl="1" indent="-228600" marL="1371600">
              <a:spcBef>
                <a:spcPts val="0"/>
              </a:spcBef>
              <a:buNone/>
            </a:pPr>
            <a:r>
              <a:rPr sz="1200" lang="en">
                <a:solidFill>
                  <a:srgbClr val="333333"/>
                </a:solidFill>
                <a:latin typeface="Consolas"/>
                <a:ea typeface="Consolas"/>
                <a:cs typeface="Consolas"/>
                <a:sym typeface="Consolas"/>
              </a:rPr>
              <a:t>COMMENT 'This is the page view table'</a:t>
            </a:r>
          </a:p>
          <a:p>
            <a:pPr rtl="0" lvl="1" indent="-228600" marL="1371600">
              <a:spcBef>
                <a:spcPts val="0"/>
              </a:spcBef>
              <a:buNone/>
            </a:pPr>
            <a:r>
              <a:rPr sz="1200" lang="en">
                <a:solidFill>
                  <a:srgbClr val="333333"/>
                </a:solidFill>
                <a:latin typeface="Consolas"/>
                <a:ea typeface="Consolas"/>
                <a:cs typeface="Consolas"/>
                <a:sym typeface="Consolas"/>
              </a:rPr>
              <a:t>PARTITIONED BY(dt STRING, country STRING)</a:t>
            </a:r>
          </a:p>
          <a:p>
            <a:pPr rtl="0" lvl="1" indent="-228600" marL="1371600">
              <a:spcBef>
                <a:spcPts val="0"/>
              </a:spcBef>
              <a:buNone/>
            </a:pPr>
            <a:r>
              <a:rPr sz="1200" lang="en">
                <a:solidFill>
                  <a:srgbClr val="333333"/>
                </a:solidFill>
                <a:latin typeface="Consolas"/>
                <a:ea typeface="Consolas"/>
                <a:cs typeface="Consolas"/>
                <a:sym typeface="Consolas"/>
              </a:rPr>
              <a:t>STORED AS SEQUENCEFILE;</a:t>
            </a:r>
          </a:p>
          <a:p>
            <a:pPr rtl="0" lvl="1" indent="-304800" marL="914400">
              <a:spcBef>
                <a:spcPts val="0"/>
              </a:spcBef>
              <a:buClr>
                <a:schemeClr val="dk1"/>
              </a:buClr>
              <a:buSzPct val="100000"/>
              <a:buFont typeface="Courier New"/>
              <a:buChar char="o"/>
            </a:pPr>
            <a:r>
              <a:rPr sz="1200" lang="en">
                <a:solidFill>
                  <a:srgbClr val="333333"/>
                </a:solidFill>
                <a:latin typeface="Consolas"/>
                <a:ea typeface="Consolas"/>
                <a:cs typeface="Consolas"/>
                <a:sym typeface="Consolas"/>
              </a:rPr>
              <a:t>INSERT OVERWRITE TABLE user_active</a:t>
            </a:r>
          </a:p>
          <a:p>
            <a:pPr rtl="0" lvl="0" indent="457200" marL="457200">
              <a:spcBef>
                <a:spcPts val="0"/>
              </a:spcBef>
              <a:buNone/>
            </a:pPr>
            <a:r>
              <a:rPr sz="1200" lang="en">
                <a:solidFill>
                  <a:srgbClr val="333333"/>
                </a:solidFill>
                <a:latin typeface="Consolas"/>
                <a:ea typeface="Consolas"/>
                <a:cs typeface="Consolas"/>
                <a:sym typeface="Consolas"/>
              </a:rPr>
              <a:t>SELECT user.*</a:t>
            </a:r>
          </a:p>
          <a:p>
            <a:pPr rtl="0" lvl="0" indent="457200" marL="457200">
              <a:spcBef>
                <a:spcPts val="0"/>
              </a:spcBef>
              <a:buNone/>
            </a:pPr>
            <a:r>
              <a:rPr sz="1200" lang="en">
                <a:solidFill>
                  <a:srgbClr val="333333"/>
                </a:solidFill>
                <a:latin typeface="Consolas"/>
                <a:ea typeface="Consolas"/>
                <a:cs typeface="Consolas"/>
                <a:sym typeface="Consolas"/>
              </a:rPr>
              <a:t>FROM user</a:t>
            </a:r>
          </a:p>
          <a:p>
            <a:pPr rtl="0" lvl="0" indent="457200" marL="457200">
              <a:spcBef>
                <a:spcPts val="0"/>
              </a:spcBef>
              <a:buNone/>
            </a:pPr>
            <a:r>
              <a:rPr sz="1200" lang="en">
                <a:solidFill>
                  <a:srgbClr val="333333"/>
                </a:solidFill>
                <a:latin typeface="Consolas"/>
                <a:ea typeface="Consolas"/>
                <a:cs typeface="Consolas"/>
                <a:sym typeface="Consolas"/>
              </a:rPr>
              <a:t>WHERE user.active = 1;</a:t>
            </a:r>
          </a:p>
        </p:txBody>
      </p:sp>
      <p:sp>
        <p:nvSpPr>
          <p:cNvPr id="130" name="Shape 130"/>
          <p:cNvSpPr/>
          <p:nvPr/>
        </p:nvSpPr>
        <p:spPr>
          <a:xfrm>
            <a:off y="1815350" x="1270750"/>
            <a:ext cy="1428000" cx="6341699"/>
          </a:xfrm>
          <a:prstGeom prst="rect">
            <a:avLst/>
          </a:prstGeom>
          <a:no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31" name="Shape 131"/>
          <p:cNvSpPr/>
          <p:nvPr/>
        </p:nvSpPr>
        <p:spPr>
          <a:xfrm>
            <a:off y="3291850" x="1355475"/>
            <a:ext cy="1319100" cx="6257100"/>
          </a:xfrm>
          <a:prstGeom prst="rect">
            <a:avLst/>
          </a:prstGeom>
          <a:no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HIVE-</a:t>
            </a:r>
            <a:r>
              <a:rPr sz="3000" lang="en"/>
              <a:t>Language</a:t>
            </a:r>
          </a:p>
        </p:txBody>
      </p:sp>
      <p:sp>
        <p:nvSpPr>
          <p:cNvPr id="137" name="Shape 13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HiveQL</a:t>
            </a:r>
          </a:p>
          <a:p>
            <a:pPr rtl="0" lvl="1" indent="-317500" marL="914400">
              <a:spcBef>
                <a:spcPts val="0"/>
              </a:spcBef>
              <a:buClr>
                <a:schemeClr val="dk1"/>
              </a:buClr>
              <a:buSzPct val="100000"/>
              <a:buFont typeface="Courier New"/>
              <a:buChar char="o"/>
            </a:pPr>
            <a:r>
              <a:rPr sz="1400" lang="en"/>
              <a:t>Using User-defined Map script</a:t>
            </a:r>
          </a:p>
          <a:p>
            <a:pPr rtl="0" lvl="1" indent="-317500" marL="914400">
              <a:spcBef>
                <a:spcPts val="0"/>
              </a:spcBef>
              <a:buClr>
                <a:schemeClr val="dk1"/>
              </a:buClr>
              <a:buSzPct val="100000"/>
              <a:buFont typeface="Courier New"/>
              <a:buChar char="o"/>
            </a:pPr>
            <a:r>
              <a:rPr sz="1400" lang="en"/>
              <a:t>Example:</a:t>
            </a:r>
          </a:p>
          <a:p>
            <a:pPr rtl="0" lvl="0" indent="0" marL="914400">
              <a:spcBef>
                <a:spcPts val="0"/>
              </a:spcBef>
              <a:buNone/>
            </a:pPr>
            <a:r>
              <a:rPr sz="1200" lang="en">
                <a:solidFill>
                  <a:srgbClr val="333333"/>
                </a:solidFill>
                <a:latin typeface="Consolas"/>
                <a:ea typeface="Consolas"/>
                <a:cs typeface="Consolas"/>
                <a:sym typeface="Consolas"/>
              </a:rPr>
              <a:t>FROM (</a:t>
            </a:r>
          </a:p>
          <a:p>
            <a:pPr rtl="0" lvl="1" indent="-228600" marL="914400">
              <a:spcBef>
                <a:spcPts val="0"/>
              </a:spcBef>
              <a:buNone/>
            </a:pPr>
            <a:r>
              <a:rPr sz="1200" lang="en">
                <a:solidFill>
                  <a:srgbClr val="333333"/>
                </a:solidFill>
                <a:latin typeface="Consolas"/>
                <a:ea typeface="Consolas"/>
                <a:cs typeface="Consolas"/>
                <a:sym typeface="Consolas"/>
              </a:rPr>
              <a:t>     FROM pv_users</a:t>
            </a:r>
          </a:p>
          <a:p>
            <a:pPr rtl="0" lvl="1" indent="-228600" marL="914400">
              <a:spcBef>
                <a:spcPts val="0"/>
              </a:spcBef>
              <a:buNone/>
            </a:pPr>
            <a:r>
              <a:rPr sz="1200" lang="en">
                <a:solidFill>
                  <a:srgbClr val="333333"/>
                </a:solidFill>
                <a:latin typeface="Consolas"/>
                <a:ea typeface="Consolas"/>
                <a:cs typeface="Consolas"/>
                <a:sym typeface="Consolas"/>
              </a:rPr>
              <a:t>     </a:t>
            </a:r>
            <a:r>
              <a:rPr u="sng" sz="1200" lang="en">
                <a:solidFill>
                  <a:srgbClr val="333333"/>
                </a:solidFill>
                <a:latin typeface="Consolas"/>
                <a:ea typeface="Consolas"/>
                <a:cs typeface="Consolas"/>
                <a:sym typeface="Consolas"/>
              </a:rPr>
              <a:t>MAP pv_users.userid, pv_users.date</a:t>
            </a:r>
          </a:p>
          <a:p>
            <a:pPr rtl="0" lvl="1" indent="-228600" marL="1371600">
              <a:spcBef>
                <a:spcPts val="0"/>
              </a:spcBef>
              <a:buNone/>
            </a:pPr>
            <a:r>
              <a:rPr u="sng" sz="1200" lang="en">
                <a:solidFill>
                  <a:srgbClr val="333333"/>
                </a:solidFill>
                <a:latin typeface="Consolas"/>
                <a:ea typeface="Consolas"/>
                <a:cs typeface="Consolas"/>
                <a:sym typeface="Consolas"/>
              </a:rPr>
              <a:t>USING 'map_script'</a:t>
            </a:r>
          </a:p>
          <a:p>
            <a:pPr rtl="0" lvl="1" indent="-228600" marL="914400">
              <a:spcBef>
                <a:spcPts val="0"/>
              </a:spcBef>
              <a:buNone/>
            </a:pPr>
            <a:r>
              <a:rPr sz="1200" lang="en">
                <a:solidFill>
                  <a:srgbClr val="333333"/>
                </a:solidFill>
                <a:latin typeface="Consolas"/>
                <a:ea typeface="Consolas"/>
                <a:cs typeface="Consolas"/>
                <a:sym typeface="Consolas"/>
              </a:rPr>
              <a:t>     AS dt, uid</a:t>
            </a:r>
          </a:p>
          <a:p>
            <a:pPr rtl="0" lvl="1" indent="-228600" marL="914400">
              <a:spcBef>
                <a:spcPts val="0"/>
              </a:spcBef>
              <a:buNone/>
            </a:pPr>
            <a:r>
              <a:rPr sz="1200" lang="en">
                <a:solidFill>
                  <a:srgbClr val="333333"/>
                </a:solidFill>
                <a:latin typeface="Consolas"/>
                <a:ea typeface="Consolas"/>
                <a:cs typeface="Consolas"/>
                <a:sym typeface="Consolas"/>
              </a:rPr>
              <a:t>     CLUSTER BY dt) map_output</a:t>
            </a:r>
          </a:p>
          <a:p>
            <a:pPr rtl="0" lvl="1" indent="-228600" marL="914400">
              <a:spcBef>
                <a:spcPts val="0"/>
              </a:spcBef>
              <a:buNone/>
            </a:pPr>
            <a:r>
              <a:rPr sz="1200" lang="en">
                <a:solidFill>
                  <a:srgbClr val="333333"/>
                </a:solidFill>
                <a:latin typeface="Consolas"/>
                <a:ea typeface="Consolas"/>
                <a:cs typeface="Consolas"/>
                <a:sym typeface="Consolas"/>
              </a:rPr>
              <a:t> </a:t>
            </a:r>
          </a:p>
          <a:p>
            <a:pPr rtl="0" lvl="1" indent="-228600" marL="914400">
              <a:spcBef>
                <a:spcPts val="0"/>
              </a:spcBef>
              <a:buNone/>
            </a:pPr>
            <a:r>
              <a:rPr sz="1200" lang="en">
                <a:solidFill>
                  <a:srgbClr val="333333"/>
                </a:solidFill>
                <a:latin typeface="Consolas"/>
                <a:ea typeface="Consolas"/>
                <a:cs typeface="Consolas"/>
                <a:sym typeface="Consolas"/>
              </a:rPr>
              <a:t> INSERT OVERWRITE TABLE pv_users_reduced</a:t>
            </a:r>
          </a:p>
          <a:p>
            <a:pPr rtl="0" lvl="1" indent="-228600" marL="914400">
              <a:spcBef>
                <a:spcPts val="0"/>
              </a:spcBef>
              <a:buNone/>
            </a:pPr>
            <a:r>
              <a:rPr sz="1200" lang="en">
                <a:solidFill>
                  <a:srgbClr val="333333"/>
                </a:solidFill>
                <a:latin typeface="Consolas"/>
                <a:ea typeface="Consolas"/>
                <a:cs typeface="Consolas"/>
                <a:sym typeface="Consolas"/>
              </a:rPr>
              <a:t>     R</a:t>
            </a:r>
            <a:r>
              <a:rPr u="sng" sz="1200" lang="en">
                <a:solidFill>
                  <a:srgbClr val="333333"/>
                </a:solidFill>
                <a:latin typeface="Consolas"/>
                <a:ea typeface="Consolas"/>
                <a:cs typeface="Consolas"/>
                <a:sym typeface="Consolas"/>
              </a:rPr>
              <a:t>EDUCE map_output.dt, map_output.uid</a:t>
            </a:r>
          </a:p>
          <a:p>
            <a:pPr rtl="0" lvl="1" indent="-228600" marL="1371600">
              <a:spcBef>
                <a:spcPts val="0"/>
              </a:spcBef>
              <a:buNone/>
            </a:pPr>
            <a:r>
              <a:rPr u="sng" sz="1200" lang="en">
                <a:solidFill>
                  <a:srgbClr val="333333"/>
                </a:solidFill>
                <a:latin typeface="Consolas"/>
                <a:ea typeface="Consolas"/>
                <a:cs typeface="Consolas"/>
                <a:sym typeface="Consolas"/>
              </a:rPr>
              <a:t>USING 'reduce_script'</a:t>
            </a:r>
          </a:p>
          <a:p>
            <a:pPr rtl="0" lvl="1" indent="-228600" marL="914400">
              <a:spcBef>
                <a:spcPts val="0"/>
              </a:spcBef>
              <a:buNone/>
            </a:pPr>
            <a:r>
              <a:rPr sz="1200" lang="en">
                <a:solidFill>
                  <a:srgbClr val="333333"/>
                </a:solidFill>
                <a:latin typeface="Consolas"/>
                <a:ea typeface="Consolas"/>
                <a:cs typeface="Consolas"/>
                <a:sym typeface="Consolas"/>
              </a:rPr>
              <a:t>     AS date, count;</a:t>
            </a:r>
          </a:p>
        </p:txBody>
      </p:sp>
      <p:sp>
        <p:nvSpPr>
          <p:cNvPr id="138" name="Shape 138"/>
          <p:cNvSpPr/>
          <p:nvPr/>
        </p:nvSpPr>
        <p:spPr>
          <a:xfrm>
            <a:off y="2311550" x="1161825"/>
            <a:ext cy="2698800" cx="5421899"/>
          </a:xfrm>
          <a:prstGeom prst="rect">
            <a:avLst/>
          </a:prstGeom>
          <a:no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HIVE</a:t>
            </a:r>
          </a:p>
        </p:txBody>
      </p:sp>
      <p:sp>
        <p:nvSpPr>
          <p:cNvPr id="144" name="Shape 1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a:p>
            <a:pPr rtl="0" lvl="0">
              <a:spcBef>
                <a:spcPts val="0"/>
              </a:spcBef>
              <a:buNone/>
            </a:pPr>
            <a:r>
              <a:t/>
            </a:r>
            <a:endParaRPr/>
          </a:p>
          <a:p>
            <a:pPr rtl="0" lvl="0">
              <a:spcBef>
                <a:spcPts val="0"/>
              </a:spcBef>
              <a:buNone/>
            </a:pPr>
            <a:r>
              <a:t/>
            </a:r>
            <a:endParaRPr/>
          </a:p>
          <a:p>
            <a:pPr rtl="0" lvl="0">
              <a:spcBef>
                <a:spcPts val="0"/>
              </a:spcBef>
              <a:buNone/>
            </a:pPr>
            <a:r>
              <a:t/>
            </a:r>
            <a:endParaRPr/>
          </a:p>
          <a:p>
            <a:pPr rtl="0" lvl="0" indent="-419100" marL="457200">
              <a:spcBef>
                <a:spcPts val="0"/>
              </a:spcBef>
              <a:buClr>
                <a:schemeClr val="dk1"/>
              </a:buClr>
              <a:buSzPct val="100000"/>
              <a:buFont typeface="Arial"/>
              <a:buChar char="●"/>
            </a:pPr>
            <a:r>
              <a:rPr lang="en"/>
              <a:t>More at:	</a:t>
            </a:r>
            <a:r>
              <a:rPr u="sng" sz="2400" lang="en"/>
              <a:t>http://hive.apache.org</a:t>
            </a:r>
          </a:p>
          <a:p>
            <a:pPr lvl="0">
              <a:spcBef>
                <a:spcPts val="0"/>
              </a:spcBef>
              <a:buNone/>
            </a:pPr>
            <a:r>
              <a:rPr lang="en"/>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JDBC</a:t>
            </a:r>
          </a:p>
        </p:txBody>
      </p:sp>
      <p:sp>
        <p:nvSpPr>
          <p:cNvPr id="150" name="Shape 1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800" lang="en"/>
              <a:t>The Java Database Connectivity (JDBC) API is the industry standard for database-independent connectivity between the Java programming language and a wide range of databases. </a:t>
            </a:r>
          </a:p>
          <a:p>
            <a:pPr rtl="0" lvl="0" indent="-342900" marL="457200">
              <a:spcBef>
                <a:spcPts val="0"/>
              </a:spcBef>
              <a:buClr>
                <a:schemeClr val="dk1"/>
              </a:buClr>
              <a:buSzPct val="100000"/>
              <a:buFont typeface="Georgia"/>
              <a:buChar char="●"/>
            </a:pPr>
            <a:r>
              <a:rPr sz="1800" lang="en"/>
              <a:t>JDBC is oriented towards relational databases.</a:t>
            </a:r>
          </a:p>
          <a:p>
            <a:pPr rtl="0" lvl="0" indent="-342900" marL="457200">
              <a:spcBef>
                <a:spcPts val="0"/>
              </a:spcBef>
              <a:buClr>
                <a:schemeClr val="dk1"/>
              </a:buClr>
              <a:buSzPct val="100000"/>
              <a:buFont typeface="Georgia"/>
              <a:buChar char="●"/>
            </a:pPr>
            <a:r>
              <a:rPr sz="1800" lang="en"/>
              <a:t>JDBC provides methods for querying and updating data in a database.</a:t>
            </a:r>
          </a:p>
          <a:p>
            <a:pPr lvl="0" indent="-342900" marL="457200">
              <a:spcBef>
                <a:spcPts val="0"/>
              </a:spcBef>
              <a:buClr>
                <a:schemeClr val="dk1"/>
              </a:buClr>
              <a:buSzPct val="100000"/>
              <a:buFont typeface="Georgia"/>
              <a:buChar char="●"/>
            </a:pPr>
            <a:r>
              <a:rPr sz="1800" lang="en"/>
              <a:t>JDBC provides access to any kind of tabular data sources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JDBC API Overview</a:t>
            </a:r>
          </a:p>
        </p:txBody>
      </p:sp>
      <p:sp>
        <p:nvSpPr>
          <p:cNvPr id="156" name="Shape 1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800" lang="en"/>
              <a:t>The JDBC API makes it possible to do three things:</a:t>
            </a:r>
          </a:p>
          <a:p>
            <a:pPr rtl="0" lvl="0" indent="-342900" marL="457200">
              <a:spcBef>
                <a:spcPts val="0"/>
              </a:spcBef>
              <a:buClr>
                <a:schemeClr val="dk1"/>
              </a:buClr>
              <a:buSzPct val="100000"/>
              <a:buFont typeface="Georgia"/>
              <a:buChar char="●"/>
            </a:pPr>
            <a:r>
              <a:rPr sz="1800" lang="en"/>
              <a:t>Establish a connection with a database or access any tabular data source</a:t>
            </a:r>
          </a:p>
          <a:p>
            <a:pPr rtl="0" lvl="0" indent="-342900" marL="457200">
              <a:spcBef>
                <a:spcPts val="0"/>
              </a:spcBef>
              <a:buClr>
                <a:schemeClr val="dk1"/>
              </a:buClr>
              <a:buSzPct val="100000"/>
              <a:buFont typeface="Georgia"/>
              <a:buChar char="●"/>
            </a:pPr>
            <a:r>
              <a:rPr sz="1800" lang="en"/>
              <a:t>Send SQL statements</a:t>
            </a:r>
          </a:p>
          <a:p>
            <a:pPr rtl="0" lvl="0" indent="-342900" marL="457200">
              <a:spcBef>
                <a:spcPts val="0"/>
              </a:spcBef>
              <a:buClr>
                <a:schemeClr val="dk1"/>
              </a:buClr>
              <a:buSzPct val="100000"/>
              <a:buFont typeface="Georgia"/>
              <a:buChar char="●"/>
            </a:pPr>
            <a:r>
              <a:rPr sz="1800" lang="en"/>
              <a:t>Process the results</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sz="4000" lang="en">
                <a:solidFill>
                  <a:srgbClr val="FFFFFF"/>
                </a:solidFill>
                <a:latin typeface="Arial"/>
                <a:ea typeface="Arial"/>
                <a:cs typeface="Arial"/>
                <a:sym typeface="Arial"/>
              </a:rPr>
              <a:t>Transaction Processing Monitor</a:t>
            </a:r>
          </a:p>
        </p:txBody>
      </p:sp>
      <p:sp>
        <p:nvSpPr>
          <p:cNvPr id="46" name="Shape 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Origin of TP Monitors</a:t>
            </a:r>
          </a:p>
          <a:p>
            <a:pPr rtl="0" lvl="0" indent="-381000" marL="457200">
              <a:spcBef>
                <a:spcPts val="0"/>
              </a:spcBef>
              <a:buClr>
                <a:schemeClr val="dk1"/>
              </a:buClr>
              <a:buSzPct val="100000"/>
              <a:buFont typeface="Arial"/>
              <a:buChar char="●"/>
            </a:pPr>
            <a:r>
              <a:rPr sz="2400" lang="en"/>
              <a:t>Purpose of TP Monitors</a:t>
            </a:r>
          </a:p>
          <a:p>
            <a:pPr rtl="0" lvl="0" indent="-381000" marL="457200">
              <a:spcBef>
                <a:spcPts val="0"/>
              </a:spcBef>
              <a:buClr>
                <a:schemeClr val="dk1"/>
              </a:buClr>
              <a:buSzPct val="100000"/>
              <a:buFont typeface="Arial"/>
              <a:buChar char="●"/>
            </a:pPr>
            <a:r>
              <a:rPr sz="2400" lang="en"/>
              <a:t>What are TP Monitors?</a:t>
            </a:r>
          </a:p>
          <a:p>
            <a:pPr rtl="0" lvl="0" indent="-381000" marL="457200">
              <a:spcBef>
                <a:spcPts val="0"/>
              </a:spcBef>
              <a:buClr>
                <a:schemeClr val="dk1"/>
              </a:buClr>
              <a:buSzPct val="100000"/>
              <a:buFont typeface="Arial"/>
              <a:buChar char="●"/>
            </a:pPr>
            <a:r>
              <a:rPr sz="2400" lang="en"/>
              <a:t>What do TP Monitors do?</a:t>
            </a:r>
          </a:p>
          <a:p>
            <a:pPr rtl="0" lvl="0" indent="-381000" marL="457200">
              <a:spcBef>
                <a:spcPts val="0"/>
              </a:spcBef>
              <a:buClr>
                <a:schemeClr val="dk1"/>
              </a:buClr>
              <a:buSzPct val="100000"/>
              <a:buFont typeface="Arial"/>
              <a:buChar char="●"/>
            </a:pPr>
            <a:r>
              <a:rPr sz="2400" lang="en"/>
              <a:t>Example of a TP Monitors</a:t>
            </a:r>
          </a:p>
          <a:p>
            <a:pPr rtl="0" lvl="0" indent="-381000" marL="457200">
              <a:spcBef>
                <a:spcPts val="0"/>
              </a:spcBef>
              <a:buClr>
                <a:schemeClr val="dk1"/>
              </a:buClr>
              <a:buSzPct val="100000"/>
              <a:buFont typeface="Arial"/>
              <a:buChar char="●"/>
            </a:pPr>
            <a:r>
              <a:rPr sz="2400" lang="en"/>
              <a:t>Features of TP Monitors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JDBC Architecture</a:t>
            </a:r>
          </a:p>
        </p:txBody>
      </p:sp>
      <p:sp>
        <p:nvSpPr>
          <p:cNvPr id="162" name="Shape 162"/>
          <p:cNvSpPr txBox="1"/>
          <p:nvPr>
            <p:ph idx="1" type="body"/>
          </p:nvPr>
        </p:nvSpPr>
        <p:spPr>
          <a:xfrm>
            <a:off y="1231900" x="3720925"/>
            <a:ext cy="3725699" cx="5258399"/>
          </a:xfrm>
          <a:prstGeom prst="rect">
            <a:avLst/>
          </a:prstGeom>
        </p:spPr>
        <p:txBody>
          <a:bodyPr bIns="91425" rIns="91425" lIns="91425" tIns="91425" anchor="t" anchorCtr="0">
            <a:noAutofit/>
          </a:bodyPr>
          <a:lstStyle/>
          <a:p>
            <a:pPr rtl="0" lvl="0">
              <a:spcBef>
                <a:spcPts val="0"/>
              </a:spcBef>
              <a:buNone/>
            </a:pPr>
            <a:r>
              <a:rPr sz="1800" lang="en"/>
              <a:t>Applications and applets can access databases via the JDBC API using pure Java JDBC technology-based drivers.</a:t>
            </a:r>
          </a:p>
          <a:p>
            <a:pPr rtl="0" lvl="0">
              <a:spcBef>
                <a:spcPts val="0"/>
              </a:spcBef>
              <a:buNone/>
            </a:pPr>
            <a:r>
              <a:t/>
            </a:r>
            <a:endParaRPr sz="1800"/>
          </a:p>
          <a:p>
            <a:pPr rtl="0" lvl="0" indent="-342900" marL="457200">
              <a:spcBef>
                <a:spcPts val="0"/>
              </a:spcBef>
              <a:buClr>
                <a:schemeClr val="dk1"/>
              </a:buClr>
              <a:buSzPct val="100000"/>
              <a:buFont typeface="Arial"/>
              <a:buChar char="●"/>
            </a:pPr>
            <a:r>
              <a:rPr sz="1800" lang="en"/>
              <a:t>Left side: Direct-to-Database Pure Java Driver</a:t>
            </a:r>
          </a:p>
          <a:p>
            <a:pPr rtl="0" lvl="0" indent="-342900" marL="457200">
              <a:spcBef>
                <a:spcPts val="0"/>
              </a:spcBef>
              <a:buClr>
                <a:schemeClr val="dk1"/>
              </a:buClr>
              <a:buSzPct val="100000"/>
              <a:buFont typeface="Arial"/>
              <a:buChar char="●"/>
            </a:pPr>
            <a:r>
              <a:rPr sz="1800" lang="en"/>
              <a:t>Right side: Pure Java Driver for Database Middleware </a:t>
            </a:r>
          </a:p>
          <a:p>
            <a:pPr rtl="0" lvl="0">
              <a:spcBef>
                <a:spcPts val="0"/>
              </a:spcBef>
              <a:buClr>
                <a:schemeClr val="dk1"/>
              </a:buClr>
              <a:buFont typeface="Arial"/>
              <a:buNone/>
            </a:pPr>
            <a:r>
              <a:t/>
            </a:r>
            <a:endParaRPr sz="1400"/>
          </a:p>
          <a:p>
            <a:pPr>
              <a:spcBef>
                <a:spcPts val="0"/>
              </a:spcBef>
              <a:buNone/>
            </a:pPr>
            <a:r>
              <a:t/>
            </a:r>
            <a:endParaRPr sz="1400"/>
          </a:p>
        </p:txBody>
      </p:sp>
      <p:pic>
        <p:nvPicPr>
          <p:cNvPr id="163" name="Shape 163"/>
          <p:cNvPicPr preferRelativeResize="0"/>
          <p:nvPr/>
        </p:nvPicPr>
        <p:blipFill>
          <a:blip r:embed="rId3"/>
          <a:stretch>
            <a:fillRect/>
          </a:stretch>
        </p:blipFill>
        <p:spPr>
          <a:xfrm>
            <a:off y="1316350" x="457200"/>
            <a:ext cy="3556800" cx="3115750"/>
          </a:xfrm>
          <a:prstGeom prst="rect">
            <a:avLst/>
          </a:prstGeom>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JDBC Architecture</a:t>
            </a:r>
          </a:p>
        </p:txBody>
      </p:sp>
      <p:sp>
        <p:nvSpPr>
          <p:cNvPr id="169" name="Shape 169"/>
          <p:cNvSpPr txBox="1"/>
          <p:nvPr>
            <p:ph idx="1" type="body"/>
          </p:nvPr>
        </p:nvSpPr>
        <p:spPr>
          <a:xfrm>
            <a:off y="1200150" x="3561225"/>
            <a:ext cy="3725699" cx="55827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sz="1800" lang="en"/>
              <a:t>JDBC connectivity using ODBC drivers and existing database client libraries. </a:t>
            </a:r>
          </a:p>
          <a:p>
            <a:pPr rtl="0" lvl="0">
              <a:spcBef>
                <a:spcPts val="0"/>
              </a:spcBef>
              <a:buClr>
                <a:schemeClr val="dk1"/>
              </a:buClr>
              <a:buFont typeface="Arial"/>
              <a:buNone/>
            </a:pPr>
            <a:r>
              <a:t/>
            </a:r>
            <a:endParaRPr sz="1800"/>
          </a:p>
          <a:p>
            <a:pPr rtl="0" lvl="0" indent="-342900" marL="457200">
              <a:spcBef>
                <a:spcPts val="0"/>
              </a:spcBef>
              <a:buClr>
                <a:schemeClr val="dk1"/>
              </a:buClr>
              <a:buSzPct val="100000"/>
              <a:buFont typeface="Arial"/>
              <a:buChar char="●"/>
            </a:pPr>
            <a:r>
              <a:rPr sz="1800" lang="en"/>
              <a:t>Left side: JDBC-ODBC Bridge plus ODBC Driver </a:t>
            </a:r>
          </a:p>
          <a:p>
            <a:pPr lvl="0" indent="-342900" marL="457200">
              <a:spcBef>
                <a:spcPts val="0"/>
              </a:spcBef>
              <a:buClr>
                <a:schemeClr val="dk1"/>
              </a:buClr>
              <a:buSzPct val="100000"/>
              <a:buFont typeface="Arial"/>
              <a:buChar char="●"/>
            </a:pPr>
            <a:r>
              <a:rPr sz="1800" lang="en"/>
              <a:t>Right side: A native API partly Java technology-enabled driver </a:t>
            </a:r>
          </a:p>
        </p:txBody>
      </p:sp>
      <p:pic>
        <p:nvPicPr>
          <p:cNvPr id="170" name="Shape 170"/>
          <p:cNvPicPr preferRelativeResize="0"/>
          <p:nvPr/>
        </p:nvPicPr>
        <p:blipFill>
          <a:blip r:embed="rId3"/>
          <a:stretch>
            <a:fillRect/>
          </a:stretch>
        </p:blipFill>
        <p:spPr>
          <a:xfrm>
            <a:off y="1250550" x="503400"/>
            <a:ext cy="3725700" cx="3057824"/>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JDBC Architecture</a:t>
            </a:r>
          </a:p>
        </p:txBody>
      </p:sp>
      <p:sp>
        <p:nvSpPr>
          <p:cNvPr id="176" name="Shape 176"/>
          <p:cNvSpPr txBox="1"/>
          <p:nvPr>
            <p:ph idx="1" type="body"/>
          </p:nvPr>
        </p:nvSpPr>
        <p:spPr>
          <a:xfrm>
            <a:off y="1176625" x="4575275"/>
            <a:ext cy="3725699" cx="4486499"/>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sz="1800" lang="en"/>
              <a:t>Two-tier Architecture for Data Access</a:t>
            </a:r>
          </a:p>
          <a:p>
            <a:pPr rtl="0" lvl="0">
              <a:spcBef>
                <a:spcPts val="0"/>
              </a:spcBef>
              <a:buClr>
                <a:schemeClr val="dk1"/>
              </a:buClr>
              <a:buFont typeface="Arial"/>
              <a:buNone/>
            </a:pPr>
            <a:r>
              <a:t/>
            </a:r>
            <a:endParaRPr sz="1800"/>
          </a:p>
          <a:p>
            <a:pPr rtl="0" lvl="0" indent="-342900" marL="457200">
              <a:spcBef>
                <a:spcPts val="0"/>
              </a:spcBef>
              <a:buClr>
                <a:schemeClr val="dk1"/>
              </a:buClr>
              <a:buSzPct val="100000"/>
              <a:buFont typeface="Arial"/>
              <a:buChar char="●"/>
            </a:pPr>
            <a:r>
              <a:rPr sz="1800" lang="en"/>
              <a:t>a Java applet or application talks directly to the data source</a:t>
            </a:r>
          </a:p>
          <a:p>
            <a:pPr rtl="0" lvl="0" indent="-342900" marL="457200">
              <a:spcBef>
                <a:spcPts val="0"/>
              </a:spcBef>
              <a:buClr>
                <a:schemeClr val="dk1"/>
              </a:buClr>
              <a:buSzPct val="100000"/>
              <a:buFont typeface="Arial"/>
              <a:buChar char="●"/>
            </a:pPr>
            <a:r>
              <a:rPr sz="1800" lang="en"/>
              <a:t>a client/server configuration</a:t>
            </a:r>
          </a:p>
          <a:p>
            <a:pPr lvl="0" indent="-342900" marL="457200">
              <a:spcBef>
                <a:spcPts val="0"/>
              </a:spcBef>
              <a:buClr>
                <a:schemeClr val="dk1"/>
              </a:buClr>
              <a:buSzPct val="100000"/>
              <a:buFont typeface="Arial"/>
              <a:buChar char="●"/>
            </a:pPr>
            <a:r>
              <a:rPr sz="1800" lang="en"/>
              <a:t>Data source may be located on another machine to which the user is connected via a network</a:t>
            </a:r>
          </a:p>
        </p:txBody>
      </p:sp>
      <p:pic>
        <p:nvPicPr>
          <p:cNvPr id="177" name="Shape 177"/>
          <p:cNvPicPr preferRelativeResize="0"/>
          <p:nvPr/>
        </p:nvPicPr>
        <p:blipFill>
          <a:blip r:embed="rId3"/>
          <a:stretch>
            <a:fillRect/>
          </a:stretch>
        </p:blipFill>
        <p:spPr>
          <a:xfrm>
            <a:off y="1398200" x="457200"/>
            <a:ext cy="1887974" cx="4118074"/>
          </a:xfrm>
          <a:prstGeom prst="rect">
            <a:avLst/>
          </a:prstGeom>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sp>
        <p:nvSpPr>
          <p:cNvPr id="182" name="Shape 18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JDBC Architecture</a:t>
            </a:r>
          </a:p>
        </p:txBody>
      </p:sp>
      <p:sp>
        <p:nvSpPr>
          <p:cNvPr id="183" name="Shape 183"/>
          <p:cNvSpPr txBox="1"/>
          <p:nvPr>
            <p:ph idx="1" type="body"/>
          </p:nvPr>
        </p:nvSpPr>
        <p:spPr>
          <a:xfrm>
            <a:off y="1200150" x="4595500"/>
            <a:ext cy="3725699" cx="4442700"/>
          </a:xfrm>
          <a:prstGeom prst="rect">
            <a:avLst/>
          </a:prstGeom>
        </p:spPr>
        <p:txBody>
          <a:bodyPr bIns="91425" rIns="91425" lIns="91425" tIns="91425" anchor="t" anchorCtr="0">
            <a:noAutofit/>
          </a:bodyPr>
          <a:lstStyle/>
          <a:p>
            <a:pPr rtl="0" lvl="0">
              <a:spcBef>
                <a:spcPts val="0"/>
              </a:spcBef>
              <a:buNone/>
            </a:pPr>
            <a:r>
              <a:rPr sz="1800" lang="en"/>
              <a:t>Three-tier Architecture for Data Access</a:t>
            </a:r>
          </a:p>
          <a:p>
            <a:pPr rtl="0" lvl="0">
              <a:spcBef>
                <a:spcPts val="0"/>
              </a:spcBef>
              <a:buNone/>
            </a:pPr>
            <a:r>
              <a:t/>
            </a:r>
            <a:endParaRPr sz="1800"/>
          </a:p>
          <a:p>
            <a:pPr rtl="0" lvl="0" indent="-342900" marL="457200">
              <a:spcBef>
                <a:spcPts val="0"/>
              </a:spcBef>
              <a:buClr>
                <a:schemeClr val="dk1"/>
              </a:buClr>
              <a:buSzPct val="100000"/>
              <a:buFont typeface="Georgia"/>
              <a:buChar char="●"/>
            </a:pPr>
            <a:r>
              <a:rPr sz="1800" lang="en"/>
              <a:t>commands are sent to a "middle tier" of services</a:t>
            </a:r>
          </a:p>
          <a:p>
            <a:pPr rtl="0" lvl="0" indent="-342900" marL="457200">
              <a:spcBef>
                <a:spcPts val="0"/>
              </a:spcBef>
              <a:buClr>
                <a:schemeClr val="dk1"/>
              </a:buClr>
              <a:buSzPct val="100000"/>
              <a:buFont typeface="Georgia"/>
              <a:buChar char="●"/>
            </a:pPr>
            <a:r>
              <a:rPr sz="1800" lang="en"/>
              <a:t>maintains control over access and the kinds of updates that can be made to corporate data</a:t>
            </a:r>
          </a:p>
          <a:p>
            <a:pPr rtl="0" lvl="0" indent="-342900" marL="457200">
              <a:spcBef>
                <a:spcPts val="0"/>
              </a:spcBef>
              <a:buClr>
                <a:schemeClr val="dk1"/>
              </a:buClr>
              <a:buSzPct val="100000"/>
              <a:buFont typeface="Georgia"/>
              <a:buChar char="●"/>
            </a:pPr>
            <a:r>
              <a:rPr sz="1800" lang="en"/>
              <a:t>simplifies the deployment of applications</a:t>
            </a:r>
          </a:p>
          <a:p>
            <a:pPr lvl="0" indent="-342900" marL="457200">
              <a:spcBef>
                <a:spcPts val="0"/>
              </a:spcBef>
              <a:buClr>
                <a:schemeClr val="dk1"/>
              </a:buClr>
              <a:buSzPct val="100000"/>
              <a:buFont typeface="Georgia"/>
              <a:buChar char="●"/>
            </a:pPr>
            <a:r>
              <a:rPr sz="1800" lang="en"/>
              <a:t>offers fast performance</a:t>
            </a:r>
          </a:p>
        </p:txBody>
      </p:sp>
      <p:pic>
        <p:nvPicPr>
          <p:cNvPr id="184" name="Shape 184"/>
          <p:cNvPicPr preferRelativeResize="0"/>
          <p:nvPr/>
        </p:nvPicPr>
        <p:blipFill>
          <a:blip r:embed="rId3"/>
          <a:stretch>
            <a:fillRect/>
          </a:stretch>
        </p:blipFill>
        <p:spPr>
          <a:xfrm>
            <a:off y="1350700" x="280900"/>
            <a:ext cy="2724200" cx="4220574"/>
          </a:xfrm>
          <a:prstGeom prst="rect">
            <a:avLst/>
          </a:prstGeom>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pic>
        <p:nvPicPr>
          <p:cNvPr id="189" name="Shape 189"/>
          <p:cNvPicPr preferRelativeResize="0"/>
          <p:nvPr/>
        </p:nvPicPr>
        <p:blipFill>
          <a:blip r:embed="rId3"/>
          <a:stretch>
            <a:fillRect/>
          </a:stretch>
        </p:blipFill>
        <p:spPr>
          <a:xfrm>
            <a:off y="1150075" x="529475"/>
            <a:ext cy="3993425" cx="7086600"/>
          </a:xfrm>
          <a:prstGeom prst="rect">
            <a:avLst/>
          </a:prstGeom>
        </p:spPr>
      </p:pic>
      <p:sp>
        <p:nvSpPr>
          <p:cNvPr id="190" name="Shape 190"/>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Today’s Tangled World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Today’s Tangled World</a:t>
            </a:r>
          </a:p>
        </p:txBody>
      </p:sp>
      <p:pic>
        <p:nvPicPr>
          <p:cNvPr id="196" name="Shape 196"/>
          <p:cNvPicPr preferRelativeResize="0"/>
          <p:nvPr/>
        </p:nvPicPr>
        <p:blipFill>
          <a:blip r:embed="rId3"/>
          <a:stretch>
            <a:fillRect/>
          </a:stretch>
        </p:blipFill>
        <p:spPr>
          <a:xfrm>
            <a:off y="1315050" x="457200"/>
            <a:ext cy="3718574" cx="6829425"/>
          </a:xfrm>
          <a:prstGeom prst="rect">
            <a:avLst/>
          </a:prstGeom>
        </p:spPr>
      </p:pic>
      <p:cxnSp>
        <p:nvCxnSpPr>
          <p:cNvPr id="197" name="Shape 197"/>
          <p:cNvCxnSpPr/>
          <p:nvPr/>
        </p:nvCxnSpPr>
        <p:spPr>
          <a:xfrm>
            <a:off y="690525" x="2733775"/>
            <a:ext cy="11699" cx="2238899"/>
          </a:xfrm>
          <a:prstGeom prst="straightConnector1">
            <a:avLst/>
          </a:prstGeom>
          <a:noFill/>
          <a:ln w="76200" cap="flat">
            <a:solidFill>
              <a:srgbClr val="FF0000"/>
            </a:solidFill>
            <a:prstDash val="solid"/>
            <a:round/>
            <a:headEnd w="lg" len="lg" type="none"/>
            <a:tailEnd w="lg" len="lg" type="non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Origin of TP Monitors</a:t>
            </a:r>
          </a:p>
        </p:txBody>
      </p:sp>
      <p:sp>
        <p:nvSpPr>
          <p:cNvPr id="52" name="Shape 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25000"/>
              <a:buFont typeface="Arial"/>
              <a:buChar char="●"/>
            </a:pPr>
            <a:r>
              <a:rPr sz="2400" lang="en"/>
              <a:t>TP monitor technology emerged when Atlantic Power and Light created an online support environment to share concurrently applications services and information resources with the batch and time sharing operating systems environment.</a:t>
            </a:r>
            <a:r>
              <a:rPr sz="3000" lang="en"/>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Purpose of TP Monitors</a:t>
            </a:r>
          </a:p>
        </p:txBody>
      </p:sp>
      <p:sp>
        <p:nvSpPr>
          <p:cNvPr id="58" name="Shape 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Transaction processing (TP) monitor technology provides the distributed client/server environment the capacity to efficiently and reliably develop, run, and manage transaction applications.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What are TP Monitors?</a:t>
            </a:r>
          </a:p>
        </p:txBody>
      </p:sp>
      <p:sp>
        <p:nvSpPr>
          <p:cNvPr id="64" name="Shape 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A TPM is a standalone program, distinct from the Web server and app server.</a:t>
            </a:r>
          </a:p>
          <a:p>
            <a:pPr rtl="0" lvl="0" indent="-381000" marL="457200">
              <a:spcBef>
                <a:spcPts val="0"/>
              </a:spcBef>
              <a:buClr>
                <a:schemeClr val="dk1"/>
              </a:buClr>
              <a:buSzPct val="100000"/>
              <a:buFont typeface="Arial"/>
              <a:buChar char="●"/>
            </a:pPr>
            <a:r>
              <a:rPr sz="2400" lang="en"/>
              <a:t>TP monitor technology controls transaction applications and performs business logic/rules computations and database updates. </a:t>
            </a:r>
          </a:p>
          <a:p>
            <a:pPr rtl="0" lvl="0" indent="-381000" marL="457200">
              <a:spcBef>
                <a:spcPts val="0"/>
              </a:spcBef>
              <a:buClr>
                <a:schemeClr val="dk1"/>
              </a:buClr>
              <a:buSzPct val="100000"/>
              <a:buFont typeface="Arial"/>
              <a:buChar char="●"/>
            </a:pPr>
            <a:r>
              <a:rPr sz="2400" lang="en"/>
              <a:t>TP monitor technology is used in data management, network access, security systems, delivery order processing, airline reservations, and customer service.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What do TP Monitors do?</a:t>
            </a:r>
          </a:p>
        </p:txBody>
      </p:sp>
      <p:sp>
        <p:nvSpPr>
          <p:cNvPr id="70" name="Shape 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sz="3000" lang="en"/>
              <a:t>Its mission is to monitor workflow status for transactions that require multiple steps. The TPM generally has the capability to post alerts and rollback errors or generate compensating transactions when an error occurs.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Examples of TP Monitors</a:t>
            </a:r>
          </a:p>
        </p:txBody>
      </p:sp>
      <p:sp>
        <p:nvSpPr>
          <p:cNvPr id="76" name="Shape 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CICS (Customer Information Control System)  by IBM.</a:t>
            </a:r>
          </a:p>
          <a:p>
            <a:pPr rtl="0" lvl="0" indent="-419100" marL="457200">
              <a:spcBef>
                <a:spcPts val="0"/>
              </a:spcBef>
              <a:buClr>
                <a:schemeClr val="dk1"/>
              </a:buClr>
              <a:buSzPct val="100000"/>
              <a:buFont typeface="Arial"/>
              <a:buChar char="●"/>
            </a:pPr>
            <a:r>
              <a:rPr lang="en"/>
              <a:t>TUXEDO by BEA.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Features of TP Monitors</a:t>
            </a:r>
          </a:p>
        </p:txBody>
      </p:sp>
      <p:sp>
        <p:nvSpPr>
          <p:cNvPr id="82" name="Shape 82"/>
          <p:cNvSpPr txBox="1"/>
          <p:nvPr>
            <p:ph idx="1" type="body"/>
          </p:nvPr>
        </p:nvSpPr>
        <p:spPr>
          <a:xfrm>
            <a:off y="1200150" x="457200"/>
            <a:ext cy="3725699" cx="39945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b="1" sz="2400" lang="en"/>
              <a:t>Priorities</a:t>
            </a:r>
            <a:r>
              <a:rPr sz="2400" lang="en"/>
              <a:t> determine the order in which service requests are dequeued by a server. Priority is assigned by a client to individual services and can range from 1 to 100, where 100 represents the highest priority. </a:t>
            </a:r>
          </a:p>
        </p:txBody>
      </p:sp>
      <p:sp>
        <p:nvSpPr>
          <p:cNvPr id="83" name="Shape 83"/>
          <p:cNvSpPr txBox="1"/>
          <p:nvPr>
            <p:ph idx="2" type="body"/>
          </p:nvPr>
        </p:nvSpPr>
        <p:spPr>
          <a:xfrm>
            <a:off y="1200150" x="4692273"/>
            <a:ext cy="3725699" cx="3994500"/>
          </a:xfrm>
          <a:prstGeom prst="rect">
            <a:avLst/>
          </a:prstGeom>
        </p:spPr>
        <p:txBody>
          <a:bodyPr bIns="91425" rIns="91425" lIns="91425" tIns="91425" anchor="t" anchorCtr="0">
            <a:noAutofit/>
          </a:bodyPr>
          <a:lstStyle/>
          <a:p>
            <a:pPr>
              <a:spcBef>
                <a:spcPts val="0"/>
              </a:spcBef>
              <a:buNone/>
            </a:pPr>
            <a:r>
              <a:t/>
            </a:r>
            <a:endParaRPr/>
          </a:p>
        </p:txBody>
      </p:sp>
      <p:pic>
        <p:nvPicPr>
          <p:cNvPr id="84" name="Shape 84"/>
          <p:cNvPicPr preferRelativeResize="0"/>
          <p:nvPr/>
        </p:nvPicPr>
        <p:blipFill>
          <a:blip r:embed="rId3"/>
          <a:stretch>
            <a:fillRect/>
          </a:stretch>
        </p:blipFill>
        <p:spPr>
          <a:xfrm>
            <a:off y="1200150" x="4724400"/>
            <a:ext cy="3725700" cx="3962400"/>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Features of TP Monitors</a:t>
            </a:r>
          </a:p>
        </p:txBody>
      </p:sp>
      <p:sp>
        <p:nvSpPr>
          <p:cNvPr id="90" name="Shape 90"/>
          <p:cNvSpPr txBox="1"/>
          <p:nvPr>
            <p:ph idx="1" type="body"/>
          </p:nvPr>
        </p:nvSpPr>
        <p:spPr>
          <a:xfrm>
            <a:off y="1200150" x="457200"/>
            <a:ext cy="15981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b="1" sz="2400" lang="en"/>
              <a:t>Load balancing</a:t>
            </a:r>
            <a:r>
              <a:rPr sz="2400" lang="en"/>
              <a:t>: a technique used for distributing service requests evenly among servers that offer the same service. </a:t>
            </a:r>
          </a:p>
        </p:txBody>
      </p:sp>
      <p:pic>
        <p:nvPicPr>
          <p:cNvPr id="91" name="Shape 91"/>
          <p:cNvPicPr preferRelativeResize="0"/>
          <p:nvPr/>
        </p:nvPicPr>
        <p:blipFill>
          <a:blip r:embed="rId3"/>
          <a:stretch>
            <a:fillRect/>
          </a:stretch>
        </p:blipFill>
        <p:spPr>
          <a:xfrm>
            <a:off y="2527925" x="726587"/>
            <a:ext cy="2466900" cx="7690825"/>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