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66" r:id="rId2"/>
    <p:sldId id="267" r:id="rId3"/>
    <p:sldId id="276" r:id="rId4"/>
    <p:sldId id="268" r:id="rId5"/>
    <p:sldId id="269" r:id="rId6"/>
    <p:sldId id="270" r:id="rId7"/>
    <p:sldId id="271" r:id="rId8"/>
    <p:sldId id="272" r:id="rId9"/>
    <p:sldId id="273" r:id="rId10"/>
    <p:sldId id="256" r:id="rId11"/>
    <p:sldId id="257" r:id="rId12"/>
    <p:sldId id="258" r:id="rId13"/>
    <p:sldId id="259" r:id="rId14"/>
    <p:sldId id="260" r:id="rId15"/>
    <p:sldId id="261" r:id="rId16"/>
    <p:sldId id="262" r:id="rId17"/>
    <p:sldId id="263" r:id="rId18"/>
    <p:sldId id="264" r:id="rId19"/>
    <p:sldId id="274" r:id="rId20"/>
    <p:sldId id="265" r:id="rId21"/>
    <p:sldId id="275"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82401" autoAdjust="0"/>
  </p:normalViewPr>
  <p:slideViewPr>
    <p:cSldViewPr>
      <p:cViewPr varScale="1">
        <p:scale>
          <a:sx n="60" d="100"/>
          <a:sy n="60" d="100"/>
        </p:scale>
        <p:origin x="-1656" y="-7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2865B03-7265-45B6-A306-652E236F94FC}" type="datetimeFigureOut">
              <a:rPr lang="en-US" smtClean="0"/>
              <a:pPr/>
              <a:t>5/13/2014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50C498D-F8FB-46A5-A87F-7B9EA82E5323}"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AutoNum type="arabicParenR"/>
            </a:pPr>
            <a:r>
              <a:rPr lang="en-US" sz="1200" b="0" i="0" kern="1200" dirty="0" smtClean="0">
                <a:solidFill>
                  <a:schemeClr val="tx1"/>
                </a:solidFill>
                <a:latin typeface="+mn-lt"/>
                <a:ea typeface="+mn-ea"/>
                <a:cs typeface="+mn-cs"/>
              </a:rPr>
              <a:t>render the data where it is located and send a fixed-format image to the recipient; </a:t>
            </a:r>
          </a:p>
          <a:p>
            <a:pPr marL="228600" indent="-228600">
              <a:buAutoNum type="arabicParenR"/>
            </a:pPr>
            <a:r>
              <a:rPr lang="en-US" sz="1200" b="0" i="0" kern="1200" dirty="0" smtClean="0">
                <a:solidFill>
                  <a:schemeClr val="tx1"/>
                </a:solidFill>
                <a:latin typeface="+mn-lt"/>
                <a:ea typeface="+mn-ea"/>
                <a:cs typeface="+mn-cs"/>
              </a:rPr>
              <a:t> encapsulate the data with a rendering engine and send both to the recipient; or, </a:t>
            </a:r>
          </a:p>
          <a:p>
            <a:pPr marL="228600" indent="-228600">
              <a:buAutoNum type="arabicParenR"/>
            </a:pPr>
            <a:r>
              <a:rPr lang="en-US" sz="1200" b="0" i="0" kern="1200" dirty="0" smtClean="0">
                <a:solidFill>
                  <a:schemeClr val="tx1"/>
                </a:solidFill>
                <a:latin typeface="+mn-lt"/>
                <a:ea typeface="+mn-ea"/>
                <a:cs typeface="+mn-cs"/>
              </a:rPr>
              <a:t> send the raw data to the recipient along with metadata that describes the data type, so that the recipient can choose their own rendering engine.</a:t>
            </a:r>
            <a:endParaRPr lang="en-US" dirty="0"/>
          </a:p>
        </p:txBody>
      </p:sp>
      <p:sp>
        <p:nvSpPr>
          <p:cNvPr id="4" name="Slide Number Placeholder 3"/>
          <p:cNvSpPr>
            <a:spLocks noGrp="1"/>
          </p:cNvSpPr>
          <p:nvPr>
            <p:ph type="sldNum" sz="quarter" idx="10"/>
          </p:nvPr>
        </p:nvSpPr>
        <p:spPr/>
        <p:txBody>
          <a:bodyPr/>
          <a:lstStyle/>
          <a:p>
            <a:fld id="{950C498D-F8FB-46A5-A87F-7B9EA82E5323}" type="slidenum">
              <a:rPr lang="en-US" smtClean="0"/>
              <a:pPr/>
              <a:t>11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latin typeface="+mn-lt"/>
                <a:ea typeface="+mn-ea"/>
                <a:cs typeface="+mn-cs"/>
              </a:rPr>
              <a:t>Response messages may include both representation metadata and resource metadata: information about the resource that is not specific to the supplied representation.</a:t>
            </a:r>
            <a:endParaRPr lang="en-US" dirty="0"/>
          </a:p>
        </p:txBody>
      </p:sp>
      <p:sp>
        <p:nvSpPr>
          <p:cNvPr id="4" name="Slide Number Placeholder 3"/>
          <p:cNvSpPr>
            <a:spLocks noGrp="1"/>
          </p:cNvSpPr>
          <p:nvPr>
            <p:ph type="sldNum" sz="quarter" idx="10"/>
          </p:nvPr>
        </p:nvSpPr>
        <p:spPr/>
        <p:txBody>
          <a:bodyPr/>
          <a:lstStyle/>
          <a:p>
            <a:fld id="{950C498D-F8FB-46A5-A87F-7B9EA82E5323}" type="slidenum">
              <a:rPr lang="en-US" smtClean="0"/>
              <a:pPr/>
              <a:t>13</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latin typeface="+mn-lt"/>
                <a:ea typeface="+mn-ea"/>
                <a:cs typeface="+mn-cs"/>
              </a:rPr>
              <a:t>Control data defines the purpose of a message between components, such as the action being requested or the meaning of a response. It is also used to parameterize requests and override the default behavior of some connecting elements. For example, cache behavior can be modified by control data included in the request or response message.</a:t>
            </a:r>
            <a:endParaRPr lang="en-US" dirty="0"/>
          </a:p>
        </p:txBody>
      </p:sp>
      <p:sp>
        <p:nvSpPr>
          <p:cNvPr id="4" name="Slide Number Placeholder 3"/>
          <p:cNvSpPr>
            <a:spLocks noGrp="1"/>
          </p:cNvSpPr>
          <p:nvPr>
            <p:ph type="sldNum" sz="quarter" idx="10"/>
          </p:nvPr>
        </p:nvSpPr>
        <p:spPr/>
        <p:txBody>
          <a:bodyPr/>
          <a:lstStyle/>
          <a:p>
            <a:fld id="{950C498D-F8FB-46A5-A87F-7B9EA82E5323}" type="slidenum">
              <a:rPr lang="en-US" smtClean="0"/>
              <a:pPr/>
              <a:t>14</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Table 5-2: REST </a:t>
            </a:r>
            <a:r>
              <a:rPr lang="en-US" b="1" dirty="0" err="1" smtClean="0"/>
              <a:t>Connectors</a:t>
            </a:r>
            <a:r>
              <a:rPr lang="en-US" dirty="0" err="1" smtClean="0"/>
              <a:t>ConnectorModern</a:t>
            </a:r>
            <a:r>
              <a:rPr lang="en-US" dirty="0" smtClean="0"/>
              <a:t> Web Examples</a:t>
            </a:r>
          </a:p>
          <a:p>
            <a:r>
              <a:rPr lang="en-US" dirty="0" smtClean="0"/>
              <a:t>Client </a:t>
            </a:r>
            <a:r>
              <a:rPr lang="en-US" dirty="0" err="1" smtClean="0"/>
              <a:t>libwww</a:t>
            </a:r>
            <a:r>
              <a:rPr lang="en-US" dirty="0" smtClean="0"/>
              <a:t>, </a:t>
            </a:r>
            <a:r>
              <a:rPr lang="en-US" dirty="0" err="1" smtClean="0"/>
              <a:t>libwww-perl</a:t>
            </a:r>
            <a:r>
              <a:rPr lang="en-US" dirty="0" smtClean="0"/>
              <a:t> </a:t>
            </a:r>
          </a:p>
          <a:p>
            <a:r>
              <a:rPr lang="en-US" dirty="0" smtClean="0"/>
              <a:t>Server </a:t>
            </a:r>
            <a:r>
              <a:rPr lang="en-US" dirty="0" err="1" smtClean="0"/>
              <a:t>libwww</a:t>
            </a:r>
            <a:r>
              <a:rPr lang="en-US" dirty="0" smtClean="0"/>
              <a:t>, Apache API, NSAPI    </a:t>
            </a:r>
          </a:p>
          <a:p>
            <a:r>
              <a:rPr lang="en-US" dirty="0" smtClean="0"/>
              <a:t>Cache browser cache, </a:t>
            </a:r>
            <a:r>
              <a:rPr lang="en-US" dirty="0" err="1" smtClean="0"/>
              <a:t>Akamai</a:t>
            </a:r>
            <a:r>
              <a:rPr lang="en-US" dirty="0" smtClean="0"/>
              <a:t> cache network</a:t>
            </a:r>
          </a:p>
          <a:p>
            <a:r>
              <a:rPr lang="en-US" dirty="0" smtClean="0"/>
              <a:t>Resolver bind (DNS lookup library)</a:t>
            </a:r>
          </a:p>
          <a:p>
            <a:r>
              <a:rPr lang="en-US" dirty="0" smtClean="0"/>
              <a:t>Tunnel SOCKS, SSL after HTTP CONNECT</a:t>
            </a:r>
            <a:br>
              <a:rPr lang="en-US" dirty="0" smtClean="0"/>
            </a:br>
            <a:endParaRPr lang="en-US" dirty="0"/>
          </a:p>
        </p:txBody>
      </p:sp>
      <p:sp>
        <p:nvSpPr>
          <p:cNvPr id="4" name="Slide Number Placeholder 3"/>
          <p:cNvSpPr>
            <a:spLocks noGrp="1"/>
          </p:cNvSpPr>
          <p:nvPr>
            <p:ph type="sldNum" sz="quarter" idx="10"/>
          </p:nvPr>
        </p:nvSpPr>
        <p:spPr/>
        <p:txBody>
          <a:bodyPr/>
          <a:lstStyle/>
          <a:p>
            <a:fld id="{950C498D-F8FB-46A5-A87F-7B9EA82E5323}" type="slidenum">
              <a:rPr lang="en-US" smtClean="0"/>
              <a:pPr/>
              <a:t>16</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CA3D00F-6296-4F16-A566-130F0B56DDB4}" type="datetimeFigureOut">
              <a:rPr lang="en-US" smtClean="0"/>
              <a:pPr/>
              <a:t>5/13/2014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EDF539-645D-4393-AB8B-4D114E74846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CA3D00F-6296-4F16-A566-130F0B56DDB4}" type="datetimeFigureOut">
              <a:rPr lang="en-US" smtClean="0"/>
              <a:pPr/>
              <a:t>5/13/2014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EDF539-645D-4393-AB8B-4D114E74846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CA3D00F-6296-4F16-A566-130F0B56DDB4}" type="datetimeFigureOut">
              <a:rPr lang="en-US" smtClean="0"/>
              <a:pPr/>
              <a:t>5/13/2014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EDF539-645D-4393-AB8B-4D114E74846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CA3D00F-6296-4F16-A566-130F0B56DDB4}" type="datetimeFigureOut">
              <a:rPr lang="en-US" smtClean="0"/>
              <a:pPr/>
              <a:t>5/13/2014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EDF539-645D-4393-AB8B-4D114E74846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CA3D00F-6296-4F16-A566-130F0B56DDB4}" type="datetimeFigureOut">
              <a:rPr lang="en-US" smtClean="0"/>
              <a:pPr/>
              <a:t>5/13/2014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EDF539-645D-4393-AB8B-4D114E74846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CA3D00F-6296-4F16-A566-130F0B56DDB4}" type="datetimeFigureOut">
              <a:rPr lang="en-US" smtClean="0"/>
              <a:pPr/>
              <a:t>5/13/2014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EDF539-645D-4393-AB8B-4D114E74846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CA3D00F-6296-4F16-A566-130F0B56DDB4}" type="datetimeFigureOut">
              <a:rPr lang="en-US" smtClean="0"/>
              <a:pPr/>
              <a:t>5/13/2014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0EDF539-645D-4393-AB8B-4D114E74846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CA3D00F-6296-4F16-A566-130F0B56DDB4}" type="datetimeFigureOut">
              <a:rPr lang="en-US" smtClean="0"/>
              <a:pPr/>
              <a:t>5/13/2014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0EDF539-645D-4393-AB8B-4D114E74846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CA3D00F-6296-4F16-A566-130F0B56DDB4}" type="datetimeFigureOut">
              <a:rPr lang="en-US" smtClean="0"/>
              <a:pPr/>
              <a:t>5/13/2014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0EDF539-645D-4393-AB8B-4D114E74846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CA3D00F-6296-4F16-A566-130F0B56DDB4}" type="datetimeFigureOut">
              <a:rPr lang="en-US" smtClean="0"/>
              <a:pPr/>
              <a:t>5/13/2014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EDF539-645D-4393-AB8B-4D114E74846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CA3D00F-6296-4F16-A566-130F0B56DDB4}" type="datetimeFigureOut">
              <a:rPr lang="en-US" smtClean="0"/>
              <a:pPr/>
              <a:t>5/13/2014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EDF539-645D-4393-AB8B-4D114E74846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CA3D00F-6296-4F16-A566-130F0B56DDB4}" type="datetimeFigureOut">
              <a:rPr lang="en-US" smtClean="0"/>
              <a:pPr/>
              <a:t>5/13/2014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EDF539-645D-4393-AB8B-4D114E74846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REST</a:t>
            </a:r>
            <a:endParaRPr lang="en-US" dirty="0"/>
          </a:p>
        </p:txBody>
      </p:sp>
      <p:sp>
        <p:nvSpPr>
          <p:cNvPr id="3" name="Subtitle 2"/>
          <p:cNvSpPr>
            <a:spLocks noGrp="1"/>
          </p:cNvSpPr>
          <p:nvPr>
            <p:ph type="subTitle" idx="1"/>
          </p:nvPr>
        </p:nvSpPr>
        <p:spPr/>
        <p:txBody>
          <a:bodyPr/>
          <a:lstStyle/>
          <a:p>
            <a:r>
              <a:rPr lang="en-US" dirty="0" smtClean="0"/>
              <a:t>By:</a:t>
            </a:r>
          </a:p>
          <a:p>
            <a:r>
              <a:rPr lang="en-US" dirty="0" err="1" smtClean="0"/>
              <a:t>Vishwanath</a:t>
            </a:r>
            <a:endParaRPr lang="en-US" dirty="0"/>
          </a:p>
          <a:p>
            <a:r>
              <a:rPr lang="en-US" dirty="0" err="1" smtClean="0"/>
              <a:t>Vineet</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REST Architectural Elements</a:t>
            </a:r>
            <a:endParaRPr lang="en-US" dirty="0"/>
          </a:p>
        </p:txBody>
      </p:sp>
      <p:sp>
        <p:nvSpPr>
          <p:cNvPr id="3" name="Subtitle 2"/>
          <p:cNvSpPr>
            <a:spLocks noGrp="1"/>
          </p:cNvSpPr>
          <p:nvPr>
            <p:ph type="subTitle" idx="1"/>
          </p:nvPr>
        </p:nvSpPr>
        <p:spPr/>
        <p:txBody>
          <a:bodyPr/>
          <a:lstStyle/>
          <a:p>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Elements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The nature and state of an architecture’s data elements is a key aspect of REST.</a:t>
            </a:r>
          </a:p>
          <a:p>
            <a:r>
              <a:rPr lang="en-US" dirty="0" smtClean="0"/>
              <a:t>REST provides a hybrid of all 3 options of a distributed hyper media</a:t>
            </a:r>
          </a:p>
          <a:p>
            <a:r>
              <a:rPr lang="en-US" dirty="0"/>
              <a:t>REST components communicate by transferring a representation of a resource in a format matching one </a:t>
            </a:r>
            <a:r>
              <a:rPr lang="en-US" dirty="0" smtClean="0"/>
              <a:t>of </a:t>
            </a:r>
            <a:r>
              <a:rPr lang="en-US" dirty="0"/>
              <a:t>standard data types, selected dynamically based on the capabilities </a:t>
            </a:r>
            <a:endParaRPr lang="en-US" dirty="0" smtClean="0"/>
          </a:p>
          <a:p>
            <a:r>
              <a:rPr lang="en-US" dirty="0" smtClean="0"/>
              <a:t>Or by </a:t>
            </a:r>
            <a:r>
              <a:rPr lang="en-US" dirty="0"/>
              <a:t>desires of the recipient and the nature of the resource.</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Resources </a:t>
            </a:r>
          </a:p>
        </p:txBody>
      </p:sp>
      <p:sp>
        <p:nvSpPr>
          <p:cNvPr id="3" name="Content Placeholder 2"/>
          <p:cNvSpPr>
            <a:spLocks noGrp="1"/>
          </p:cNvSpPr>
          <p:nvPr>
            <p:ph idx="1"/>
          </p:nvPr>
        </p:nvSpPr>
        <p:spPr/>
        <p:txBody>
          <a:bodyPr>
            <a:normAutofit fontScale="92500" lnSpcReduction="10000"/>
          </a:bodyPr>
          <a:lstStyle/>
          <a:p>
            <a:r>
              <a:rPr lang="en-US" dirty="0"/>
              <a:t>This abstract definition of a resource enables key features of the Web architecture</a:t>
            </a:r>
            <a:r>
              <a:rPr lang="en-US" dirty="0" smtClean="0"/>
              <a:t>.</a:t>
            </a:r>
          </a:p>
          <a:p>
            <a:r>
              <a:rPr lang="en-US" dirty="0" smtClean="0"/>
              <a:t> It </a:t>
            </a:r>
            <a:r>
              <a:rPr lang="en-US" dirty="0"/>
              <a:t>provides generality by encompassing many sources of information without artificially distinguishing them by type or implementation. </a:t>
            </a:r>
            <a:endParaRPr lang="en-US" dirty="0" smtClean="0"/>
          </a:p>
          <a:p>
            <a:r>
              <a:rPr lang="en-US" dirty="0" smtClean="0"/>
              <a:t>It </a:t>
            </a:r>
            <a:r>
              <a:rPr lang="en-US" dirty="0"/>
              <a:t>allows late binding of the reference to a </a:t>
            </a:r>
            <a:r>
              <a:rPr lang="en-US" dirty="0" smtClean="0"/>
              <a:t>representation</a:t>
            </a:r>
          </a:p>
          <a:p>
            <a:r>
              <a:rPr lang="en-US" dirty="0"/>
              <a:t>REST relies </a:t>
            </a:r>
            <a:r>
              <a:rPr lang="en-US" dirty="0" smtClean="0"/>
              <a:t>on </a:t>
            </a:r>
            <a:r>
              <a:rPr lang="en-US" dirty="0"/>
              <a:t>the author choosing a resource identifier that best fits the nature of the concept being identified.</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Representations</a:t>
            </a:r>
            <a:endParaRPr lang="en-US" dirty="0"/>
          </a:p>
        </p:txBody>
      </p:sp>
      <p:sp>
        <p:nvSpPr>
          <p:cNvPr id="3" name="Content Placeholder 2"/>
          <p:cNvSpPr>
            <a:spLocks noGrp="1"/>
          </p:cNvSpPr>
          <p:nvPr>
            <p:ph idx="1"/>
          </p:nvPr>
        </p:nvSpPr>
        <p:spPr/>
        <p:txBody>
          <a:bodyPr>
            <a:normAutofit fontScale="85000" lnSpcReduction="20000"/>
          </a:bodyPr>
          <a:lstStyle/>
          <a:p>
            <a:r>
              <a:rPr lang="en-US" dirty="0"/>
              <a:t>REST components perform actions on a resource by using a representation to capture the current or intended state of that resource and transferring that representation between </a:t>
            </a:r>
            <a:r>
              <a:rPr lang="en-US" dirty="0" smtClean="0"/>
              <a:t>components.</a:t>
            </a:r>
          </a:p>
          <a:p>
            <a:r>
              <a:rPr lang="en-US" dirty="0"/>
              <a:t>A representation consists of data, metadata describing the data, and, on occasion, metadata to describe the </a:t>
            </a:r>
            <a:r>
              <a:rPr lang="en-US" dirty="0" smtClean="0"/>
              <a:t>metadata</a:t>
            </a:r>
          </a:p>
          <a:p>
            <a:r>
              <a:rPr lang="en-US" dirty="0"/>
              <a:t>Metadata is in the form of name-value pairs, where the name corresponds to a standard that defines the value's structure and semantics. </a:t>
            </a:r>
            <a:endParaRPr lang="en-US" dirty="0" smtClean="0"/>
          </a:p>
          <a:p>
            <a:r>
              <a:rPr lang="en-US" dirty="0"/>
              <a:t>Response messages may include both representation metadata and resource metadata</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0"/>
            <a:ext cx="8229600" cy="4602163"/>
          </a:xfrm>
        </p:spPr>
        <p:txBody>
          <a:bodyPr>
            <a:normAutofit fontScale="92500" lnSpcReduction="20000"/>
          </a:bodyPr>
          <a:lstStyle/>
          <a:p>
            <a:r>
              <a:rPr lang="en-US" dirty="0"/>
              <a:t>Control data defines the purpose of a message between components, such as the action being requested or the meaning of a response. </a:t>
            </a:r>
            <a:endParaRPr lang="en-US" dirty="0" smtClean="0"/>
          </a:p>
          <a:p>
            <a:r>
              <a:rPr lang="en-US" dirty="0"/>
              <a:t>Depending on the message control data, a given representation may indicate the current state of the requested resource, the desired state for the requested resource, or the value of some other </a:t>
            </a:r>
            <a:r>
              <a:rPr lang="en-US" dirty="0" smtClean="0"/>
              <a:t>resource.</a:t>
            </a:r>
          </a:p>
          <a:p>
            <a:r>
              <a:rPr lang="en-US" dirty="0" smtClean="0"/>
              <a:t>For example, </a:t>
            </a:r>
            <a:r>
              <a:rPr lang="en-US" dirty="0"/>
              <a:t>a representation of the input data within a client's query form, or a representation of some error condition for a response</a:t>
            </a:r>
          </a:p>
        </p:txBody>
      </p:sp>
      <p:sp>
        <p:nvSpPr>
          <p:cNvPr id="4" name="Title 1"/>
          <p:cNvSpPr>
            <a:spLocks noGrp="1"/>
          </p:cNvSpPr>
          <p:nvPr>
            <p:ph type="title"/>
          </p:nvPr>
        </p:nvSpPr>
        <p:spPr>
          <a:xfrm>
            <a:off x="457200" y="274638"/>
            <a:ext cx="8229600" cy="1143000"/>
          </a:xfrm>
        </p:spPr>
        <p:txBody>
          <a:bodyPr/>
          <a:lstStyle/>
          <a:p>
            <a:r>
              <a:rPr lang="en-US" dirty="0" smtClean="0"/>
              <a:t>Representations</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85000" lnSpcReduction="20000"/>
          </a:bodyPr>
          <a:lstStyle/>
          <a:p>
            <a:r>
              <a:rPr lang="en-US" dirty="0"/>
              <a:t>The data format of a representation is known as a media </a:t>
            </a:r>
            <a:r>
              <a:rPr lang="en-US" dirty="0" smtClean="0"/>
              <a:t>type</a:t>
            </a:r>
          </a:p>
          <a:p>
            <a:r>
              <a:rPr lang="en-US" dirty="0"/>
              <a:t>The design of a media type can directly impact the user-perceived performance of a distributed hypermedia </a:t>
            </a:r>
            <a:r>
              <a:rPr lang="en-US" dirty="0" smtClean="0"/>
              <a:t>system.</a:t>
            </a:r>
          </a:p>
          <a:p>
            <a:r>
              <a:rPr lang="en-US" dirty="0"/>
              <a:t>A data format that places the most important rendering information up </a:t>
            </a:r>
            <a:r>
              <a:rPr lang="en-US" dirty="0" smtClean="0"/>
              <a:t>front.</a:t>
            </a:r>
          </a:p>
          <a:p>
            <a:r>
              <a:rPr lang="en-US" dirty="0" smtClean="0"/>
              <a:t>Such </a:t>
            </a:r>
            <a:r>
              <a:rPr lang="en-US" dirty="0"/>
              <a:t>that the initial information can be incrementally rendered while the rest of the information is being received, results in much better user-perceived performance than a data format that must be entirely received before rendering can begin.</a:t>
            </a:r>
          </a:p>
        </p:txBody>
      </p:sp>
      <p:sp>
        <p:nvSpPr>
          <p:cNvPr id="4" name="Title 1"/>
          <p:cNvSpPr>
            <a:spLocks noGrp="1"/>
          </p:cNvSpPr>
          <p:nvPr>
            <p:ph type="title"/>
          </p:nvPr>
        </p:nvSpPr>
        <p:spPr>
          <a:xfrm>
            <a:off x="457200" y="274638"/>
            <a:ext cx="8229600" cy="1143000"/>
          </a:xfrm>
        </p:spPr>
        <p:txBody>
          <a:bodyPr/>
          <a:lstStyle/>
          <a:p>
            <a:r>
              <a:rPr lang="en-US" dirty="0" smtClean="0"/>
              <a:t>Representations</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Connectors</a:t>
            </a:r>
            <a:endParaRPr lang="en-US" dirty="0"/>
          </a:p>
        </p:txBody>
      </p:sp>
      <p:sp>
        <p:nvSpPr>
          <p:cNvPr id="3" name="Content Placeholder 2"/>
          <p:cNvSpPr>
            <a:spLocks noGrp="1"/>
          </p:cNvSpPr>
          <p:nvPr>
            <p:ph idx="1"/>
          </p:nvPr>
        </p:nvSpPr>
        <p:spPr/>
        <p:txBody>
          <a:bodyPr/>
          <a:lstStyle/>
          <a:p>
            <a:r>
              <a:rPr lang="en-US" dirty="0"/>
              <a:t>The connectors present an abstract interface for component communication, enhancing simplicity by providing a clean separation of concerns and hiding the underlying implementation of resources and communication mechanisms.</a:t>
            </a:r>
            <a:endParaRPr lang="en-US" dirty="0" smtClean="0"/>
          </a:p>
          <a:p>
            <a:r>
              <a:rPr lang="en-US" dirty="0" smtClean="0"/>
              <a:t>The different connectors that REST uses are client, server, cache, resolver, tunnel.</a:t>
            </a:r>
          </a:p>
          <a:p>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Connectors</a:t>
            </a:r>
            <a:endParaRPr lang="en-US" dirty="0"/>
          </a:p>
        </p:txBody>
      </p:sp>
      <p:sp>
        <p:nvSpPr>
          <p:cNvPr id="3" name="Content Placeholder 2"/>
          <p:cNvSpPr>
            <a:spLocks noGrp="1"/>
          </p:cNvSpPr>
          <p:nvPr>
            <p:ph idx="1"/>
          </p:nvPr>
        </p:nvSpPr>
        <p:spPr/>
        <p:txBody>
          <a:bodyPr>
            <a:normAutofit fontScale="77500" lnSpcReduction="20000"/>
          </a:bodyPr>
          <a:lstStyle/>
          <a:p>
            <a:r>
              <a:rPr lang="en-US" dirty="0"/>
              <a:t>The primary connector types are client and </a:t>
            </a:r>
            <a:r>
              <a:rPr lang="en-US" dirty="0" smtClean="0"/>
              <a:t>server.</a:t>
            </a:r>
          </a:p>
          <a:p>
            <a:r>
              <a:rPr lang="en-US" dirty="0" smtClean="0"/>
              <a:t>Client </a:t>
            </a:r>
            <a:r>
              <a:rPr lang="en-US" dirty="0"/>
              <a:t>initiates communication by making a </a:t>
            </a:r>
            <a:r>
              <a:rPr lang="en-US" dirty="0" smtClean="0"/>
              <a:t>request.</a:t>
            </a:r>
          </a:p>
          <a:p>
            <a:r>
              <a:rPr lang="en-US" dirty="0" smtClean="0"/>
              <a:t>Server </a:t>
            </a:r>
            <a:r>
              <a:rPr lang="en-US" dirty="0"/>
              <a:t>listens for connections and responds to requests in order to supply access to its </a:t>
            </a:r>
            <a:r>
              <a:rPr lang="en-US" dirty="0" smtClean="0"/>
              <a:t>services</a:t>
            </a:r>
          </a:p>
          <a:p>
            <a:r>
              <a:rPr lang="en-US" dirty="0" smtClean="0"/>
              <a:t>Cache </a:t>
            </a:r>
            <a:r>
              <a:rPr lang="en-US" dirty="0"/>
              <a:t>connector, can be located on the interface to a client or server connector in order to save cacheable </a:t>
            </a:r>
            <a:r>
              <a:rPr lang="en-US" dirty="0" smtClean="0"/>
              <a:t>responses.</a:t>
            </a:r>
          </a:p>
          <a:p>
            <a:r>
              <a:rPr lang="en-US" dirty="0"/>
              <a:t>A resolver translates partial or complete resource identifiers into the network address information </a:t>
            </a:r>
            <a:r>
              <a:rPr lang="en-US" dirty="0" smtClean="0"/>
              <a:t>needed </a:t>
            </a:r>
            <a:r>
              <a:rPr lang="en-US" dirty="0"/>
              <a:t>to establish an inter-component connection</a:t>
            </a:r>
            <a:r>
              <a:rPr lang="en-US" dirty="0" smtClean="0"/>
              <a:t>.</a:t>
            </a:r>
          </a:p>
          <a:p>
            <a:r>
              <a:rPr lang="en-US" dirty="0"/>
              <a:t>T</a:t>
            </a:r>
            <a:r>
              <a:rPr lang="en-US" dirty="0" smtClean="0"/>
              <a:t>unnel </a:t>
            </a:r>
            <a:r>
              <a:rPr lang="en-US" dirty="0"/>
              <a:t>relays communication across a connection boundary, such as a firewall or lower-level network gateway. </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Components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The different components are origin server, gateway, proxy, user agent.</a:t>
            </a:r>
          </a:p>
          <a:p>
            <a:r>
              <a:rPr lang="en-US" dirty="0"/>
              <a:t>A user agent uses a client connector to initiate a </a:t>
            </a:r>
            <a:r>
              <a:rPr lang="en-US" dirty="0" smtClean="0"/>
              <a:t>request. Most common example is web browser.</a:t>
            </a:r>
          </a:p>
          <a:p>
            <a:r>
              <a:rPr lang="en-US" dirty="0"/>
              <a:t>An origin server uses a server connector to govern the namespace for a requested resource</a:t>
            </a:r>
            <a:r>
              <a:rPr lang="en-US" dirty="0" smtClean="0"/>
              <a:t>.</a:t>
            </a:r>
          </a:p>
          <a:p>
            <a:r>
              <a:rPr lang="en-US" dirty="0"/>
              <a:t>Intermediary components act as both a client and a server in order to forward, with possible translation, requests and responses</a:t>
            </a:r>
            <a:r>
              <a:rPr lang="en-US" dirty="0" smtClean="0"/>
              <a:t>.</a:t>
            </a:r>
          </a:p>
          <a:p>
            <a:r>
              <a:rPr lang="en-US" dirty="0"/>
              <a:t>T</a:t>
            </a:r>
            <a:r>
              <a:rPr lang="en-US" dirty="0" smtClean="0"/>
              <a:t>he </a:t>
            </a:r>
            <a:r>
              <a:rPr lang="en-US" dirty="0"/>
              <a:t>difference between a proxy and a gateway is that a client determines when it will use a proxy.</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JSON with REST</a:t>
            </a:r>
          </a:p>
        </p:txBody>
      </p:sp>
      <p:sp>
        <p:nvSpPr>
          <p:cNvPr id="3" name="Content Placeholder 2"/>
          <p:cNvSpPr>
            <a:spLocks noGrp="1"/>
          </p:cNvSpPr>
          <p:nvPr>
            <p:ph idx="1"/>
          </p:nvPr>
        </p:nvSpPr>
        <p:spPr/>
        <p:txBody>
          <a:bodyPr>
            <a:normAutofit fontScale="92500" lnSpcReduction="10000"/>
          </a:bodyPr>
          <a:lstStyle/>
          <a:p>
            <a:r>
              <a:rPr lang="en-US" b="1" dirty="0"/>
              <a:t>JSON</a:t>
            </a:r>
            <a:r>
              <a:rPr lang="en-US" dirty="0"/>
              <a:t> (JavaScript Object Notation) is a lightweight data-interchange format. It is easy for humans to read and write</a:t>
            </a:r>
            <a:r>
              <a:rPr lang="en-US" dirty="0" smtClean="0"/>
              <a:t>.</a:t>
            </a:r>
          </a:p>
          <a:p>
            <a:r>
              <a:rPr lang="en-US" dirty="0"/>
              <a:t>REST and JSON offer a more human-friendly way of representing </a:t>
            </a:r>
            <a:r>
              <a:rPr lang="en-US" dirty="0" smtClean="0"/>
              <a:t>data</a:t>
            </a:r>
          </a:p>
          <a:p>
            <a:r>
              <a:rPr lang="en-US" dirty="0"/>
              <a:t>It allows you -- in a simple format -- to represent complex things with a minimal amount of metadata</a:t>
            </a:r>
            <a:r>
              <a:rPr lang="en-US" dirty="0" smtClean="0"/>
              <a:t>.</a:t>
            </a:r>
          </a:p>
          <a:p>
            <a:r>
              <a:rPr lang="en-US" dirty="0"/>
              <a:t>JSON is compatible with </a:t>
            </a:r>
            <a:r>
              <a:rPr lang="en-US" dirty="0" smtClean="0"/>
              <a:t>JS and easy to handle with JAVA, C# etc.</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r>
              <a:rPr lang="en-US" dirty="0" smtClean="0"/>
              <a:t>REST stands for Representational State Transfer</a:t>
            </a:r>
          </a:p>
          <a:p>
            <a:endParaRPr lang="en-US" dirty="0" smtClean="0"/>
          </a:p>
          <a:p>
            <a:pPr>
              <a:buNone/>
            </a:pPr>
            <a:r>
              <a:rPr lang="en-US" dirty="0" smtClean="0"/>
              <a:t>It consists of:</a:t>
            </a:r>
          </a:p>
          <a:p>
            <a:r>
              <a:rPr lang="en-US" dirty="0" smtClean="0"/>
              <a:t>REST constraints</a:t>
            </a:r>
          </a:p>
          <a:p>
            <a:r>
              <a:rPr lang="en-US" dirty="0" smtClean="0"/>
              <a:t>REST architecture elements</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JSON+REST vs. </a:t>
            </a:r>
            <a:r>
              <a:rPr lang="en-US" b="1" dirty="0" smtClean="0"/>
              <a:t>XML+SOAP</a:t>
            </a:r>
            <a:endParaRPr lang="en-US" dirty="0"/>
          </a:p>
        </p:txBody>
      </p:sp>
      <p:sp>
        <p:nvSpPr>
          <p:cNvPr id="3" name="Content Placeholder 2"/>
          <p:cNvSpPr>
            <a:spLocks noGrp="1"/>
          </p:cNvSpPr>
          <p:nvPr>
            <p:ph idx="1"/>
          </p:nvPr>
        </p:nvSpPr>
        <p:spPr/>
        <p:txBody>
          <a:bodyPr>
            <a:normAutofit fontScale="92500" lnSpcReduction="20000"/>
          </a:bodyPr>
          <a:lstStyle/>
          <a:p>
            <a:r>
              <a:rPr lang="en-US" dirty="0"/>
              <a:t>JSON is a lot simpler than XML+XML Schema and is more isomorphic with the relational </a:t>
            </a:r>
            <a:r>
              <a:rPr lang="en-US" dirty="0" smtClean="0"/>
              <a:t>data</a:t>
            </a:r>
          </a:p>
          <a:p>
            <a:r>
              <a:rPr lang="en-US" dirty="0"/>
              <a:t>Browsers can consume large amount of JSON much more efficiently than they can consume large amount </a:t>
            </a:r>
            <a:r>
              <a:rPr lang="en-US" dirty="0" smtClean="0"/>
              <a:t>of XML</a:t>
            </a:r>
          </a:p>
          <a:p>
            <a:r>
              <a:rPr lang="en-US" dirty="0"/>
              <a:t>REST interfaces are much easier to design and implement than SOAP </a:t>
            </a:r>
            <a:r>
              <a:rPr lang="en-US" dirty="0" smtClean="0"/>
              <a:t>interfaces</a:t>
            </a:r>
          </a:p>
          <a:p>
            <a:r>
              <a:rPr lang="en-US" dirty="0"/>
              <a:t>All you really need to focus on are modeling resources using JSON, modeling URL hierarchies, modeling search patterns and modeling batching for performance improvements.</a:t>
            </a:r>
          </a:p>
        </p:txBody>
      </p:sp>
      <p:pic>
        <p:nvPicPr>
          <p:cNvPr id="4" name="Picture 3" descr="bar-soap-18409883.jpg"/>
          <p:cNvPicPr>
            <a:picLocks noChangeAspect="1"/>
          </p:cNvPicPr>
          <p:nvPr/>
        </p:nvPicPr>
        <p:blipFill>
          <a:blip r:embed="rId2" cstate="print"/>
          <a:stretch>
            <a:fillRect/>
          </a:stretch>
        </p:blipFill>
        <p:spPr>
          <a:xfrm>
            <a:off x="6324600" y="381000"/>
            <a:ext cx="1524000" cy="1013460"/>
          </a:xfrm>
          <a:prstGeom prst="rect">
            <a:avLst/>
          </a:prstGeom>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0"/>
            <a:ext cx="8229600" cy="1143000"/>
          </a:xfrm>
        </p:spPr>
        <p:txBody>
          <a:bodyPr/>
          <a:lstStyle/>
          <a:p>
            <a:r>
              <a:rPr lang="en-US" dirty="0" smtClean="0"/>
              <a:t>Thank you</a:t>
            </a:r>
            <a:endParaRPr lang="en-US" dirty="0"/>
          </a:p>
        </p:txBody>
      </p:sp>
      <p:sp>
        <p:nvSpPr>
          <p:cNvPr id="3" name="Content Placeholder 2"/>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0"/>
            <a:ext cx="8229600" cy="1143000"/>
          </a:xfrm>
        </p:spPr>
        <p:txBody>
          <a:bodyPr/>
          <a:lstStyle/>
          <a:p>
            <a:r>
              <a:rPr lang="en-US" dirty="0" smtClean="0"/>
              <a:t>REST Constraints</a:t>
            </a:r>
            <a:endParaRPr lang="en-US" dirty="0"/>
          </a:p>
        </p:txBody>
      </p:sp>
      <p:sp>
        <p:nvSpPr>
          <p:cNvPr id="3" name="Content Placeholder 2"/>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Client-Server</a:t>
            </a:r>
            <a:endParaRPr lang="en-US" dirty="0"/>
          </a:p>
        </p:txBody>
      </p:sp>
      <p:sp>
        <p:nvSpPr>
          <p:cNvPr id="3" name="Content Placeholder 2"/>
          <p:cNvSpPr>
            <a:spLocks noGrp="1"/>
          </p:cNvSpPr>
          <p:nvPr>
            <p:ph idx="1"/>
          </p:nvPr>
        </p:nvSpPr>
        <p:spPr/>
        <p:txBody>
          <a:bodyPr/>
          <a:lstStyle/>
          <a:p>
            <a:r>
              <a:rPr lang="en-US" dirty="0" smtClean="0"/>
              <a:t>Using a client-server architecture separates the user interface concerns from the data storage concerns.</a:t>
            </a:r>
          </a:p>
          <a:p>
            <a:r>
              <a:rPr lang="en-US" dirty="0" smtClean="0"/>
              <a:t>Improves portability of user interface across multiple platforms.</a:t>
            </a:r>
          </a:p>
          <a:p>
            <a:r>
              <a:rPr lang="en-US" dirty="0" smtClean="0"/>
              <a:t>Simplifies server components and improves scalability.</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Stateless</a:t>
            </a:r>
            <a:endParaRPr lang="en-US" dirty="0"/>
          </a:p>
        </p:txBody>
      </p:sp>
      <p:sp>
        <p:nvSpPr>
          <p:cNvPr id="3" name="Content Placeholder 2"/>
          <p:cNvSpPr>
            <a:spLocks noGrp="1"/>
          </p:cNvSpPr>
          <p:nvPr>
            <p:ph idx="1"/>
          </p:nvPr>
        </p:nvSpPr>
        <p:spPr/>
        <p:txBody>
          <a:bodyPr>
            <a:normAutofit lnSpcReduction="10000"/>
          </a:bodyPr>
          <a:lstStyle/>
          <a:p>
            <a:r>
              <a:rPr lang="en-US" dirty="0" smtClean="0"/>
              <a:t>Communication must be stateless in nature.</a:t>
            </a:r>
          </a:p>
          <a:p>
            <a:r>
              <a:rPr lang="en-US" dirty="0" smtClean="0"/>
              <a:t>All information needed to process the request is contained entirely in the request.</a:t>
            </a:r>
          </a:p>
          <a:p>
            <a:r>
              <a:rPr lang="en-US" dirty="0" smtClean="0"/>
              <a:t>Session state is stored entirely on the client (not on the server).</a:t>
            </a:r>
          </a:p>
          <a:p>
            <a:r>
              <a:rPr lang="en-US" dirty="0" smtClean="0"/>
              <a:t>Improves visibility and scalability.</a:t>
            </a:r>
          </a:p>
          <a:p>
            <a:r>
              <a:rPr lang="en-US" dirty="0" smtClean="0"/>
              <a:t>Disadvantage: may decrease network performance by increasing repetitive data in requests.</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Cache</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In order to improve network efficiency, we add cache constraints to form the client-cache-stateless-server style</a:t>
            </a:r>
          </a:p>
          <a:p>
            <a:r>
              <a:rPr lang="en-US" dirty="0" smtClean="0"/>
              <a:t>Cache constraints require that the data within a response to a request be implicitly or explicitly labeled as cacheable or non-cacheable.</a:t>
            </a:r>
          </a:p>
          <a:p>
            <a:r>
              <a:rPr lang="en-US" dirty="0" smtClean="0"/>
              <a:t>improves efficiency, scalability, and user-perceived performance.</a:t>
            </a:r>
          </a:p>
          <a:p>
            <a:r>
              <a:rPr lang="en-US" dirty="0" smtClean="0"/>
              <a:t>cache can decrease reliability if stale data within the cache differs significantly from the data that would have been obtained from server.</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Uniform Interface</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The central feature that distinguishes the REST architectural style from other network-based styles is its emphasis on a uniform interface between components</a:t>
            </a:r>
          </a:p>
          <a:p>
            <a:r>
              <a:rPr lang="en-US" dirty="0" smtClean="0"/>
              <a:t>the overall system architecture is simplified and the visibility of interactions is improved.</a:t>
            </a:r>
          </a:p>
          <a:p>
            <a:r>
              <a:rPr lang="en-US" dirty="0" smtClean="0"/>
              <a:t>Disadvantage: a uniform interface degrades efficiency, since information is transferred in a standardized form rather than one which is specific to an application's needs.</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Layered System</a:t>
            </a:r>
            <a:endParaRPr lang="en-US" dirty="0"/>
          </a:p>
        </p:txBody>
      </p:sp>
      <p:sp>
        <p:nvSpPr>
          <p:cNvPr id="3" name="Content Placeholder 2"/>
          <p:cNvSpPr>
            <a:spLocks noGrp="1"/>
          </p:cNvSpPr>
          <p:nvPr>
            <p:ph idx="1"/>
          </p:nvPr>
        </p:nvSpPr>
        <p:spPr/>
        <p:txBody>
          <a:bodyPr>
            <a:normAutofit fontScale="92500"/>
          </a:bodyPr>
          <a:lstStyle/>
          <a:p>
            <a:r>
              <a:rPr lang="en-US" dirty="0" smtClean="0"/>
              <a:t>hierarchical layers by constraining component behavior such that each component cannot see beyond the immediate layer with which they are interacting.</a:t>
            </a:r>
          </a:p>
          <a:p>
            <a:r>
              <a:rPr lang="en-US" dirty="0" smtClean="0"/>
              <a:t>Limit system complexity</a:t>
            </a:r>
          </a:p>
          <a:p>
            <a:r>
              <a:rPr lang="en-US" dirty="0" smtClean="0"/>
              <a:t>Layers can be used to implement encapsulation.</a:t>
            </a:r>
          </a:p>
          <a:p>
            <a:r>
              <a:rPr lang="en-US" dirty="0" smtClean="0"/>
              <a:t>Disadvantage: they add overhead and latency to the processing of data, reducing user-perceived performance</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Code-On-Demand</a:t>
            </a:r>
            <a:endParaRPr lang="en-US" dirty="0"/>
          </a:p>
        </p:txBody>
      </p:sp>
      <p:sp>
        <p:nvSpPr>
          <p:cNvPr id="3" name="Content Placeholder 2"/>
          <p:cNvSpPr>
            <a:spLocks noGrp="1"/>
          </p:cNvSpPr>
          <p:nvPr>
            <p:ph idx="1"/>
          </p:nvPr>
        </p:nvSpPr>
        <p:spPr/>
        <p:txBody>
          <a:bodyPr/>
          <a:lstStyle/>
          <a:p>
            <a:r>
              <a:rPr lang="en-US" dirty="0" smtClean="0"/>
              <a:t>REST allows client functionality to be extended by downloading and executing code in the form of applets or scripts.</a:t>
            </a:r>
          </a:p>
          <a:p>
            <a:r>
              <a:rPr lang="en-US" dirty="0" smtClean="0"/>
              <a:t>simplifies clients by reducing the number of features required to be pre-implemented.</a:t>
            </a:r>
          </a:p>
          <a:p>
            <a:r>
              <a:rPr lang="en-US" dirty="0" smtClean="0"/>
              <a:t>improves system extensibility.</a:t>
            </a: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257</TotalTime>
  <Words>1158</Words>
  <Application>Microsoft Office PowerPoint</Application>
  <PresentationFormat>On-screen Show (4:3)</PresentationFormat>
  <Paragraphs>106</Paragraphs>
  <Slides>21</Slides>
  <Notes>4</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Office Theme</vt:lpstr>
      <vt:lpstr>REST</vt:lpstr>
      <vt:lpstr>Introduction</vt:lpstr>
      <vt:lpstr>REST Constraints</vt:lpstr>
      <vt:lpstr>Client-Server</vt:lpstr>
      <vt:lpstr>Stateless</vt:lpstr>
      <vt:lpstr>Cache</vt:lpstr>
      <vt:lpstr>Uniform Interface</vt:lpstr>
      <vt:lpstr>Layered System</vt:lpstr>
      <vt:lpstr>Code-On-Demand</vt:lpstr>
      <vt:lpstr>REST Architectural Elements</vt:lpstr>
      <vt:lpstr>Data Elements</vt:lpstr>
      <vt:lpstr>Resources </vt:lpstr>
      <vt:lpstr>Representations</vt:lpstr>
      <vt:lpstr>Representations</vt:lpstr>
      <vt:lpstr>Representations</vt:lpstr>
      <vt:lpstr>Connectors</vt:lpstr>
      <vt:lpstr>Connectors</vt:lpstr>
      <vt:lpstr>Components</vt:lpstr>
      <vt:lpstr>JSON with REST</vt:lpstr>
      <vt:lpstr>JSON+REST vs. XML+SOAP</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Vineet</dc:creator>
  <cp:lastModifiedBy>vish</cp:lastModifiedBy>
  <cp:revision>26</cp:revision>
  <dcterms:created xsi:type="dcterms:W3CDTF">2014-05-13T17:44:55Z</dcterms:created>
  <dcterms:modified xsi:type="dcterms:W3CDTF">2014-05-14T06:13:08Z</dcterms:modified>
</cp:coreProperties>
</file>