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34"/>
  </p:notesMasterIdLst>
  <p:sldIdLst>
    <p:sldId id="256" r:id="rId2"/>
    <p:sldId id="258" r:id="rId3"/>
    <p:sldId id="259" r:id="rId4"/>
    <p:sldId id="257" r:id="rId5"/>
    <p:sldId id="262" r:id="rId6"/>
    <p:sldId id="264" r:id="rId7"/>
    <p:sldId id="261" r:id="rId8"/>
    <p:sldId id="263" r:id="rId9"/>
    <p:sldId id="260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0" r:id="rId28"/>
    <p:sldId id="286" r:id="rId29"/>
    <p:sldId id="282" r:id="rId30"/>
    <p:sldId id="287" r:id="rId31"/>
    <p:sldId id="281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2799D-30B9-4999-B1EE-B3E95EA39F8C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B0DAB-8F50-4484-9671-96F1510F1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3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B0DAB-8F50-4484-9671-96F1510F10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0393-A36F-4F4A-9D5C-AA53C4FD2C84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BAFF-44BF-4DA7-8FB3-5D371698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0393-A36F-4F4A-9D5C-AA53C4FD2C84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BAFF-44BF-4DA7-8FB3-5D371698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3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0393-A36F-4F4A-9D5C-AA53C4FD2C84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BAFF-44BF-4DA7-8FB3-5D371698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0393-A36F-4F4A-9D5C-AA53C4FD2C84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BAFF-44BF-4DA7-8FB3-5D371698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6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0393-A36F-4F4A-9D5C-AA53C4FD2C84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BAFF-44BF-4DA7-8FB3-5D371698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9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0393-A36F-4F4A-9D5C-AA53C4FD2C84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BAFF-44BF-4DA7-8FB3-5D371698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3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0393-A36F-4F4A-9D5C-AA53C4FD2C84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BAFF-44BF-4DA7-8FB3-5D371698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0393-A36F-4F4A-9D5C-AA53C4FD2C84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BAFF-44BF-4DA7-8FB3-5D371698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7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0393-A36F-4F4A-9D5C-AA53C4FD2C84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BAFF-44BF-4DA7-8FB3-5D371698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0393-A36F-4F4A-9D5C-AA53C4FD2C84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BAFF-44BF-4DA7-8FB3-5D371698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7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0393-A36F-4F4A-9D5C-AA53C4FD2C84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BAFF-44BF-4DA7-8FB3-5D371698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3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0393-A36F-4F4A-9D5C-AA53C4FD2C84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FBAFF-44BF-4DA7-8FB3-5D371698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8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2590800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US" altLang="en-US" sz="4000" i="1" dirty="0" err="1" smtClean="0"/>
              <a:t>e</a:t>
            </a:r>
            <a:r>
              <a:rPr lang="en-US" altLang="en-US" sz="60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4000" i="1" dirty="0" err="1" smtClean="0"/>
              <a:t>tensible</a:t>
            </a:r>
            <a:r>
              <a:rPr lang="en-US" altLang="en-US" sz="4000" dirty="0" smtClean="0"/>
              <a:t> </a:t>
            </a:r>
            <a:r>
              <a:rPr lang="en-US" altLang="en-US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4000" i="1" dirty="0" smtClean="0"/>
              <a:t>arkup</a:t>
            </a:r>
            <a:r>
              <a:rPr lang="en-US" altLang="en-US" sz="4000" dirty="0"/>
              <a:t> </a:t>
            </a:r>
            <a:r>
              <a:rPr lang="en-US" altLang="en-US" sz="60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sz="4000" i="1" dirty="0" smtClean="0"/>
              <a:t>anguage</a:t>
            </a:r>
            <a:r>
              <a:rPr lang="en-US" altLang="en-US" sz="4000" dirty="0" smtClean="0"/>
              <a:t> </a:t>
            </a:r>
            <a:br>
              <a:rPr lang="en-US" altLang="en-US" sz="4000" dirty="0" smtClean="0"/>
            </a:br>
            <a:r>
              <a:rPr lang="en-US" altLang="en-US" sz="6000" dirty="0" smtClean="0"/>
              <a:t>(XML)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257800"/>
            <a:ext cx="6400800" cy="990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By: </a:t>
            </a:r>
            <a:r>
              <a:rPr lang="en-US" sz="2400" dirty="0" err="1" smtClean="0"/>
              <a:t>Subhadeep</a:t>
            </a:r>
            <a:r>
              <a:rPr lang="en-US" sz="2400" dirty="0" smtClean="0"/>
              <a:t> </a:t>
            </a:r>
            <a:r>
              <a:rPr lang="en-US" sz="2400" dirty="0" err="1" smtClean="0"/>
              <a:t>Samantaray</a:t>
            </a:r>
            <a:endParaRPr lang="en-US" sz="2400" dirty="0"/>
          </a:p>
        </p:txBody>
      </p:sp>
      <p:pic>
        <p:nvPicPr>
          <p:cNvPr id="4098" name="Picture 2" descr="http://www.veryicon.com/icon/png/System/Rhor%20v2%20Part%203/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XML Elements </a:t>
            </a:r>
            <a:r>
              <a:rPr lang="en-US" sz="4000" dirty="0" smtClean="0"/>
              <a:t>vs. Attributes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106" y="1295400"/>
            <a:ext cx="4191000" cy="1523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&lt;person </a:t>
            </a:r>
            <a:r>
              <a:rPr lang="en-US" sz="2400" dirty="0" smtClean="0">
                <a:solidFill>
                  <a:srgbClr val="C00000"/>
                </a:solidFill>
              </a:rPr>
              <a:t>sex="female"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 &lt;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&gt;Anna&lt;/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 &lt;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&gt;Smith&lt;/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&lt;/person&gt;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2106" y="1295400"/>
            <a:ext cx="4267200" cy="167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&lt;person&gt;</a:t>
            </a:r>
            <a:br>
              <a:rPr lang="en-US" sz="2600" dirty="0"/>
            </a:br>
            <a:r>
              <a:rPr lang="en-US" sz="2600" dirty="0">
                <a:solidFill>
                  <a:srgbClr val="C00000"/>
                </a:solidFill>
              </a:rPr>
              <a:t>  &lt;sex&gt;female&lt;/sex&gt;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  &lt;</a:t>
            </a:r>
            <a:r>
              <a:rPr lang="en-US" sz="2600" dirty="0" err="1"/>
              <a:t>firstname</a:t>
            </a:r>
            <a:r>
              <a:rPr lang="en-US" sz="2600" dirty="0"/>
              <a:t>&gt;Anna&lt;/</a:t>
            </a:r>
            <a:r>
              <a:rPr lang="en-US" sz="2600" dirty="0" err="1"/>
              <a:t>firstname</a:t>
            </a:r>
            <a:r>
              <a:rPr lang="en-US" sz="2600" dirty="0"/>
              <a:t>&gt;</a:t>
            </a:r>
            <a:br>
              <a:rPr lang="en-US" sz="2600" dirty="0"/>
            </a:br>
            <a:r>
              <a:rPr lang="en-US" sz="2600" dirty="0"/>
              <a:t>  &lt;</a:t>
            </a:r>
            <a:r>
              <a:rPr lang="en-US" sz="2600" dirty="0" err="1"/>
              <a:t>lastname</a:t>
            </a:r>
            <a:r>
              <a:rPr lang="en-US" sz="2600" dirty="0"/>
              <a:t>&gt;Smith&lt;/</a:t>
            </a:r>
            <a:r>
              <a:rPr lang="en-US" sz="2600" dirty="0" err="1"/>
              <a:t>lastname</a:t>
            </a:r>
            <a:r>
              <a:rPr lang="en-US" sz="2600" dirty="0"/>
              <a:t>&gt;</a:t>
            </a:r>
            <a:br>
              <a:rPr lang="en-US" sz="2600" dirty="0"/>
            </a:br>
            <a:r>
              <a:rPr lang="en-US" sz="2600" dirty="0"/>
              <a:t>&lt;/person&gt;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074" y="34290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no rules about when to use attributes or when to use </a:t>
            </a:r>
            <a:r>
              <a:rPr lang="en-US" sz="2400" dirty="0" smtClean="0"/>
              <a:t>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Elements are normally preferred over attributes, because: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attributes </a:t>
            </a:r>
            <a:r>
              <a:rPr lang="en-US" sz="2400" dirty="0"/>
              <a:t>cannot contain multiple values (elements can)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attributes cannot contain tree structures (elements can)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attributes are not easily expandable (for future changes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72200" y="6164543"/>
            <a:ext cx="261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From w3schools.com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9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simple example : Email</a:t>
            </a: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484" y="1665383"/>
            <a:ext cx="8023031" cy="439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7400" y="6164543"/>
            <a:ext cx="292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Arofan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Gregory’s slides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Top-Level Structure</a:t>
            </a:r>
          </a:p>
        </p:txBody>
      </p:sp>
      <p:pic>
        <p:nvPicPr>
          <p:cNvPr id="16" name="Picture 3" descr="EMail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600200"/>
            <a:ext cx="6981825" cy="38100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4"/>
          <p:cNvSpPr>
            <a:spLocks/>
          </p:cNvSpPr>
          <p:nvPr/>
        </p:nvSpPr>
        <p:spPr bwMode="auto">
          <a:xfrm>
            <a:off x="1219200" y="1447800"/>
            <a:ext cx="381000" cy="4038600"/>
          </a:xfrm>
          <a:prstGeom prst="leftBrace">
            <a:avLst>
              <a:gd name="adj1" fmla="val 8833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87350" y="32766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EMail</a:t>
            </a:r>
            <a:endParaRPr lang="en-US" altLang="en-US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12725" y="5903913"/>
            <a:ext cx="822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entire document must get a single, top-level (“root”) element – in this case, </a:t>
            </a:r>
          </a:p>
          <a:p>
            <a:r>
              <a:rPr lang="en-US" altLang="en-US"/>
              <a:t>we will name it “Email”: </a:t>
            </a:r>
            <a:r>
              <a:rPr lang="en-US" altLang="en-US" b="1">
                <a:latin typeface="Courier New" pitchFamily="49" charset="0"/>
              </a:rPr>
              <a:t>&lt;Email&gt;[…]&lt;/Email&gt;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6265057"/>
            <a:ext cx="292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Arofan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Gregory’s slides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Mid-Level Structure</a:t>
            </a:r>
          </a:p>
        </p:txBody>
      </p:sp>
      <p:pic>
        <p:nvPicPr>
          <p:cNvPr id="5" name="Picture 3" descr="EMail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6781800" cy="37020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/>
          <p:cNvSpPr>
            <a:spLocks/>
          </p:cNvSpPr>
          <p:nvPr/>
        </p:nvSpPr>
        <p:spPr bwMode="auto">
          <a:xfrm>
            <a:off x="1219200" y="16002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990600" y="2590800"/>
            <a:ext cx="533400" cy="2743200"/>
          </a:xfrm>
          <a:prstGeom prst="leftBrace">
            <a:avLst>
              <a:gd name="adj1" fmla="val 4285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8925" y="1865313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88925" y="377031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Body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65125" y="5486400"/>
            <a:ext cx="7905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e-mail breaks down into two major structural parts: a header and a body</a:t>
            </a:r>
          </a:p>
          <a:p>
            <a:r>
              <a:rPr lang="en-US" altLang="en-US"/>
              <a:t>These would be: </a:t>
            </a:r>
            <a:r>
              <a:rPr lang="en-US" altLang="en-US" b="1">
                <a:latin typeface="Courier New" pitchFamily="49" charset="0"/>
              </a:rPr>
              <a:t>&lt;Header&gt;…&lt;/Header&gt; and &lt;Body&gt;…&lt;/Body&gt;</a:t>
            </a:r>
          </a:p>
          <a:p>
            <a:r>
              <a:rPr lang="en-US" altLang="en-US"/>
              <a:t>They would always be in the sequence Header, Body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6063734"/>
            <a:ext cx="287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US" altLang="en-US" dirty="0" err="1" smtClean="0">
                <a:solidFill>
                  <a:schemeClr val="bg1">
                    <a:lumMod val="75000"/>
                  </a:schemeClr>
                </a:solidFill>
              </a:rPr>
              <a:t>Arofan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 Gregory’s slides</a:t>
            </a: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Lower-Level Structure</a:t>
            </a:r>
          </a:p>
        </p:txBody>
      </p:sp>
      <p:pic>
        <p:nvPicPr>
          <p:cNvPr id="5" name="Picture 3" descr="EMail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600200"/>
            <a:ext cx="6981825" cy="38100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2725" y="5638800"/>
            <a:ext cx="8223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header contains another sequence of elements, each of which contain text:</a:t>
            </a:r>
          </a:p>
          <a:p>
            <a:r>
              <a:rPr lang="en-US" altLang="en-US" b="1">
                <a:latin typeface="Courier New" pitchFamily="49" charset="0"/>
              </a:rPr>
              <a:t>&lt;From&gt;…&lt;/From&gt;, &lt;To&gt;…&lt;/To&gt;, &lt;CC&gt;…&lt;/CC&gt;,</a:t>
            </a:r>
          </a:p>
          <a:p>
            <a:r>
              <a:rPr lang="en-US" altLang="en-US" b="1">
                <a:latin typeface="Courier New" pitchFamily="49" charset="0"/>
              </a:rPr>
              <a:t>&lt;BCC&gt;…&lt;/BCC&gt;,&lt;Subject&gt;…&lt;/Subject&gt;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36525" y="1027113"/>
            <a:ext cx="9461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From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To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CC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Subject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838200" y="1219200"/>
            <a:ext cx="609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33400" y="1752600"/>
            <a:ext cx="9144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609600" y="2209800"/>
            <a:ext cx="914400" cy="76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1066800" y="2362200"/>
            <a:ext cx="3810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36525" y="3389313"/>
            <a:ext cx="1454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There could </a:t>
            </a:r>
          </a:p>
          <a:p>
            <a:r>
              <a:rPr lang="en-US" altLang="en-US">
                <a:solidFill>
                  <a:srgbClr val="FF0000"/>
                </a:solidFill>
              </a:rPr>
              <a:t>also be a</a:t>
            </a:r>
          </a:p>
          <a:p>
            <a:r>
              <a:rPr lang="en-US" altLang="en-US">
                <a:solidFill>
                  <a:srgbClr val="FF0000"/>
                </a:solidFill>
              </a:rPr>
              <a:t>BCC field</a:t>
            </a:r>
            <a:r>
              <a:rPr lang="en-US" altLang="en-US"/>
              <a:t> </a:t>
            </a:r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1447800" y="1676400"/>
            <a:ext cx="228600" cy="152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>
            <a:off x="1447800" y="1905000"/>
            <a:ext cx="228600" cy="152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1447800" y="2133600"/>
            <a:ext cx="228600" cy="152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0"/>
          <p:cNvSpPr>
            <a:spLocks/>
          </p:cNvSpPr>
          <p:nvPr/>
        </p:nvSpPr>
        <p:spPr bwMode="auto">
          <a:xfrm>
            <a:off x="1447800" y="2286000"/>
            <a:ext cx="228600" cy="152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67400" y="6164543"/>
            <a:ext cx="292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Arofan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Gregory’s slides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5200" y="3048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EMail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5400" y="1981200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Header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0" y="1905000"/>
            <a:ext cx="1828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Body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629400" y="35814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Text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3429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From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447800" y="3429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To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514600" y="3429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CC (?)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657600" y="3429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BCC (?)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724400" y="3429000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Subject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33400" y="45862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Text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600200" y="45862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Text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667000" y="45862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Text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867150" y="45862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Text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105400" y="45862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Text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382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9050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971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1910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4102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6934200" y="2819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057400" y="914400"/>
            <a:ext cx="2209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267200" y="914400"/>
            <a:ext cx="2667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838200" y="27432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9050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1905000" y="27432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1905000" y="27432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1905000" y="2743200"/>
            <a:ext cx="3505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12725" y="5257800"/>
            <a:ext cx="9036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XML instance can be understood as a structure: a hierarchy of elements and </a:t>
            </a:r>
          </a:p>
          <a:p>
            <a:r>
              <a:rPr lang="en-US" altLang="en-US"/>
              <a:t>content. (This is often referred to as a “DOM” and is a common programming structure.)</a:t>
            </a:r>
          </a:p>
          <a:p>
            <a:endParaRPr lang="en-US" altLang="en-US"/>
          </a:p>
          <a:p>
            <a:r>
              <a:rPr lang="en-US" altLang="en-US"/>
              <a:t>This structure can be described in a DTD or XML Schema. (?) means that element is optional.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3784" y="545068"/>
            <a:ext cx="292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Arofan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Gregory’s slides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Resulting XML Instance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70C0"/>
                </a:solidFill>
                <a:latin typeface="Courier New" pitchFamily="49" charset="0"/>
              </a:rPr>
              <a:t>&lt;?xml version="1.0" encoding="UTF-8"?&gt;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&lt;Email&gt;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  &lt;Header&gt;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    &lt;From&gt;</a:t>
            </a:r>
            <a:r>
              <a:rPr lang="en-US" altLang="en-US" sz="2000" b="1" dirty="0" smtClean="0">
                <a:latin typeface="Courier New" pitchFamily="49" charset="0"/>
              </a:rPr>
              <a:t>agregory@odaf.org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&lt;/From&gt;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    &lt;To&gt;</a:t>
            </a:r>
            <a:r>
              <a:rPr lang="en-US" altLang="en-US" sz="2000" b="1" dirty="0" smtClean="0">
                <a:latin typeface="Courier New" pitchFamily="49" charset="0"/>
              </a:rPr>
              <a:t>jdakes@yahoo.com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&lt;/To&gt;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    &lt;CC&gt;</a:t>
            </a:r>
            <a:r>
              <a:rPr lang="en-US" altLang="en-US" sz="2000" b="1" dirty="0" smtClean="0">
                <a:latin typeface="Courier New" pitchFamily="49" charset="0"/>
              </a:rPr>
              <a:t>cgregory@earthlink.net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&lt;/CC&gt;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    &lt;Subject&gt;</a:t>
            </a:r>
            <a:r>
              <a:rPr lang="en-US" altLang="en-US" sz="2000" b="1" dirty="0" smtClean="0">
                <a:latin typeface="Courier New" pitchFamily="49" charset="0"/>
              </a:rPr>
              <a:t>News from </a:t>
            </a:r>
            <a:r>
              <a:rPr lang="en-US" altLang="en-US" sz="2000" b="1" dirty="0" err="1" smtClean="0">
                <a:latin typeface="Courier New" pitchFamily="49" charset="0"/>
              </a:rPr>
              <a:t>Dagstuhl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&lt;/Subject&gt;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  &lt;/Header&gt;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 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Dagstuhl</a:t>
            </a:r>
            <a:r>
              <a:rPr lang="en-US" altLang="en-US" sz="2000" b="1" dirty="0" smtClean="0">
                <a:latin typeface="Courier New" pitchFamily="49" charset="0"/>
              </a:rPr>
              <a:t> is amazing, but they seem to be overrun by owls. I hope you guys are doing well, and that </a:t>
            </a:r>
            <a:r>
              <a:rPr lang="en-US" altLang="en-US" sz="2000" b="1" dirty="0" err="1" smtClean="0">
                <a:latin typeface="Courier New" pitchFamily="49" charset="0"/>
              </a:rPr>
              <a:t>Calum</a:t>
            </a:r>
            <a:r>
              <a:rPr lang="en-US" altLang="en-US" sz="2000" b="1" dirty="0" smtClean="0">
                <a:latin typeface="Courier New" pitchFamily="49" charset="0"/>
              </a:rPr>
              <a:t> isn’t watching too much TV.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itchFamily="49" charset="0"/>
              </a:rPr>
              <a:t>&lt;/Email&gt;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6164543"/>
            <a:ext cx="292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Arofan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Gregory’s slides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Namespaces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077200" cy="14366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 smtClean="0"/>
              <a:t>Provide a method to avoid element name conflicts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 smtClean="0"/>
              <a:t>Name conflict often occurs when trying to mix XML docs from different XML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3124200"/>
            <a:ext cx="3581400" cy="3001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XML carrying HTML table information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&lt;table&gt;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  &lt;</a:t>
            </a:r>
            <a:r>
              <a:rPr lang="en-US" sz="2000" dirty="0" err="1" smtClean="0">
                <a:solidFill>
                  <a:srgbClr val="0070C0"/>
                </a:solidFill>
              </a:rPr>
              <a:t>tr</a:t>
            </a:r>
            <a:r>
              <a:rPr lang="en-US" sz="2000" dirty="0" smtClean="0">
                <a:solidFill>
                  <a:srgbClr val="0070C0"/>
                </a:solidFill>
              </a:rPr>
              <a:t>&gt;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    &lt;td&gt;Apples&lt;/td&gt;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    &lt;td&gt;Bananas&lt;/td&gt;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  &lt;/</a:t>
            </a:r>
            <a:r>
              <a:rPr lang="en-US" sz="2000" dirty="0" err="1" smtClean="0">
                <a:solidFill>
                  <a:srgbClr val="0070C0"/>
                </a:solidFill>
              </a:rPr>
              <a:t>tr</a:t>
            </a:r>
            <a:r>
              <a:rPr lang="en-US" sz="2000" dirty="0" smtClean="0">
                <a:solidFill>
                  <a:srgbClr val="0070C0"/>
                </a:solidFill>
              </a:rPr>
              <a:t>&gt;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&lt;/table&gt;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495800" y="3124200"/>
            <a:ext cx="4191001" cy="3001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XML carrying information about a table (a piece of furniture)</a:t>
            </a:r>
            <a:endParaRPr lang="en-US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&lt;table&gt;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 &lt;name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African Coffee Table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&lt;/</a:t>
            </a:r>
            <a:r>
              <a:rPr lang="en-US" dirty="0">
                <a:solidFill>
                  <a:srgbClr val="0070C0"/>
                </a:solidFill>
              </a:rPr>
              <a:t>name&gt;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 &lt;width&gt;80&lt;/width&gt;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 &lt;length&gt;120&lt;/length&gt;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&lt;/table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616454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From w3schools.com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Namespaces Cont’d…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8077200" cy="5486400"/>
          </a:xfrm>
        </p:spPr>
        <p:txBody>
          <a:bodyPr>
            <a:noAutofit/>
          </a:bodyPr>
          <a:lstStyle/>
          <a:p>
            <a:r>
              <a:rPr lang="en-US" sz="2600" b="0" dirty="0" smtClean="0"/>
              <a:t>Name conflicts can easily be avoided using a name prefix</a:t>
            </a:r>
          </a:p>
          <a:p>
            <a:r>
              <a:rPr lang="en-US" sz="2600" b="0" dirty="0" smtClean="0"/>
              <a:t>A “namespace” for the prefix must be defined </a:t>
            </a:r>
          </a:p>
          <a:p>
            <a:r>
              <a:rPr lang="en-US" sz="2600" b="0" dirty="0" smtClean="0"/>
              <a:t>Namespace declaration has the syntax-  </a:t>
            </a:r>
            <a:r>
              <a:rPr lang="en-US" sz="2600" b="0" dirty="0" err="1" smtClean="0">
                <a:solidFill>
                  <a:srgbClr val="C00000"/>
                </a:solidFill>
              </a:rPr>
              <a:t>xmlns:</a:t>
            </a:r>
            <a:r>
              <a:rPr lang="en-US" sz="2600" b="0" i="1" dirty="0" err="1" smtClean="0">
                <a:solidFill>
                  <a:srgbClr val="C00000"/>
                </a:solidFill>
              </a:rPr>
              <a:t>prefix</a:t>
            </a:r>
            <a:r>
              <a:rPr lang="en-US" sz="2600" b="0" dirty="0" smtClean="0">
                <a:solidFill>
                  <a:srgbClr val="C00000"/>
                </a:solidFill>
              </a:rPr>
              <a:t>="</a:t>
            </a:r>
            <a:r>
              <a:rPr lang="en-US" sz="2600" b="0" i="1" dirty="0" smtClean="0">
                <a:solidFill>
                  <a:srgbClr val="C00000"/>
                </a:solidFill>
              </a:rPr>
              <a:t>URI</a:t>
            </a:r>
            <a:r>
              <a:rPr lang="en-US" sz="2600" b="0" dirty="0" smtClean="0">
                <a:solidFill>
                  <a:srgbClr val="C00000"/>
                </a:solidFill>
              </a:rPr>
              <a:t>“</a:t>
            </a:r>
            <a:endParaRPr lang="en-US" sz="2600" b="0" dirty="0" smtClean="0"/>
          </a:p>
          <a:p>
            <a:r>
              <a:rPr lang="en-US" sz="2600" b="0" dirty="0" smtClean="0"/>
              <a:t>All child elements with the same prefix are associated with the same namespace</a:t>
            </a:r>
          </a:p>
          <a:p>
            <a:r>
              <a:rPr lang="en-US" sz="2600" dirty="0" smtClean="0"/>
              <a:t>Namespace URI is not used by the parser to look up information</a:t>
            </a:r>
          </a:p>
          <a:p>
            <a:r>
              <a:rPr lang="en-US" sz="2600" dirty="0" smtClean="0"/>
              <a:t>Companies often use the namespace as a pointer to a web page containing namespace information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064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000" dirty="0" smtClean="0"/>
              <a:t>Namespaces Cont’d…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&lt;root&gt;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&lt;</a:t>
            </a:r>
            <a:r>
              <a:rPr lang="en-US" sz="2000" dirty="0" err="1" smtClean="0"/>
              <a:t>h:table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xmlns:h</a:t>
            </a:r>
            <a:r>
              <a:rPr lang="en-US" sz="2000" dirty="0" smtClean="0">
                <a:solidFill>
                  <a:srgbClr val="C00000"/>
                </a:solidFill>
              </a:rPr>
              <a:t>="http://www.w3.org/TR/html4/"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&lt;</a:t>
            </a:r>
            <a:r>
              <a:rPr lang="en-US" sz="2000" dirty="0" err="1" smtClean="0"/>
              <a:t>h:tr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h:td</a:t>
            </a:r>
            <a:r>
              <a:rPr lang="en-US" sz="2000" dirty="0" smtClean="0"/>
              <a:t>&gt;Apples&lt;/</a:t>
            </a:r>
            <a:r>
              <a:rPr lang="en-US" sz="2000" dirty="0" err="1" smtClean="0"/>
              <a:t>h:td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  &lt;</a:t>
            </a:r>
            <a:r>
              <a:rPr lang="en-US" sz="2000" dirty="0" err="1" smtClean="0"/>
              <a:t>h:td</a:t>
            </a:r>
            <a:r>
              <a:rPr lang="en-US" sz="2000" dirty="0" smtClean="0"/>
              <a:t>&gt;Bananas&lt;/</a:t>
            </a:r>
            <a:r>
              <a:rPr lang="en-US" sz="2000" dirty="0" err="1" smtClean="0"/>
              <a:t>h:td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&lt;/</a:t>
            </a:r>
            <a:r>
              <a:rPr lang="en-US" sz="2000" dirty="0" err="1" smtClean="0"/>
              <a:t>h:tr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h:table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&lt;</a:t>
            </a:r>
            <a:r>
              <a:rPr lang="en-US" sz="2000" dirty="0" err="1" smtClean="0"/>
              <a:t>f:table</a:t>
            </a:r>
            <a:r>
              <a:rPr lang="en-US" sz="2000" dirty="0" smtClean="0"/>
              <a:t> </a:t>
            </a:r>
            <a:r>
              <a:rPr lang="en-US" sz="2000" dirty="0" err="1" smtClean="0"/>
              <a:t>xmlns:f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C00000"/>
                </a:solidFill>
              </a:rPr>
              <a:t>"http://www.w3schools.com/furniture"&gt;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&lt;</a:t>
            </a:r>
            <a:r>
              <a:rPr lang="en-US" sz="2000" dirty="0" err="1" smtClean="0"/>
              <a:t>f:name</a:t>
            </a:r>
            <a:r>
              <a:rPr lang="en-US" sz="2000" dirty="0" smtClean="0"/>
              <a:t>&gt;African Coffee Table&lt;/</a:t>
            </a:r>
            <a:r>
              <a:rPr lang="en-US" sz="2000" dirty="0" err="1" smtClean="0"/>
              <a:t>f:name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&lt;</a:t>
            </a:r>
            <a:r>
              <a:rPr lang="en-US" sz="2000" dirty="0" err="1" smtClean="0"/>
              <a:t>f:width</a:t>
            </a:r>
            <a:r>
              <a:rPr lang="en-US" sz="2000" dirty="0" smtClean="0"/>
              <a:t>&gt;80&lt;/</a:t>
            </a:r>
            <a:r>
              <a:rPr lang="en-US" sz="2000" dirty="0" err="1" smtClean="0"/>
              <a:t>f:width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  &lt;</a:t>
            </a:r>
            <a:r>
              <a:rPr lang="en-US" sz="2000" dirty="0" err="1" smtClean="0"/>
              <a:t>f:length</a:t>
            </a:r>
            <a:r>
              <a:rPr lang="en-US" sz="2000" dirty="0" smtClean="0"/>
              <a:t>&gt;120&lt;/</a:t>
            </a:r>
            <a:r>
              <a:rPr lang="en-US" sz="2000" dirty="0" err="1" smtClean="0"/>
              <a:t>f:length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 err="1" smtClean="0"/>
              <a:t>f:table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&lt;/root&gt;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616454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From w3schools.com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 smtClean="0"/>
              <a:t>A subset </a:t>
            </a:r>
            <a:r>
              <a:rPr lang="en-US" altLang="en-US" sz="2600" dirty="0"/>
              <a:t>of </a:t>
            </a:r>
            <a:r>
              <a:rPr lang="en-US" altLang="en-US" sz="2600" i="1" dirty="0">
                <a:solidFill>
                  <a:srgbClr val="FF0000"/>
                </a:solidFill>
              </a:rPr>
              <a:t>SGML (Standard Generalized Markup Language</a:t>
            </a:r>
            <a:r>
              <a:rPr lang="en-US" altLang="en-US" sz="2600" i="1" dirty="0" smtClean="0">
                <a:solidFill>
                  <a:srgbClr val="FF0000"/>
                </a:solidFill>
              </a:rPr>
              <a:t>)</a:t>
            </a:r>
            <a:endParaRPr lang="en-US" sz="2600" dirty="0" smtClean="0"/>
          </a:p>
          <a:p>
            <a:r>
              <a:rPr lang="en-US" sz="2600" dirty="0"/>
              <a:t>A markup language much like </a:t>
            </a:r>
            <a:r>
              <a:rPr lang="en-US" sz="2600" dirty="0" smtClean="0"/>
              <a:t>HTML</a:t>
            </a:r>
          </a:p>
          <a:p>
            <a:r>
              <a:rPr lang="en-US" sz="2600" dirty="0" smtClean="0"/>
              <a:t>Stands for Extensible Markup Language</a:t>
            </a:r>
          </a:p>
          <a:p>
            <a:r>
              <a:rPr lang="en-US" altLang="en-US" sz="2600" dirty="0"/>
              <a:t>Bridge for data exchange on the </a:t>
            </a:r>
            <a:r>
              <a:rPr lang="en-US" altLang="en-US" sz="2600" dirty="0" smtClean="0"/>
              <a:t>Web</a:t>
            </a:r>
          </a:p>
          <a:p>
            <a:r>
              <a:rPr lang="en-US" sz="2600" dirty="0"/>
              <a:t>Used to structure, store and transport </a:t>
            </a:r>
            <a:r>
              <a:rPr lang="en-US" sz="2600" dirty="0" smtClean="0"/>
              <a:t>information</a:t>
            </a:r>
          </a:p>
          <a:p>
            <a:r>
              <a:rPr lang="en-US" sz="2600" dirty="0" smtClean="0"/>
              <a:t>Tags are not predefined</a:t>
            </a:r>
          </a:p>
          <a:p>
            <a:r>
              <a:rPr lang="en-US" sz="2600" dirty="0" smtClean="0"/>
              <a:t>Self-descriptive</a:t>
            </a:r>
          </a:p>
          <a:p>
            <a:r>
              <a:rPr lang="en-US" sz="2600" dirty="0" smtClean="0"/>
              <a:t>W3C Recommendation</a:t>
            </a:r>
          </a:p>
          <a:p>
            <a:endParaRPr lang="en-US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832031"/>
              </p:ext>
            </p:extLst>
          </p:nvPr>
        </p:nvGraphicFramePr>
        <p:xfrm>
          <a:off x="5181600" y="4419600"/>
          <a:ext cx="22860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Bitmap Image" r:id="rId3" imgW="2314286" imgH="1400000" progId="PBrush">
                  <p:embed/>
                </p:oleObj>
              </mc:Choice>
              <mc:Fallback>
                <p:oleObj name="Bitmap Image" r:id="rId3" imgW="2314286" imgH="140000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19600"/>
                        <a:ext cx="228600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4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Document Type Definitions (DTD)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 smtClean="0"/>
              <a:t>An XML document may have an optional DTD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DTD serves as grammar for the underlying XML document, and it is part of XML language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DTD has the form: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 smtClean="0"/>
              <a:t>      &lt;!DOCTYPE name [</a:t>
            </a:r>
            <a:r>
              <a:rPr lang="en-US" altLang="en-US" sz="2600" dirty="0" err="1" smtClean="0"/>
              <a:t>markupdeclaration</a:t>
            </a:r>
            <a:r>
              <a:rPr lang="en-US" altLang="en-US" sz="2600" dirty="0" smtClean="0"/>
              <a:t>]&gt;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XML document conforming to its DTD is said to be </a:t>
            </a:r>
            <a:r>
              <a:rPr lang="en-US" altLang="en-US" sz="2600" dirty="0" smtClean="0"/>
              <a:t>valid</a:t>
            </a:r>
            <a:endParaRPr lang="en-US" altLang="en-US" sz="2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6164543"/>
            <a:ext cx="37338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slides by 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</a:rPr>
              <a:t>Ayzer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</a:rPr>
              <a:t>Mungan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et. al.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7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DTD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8000" dirty="0" smtClean="0"/>
              <a:t> &lt;</a:t>
            </a:r>
            <a:r>
              <a:rPr lang="en-US" altLang="en-US" sz="8000" dirty="0" err="1" smtClean="0">
                <a:solidFill>
                  <a:srgbClr val="F3975F"/>
                </a:solidFill>
              </a:rPr>
              <a:t>db</a:t>
            </a:r>
            <a:r>
              <a:rPr lang="en-US" altLang="en-US" sz="8000" dirty="0" smtClean="0"/>
              <a:t>&gt;&lt;</a:t>
            </a:r>
            <a:r>
              <a:rPr lang="en-US" altLang="en-US" sz="8000" dirty="0" smtClean="0">
                <a:solidFill>
                  <a:srgbClr val="F3975F"/>
                </a:solidFill>
              </a:rPr>
              <a:t>person</a:t>
            </a:r>
            <a:r>
              <a:rPr lang="en-US" altLang="en-US" sz="8000" dirty="0" smtClean="0"/>
              <a:t>&gt;&lt;</a:t>
            </a:r>
            <a:r>
              <a:rPr lang="en-US" altLang="en-US" sz="8000" dirty="0" smtClean="0">
                <a:solidFill>
                  <a:srgbClr val="F3975F"/>
                </a:solidFill>
              </a:rPr>
              <a:t>name</a:t>
            </a:r>
            <a:r>
              <a:rPr lang="en-US" altLang="en-US" sz="8000" dirty="0" smtClean="0"/>
              <a:t>&gt;Alan&lt;</a:t>
            </a:r>
            <a:r>
              <a:rPr lang="en-US" altLang="en-US" sz="8000" dirty="0" smtClean="0">
                <a:solidFill>
                  <a:srgbClr val="F3975F"/>
                </a:solidFill>
              </a:rPr>
              <a:t>/name</a:t>
            </a:r>
            <a:r>
              <a:rPr lang="en-US" altLang="en-US" sz="80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8000" dirty="0" smtClean="0"/>
              <a:t>                         &lt;</a:t>
            </a:r>
            <a:r>
              <a:rPr lang="en-US" altLang="en-US" sz="8000" dirty="0" smtClean="0">
                <a:solidFill>
                  <a:srgbClr val="F3975F"/>
                </a:solidFill>
              </a:rPr>
              <a:t>age</a:t>
            </a:r>
            <a:r>
              <a:rPr lang="en-US" altLang="en-US" sz="8000" dirty="0" smtClean="0"/>
              <a:t>&gt;42&lt;</a:t>
            </a:r>
            <a:r>
              <a:rPr lang="en-US" altLang="en-US" sz="8000" dirty="0" smtClean="0">
                <a:solidFill>
                  <a:srgbClr val="F3975F"/>
                </a:solidFill>
              </a:rPr>
              <a:t>/age</a:t>
            </a:r>
            <a:r>
              <a:rPr lang="en-US" altLang="en-US" sz="80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8000" dirty="0" smtClean="0"/>
              <a:t>                         &lt;</a:t>
            </a:r>
            <a:r>
              <a:rPr lang="en-US" altLang="en-US" sz="8000" dirty="0" smtClean="0">
                <a:solidFill>
                  <a:srgbClr val="F3975F"/>
                </a:solidFill>
              </a:rPr>
              <a:t>email</a:t>
            </a:r>
            <a:r>
              <a:rPr lang="en-US" altLang="en-US" sz="8000" dirty="0" smtClean="0"/>
              <a:t>&gt;agb@usa.net &lt;</a:t>
            </a:r>
            <a:r>
              <a:rPr lang="en-US" altLang="en-US" sz="8000" dirty="0" smtClean="0">
                <a:solidFill>
                  <a:srgbClr val="F3975F"/>
                </a:solidFill>
              </a:rPr>
              <a:t>/email</a:t>
            </a:r>
            <a:r>
              <a:rPr lang="en-US" altLang="en-US" sz="80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8000" dirty="0" smtClean="0"/>
              <a:t>          &lt;</a:t>
            </a:r>
            <a:r>
              <a:rPr lang="en-US" altLang="en-US" sz="8000" dirty="0" smtClean="0">
                <a:solidFill>
                  <a:srgbClr val="F3975F"/>
                </a:solidFill>
              </a:rPr>
              <a:t>/person</a:t>
            </a:r>
            <a:r>
              <a:rPr lang="en-US" altLang="en-US" sz="80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8000" dirty="0" smtClean="0"/>
              <a:t>          &lt;</a:t>
            </a:r>
            <a:r>
              <a:rPr lang="en-US" altLang="en-US" sz="8000" dirty="0" smtClean="0">
                <a:solidFill>
                  <a:srgbClr val="F3975F"/>
                </a:solidFill>
              </a:rPr>
              <a:t>person</a:t>
            </a:r>
            <a:r>
              <a:rPr lang="en-US" altLang="en-US" sz="8000" dirty="0" smtClean="0"/>
              <a:t>&gt;………&lt;</a:t>
            </a:r>
            <a:r>
              <a:rPr lang="en-US" altLang="en-US" sz="8000" dirty="0" smtClean="0">
                <a:solidFill>
                  <a:srgbClr val="F3975F"/>
                </a:solidFill>
              </a:rPr>
              <a:t>/person</a:t>
            </a:r>
            <a:r>
              <a:rPr lang="en-US" altLang="en-US" sz="80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8000" dirty="0" smtClean="0"/>
              <a:t>          ……….</a:t>
            </a:r>
          </a:p>
          <a:p>
            <a:pPr>
              <a:buFont typeface="Wingdings" pitchFamily="2" charset="2"/>
              <a:buNone/>
            </a:pPr>
            <a:r>
              <a:rPr lang="en-US" altLang="en-US" sz="8000" dirty="0" smtClean="0"/>
              <a:t> &lt;</a:t>
            </a:r>
            <a:r>
              <a:rPr lang="en-US" altLang="en-US" sz="8000" dirty="0" smtClean="0">
                <a:solidFill>
                  <a:srgbClr val="F3975F"/>
                </a:solidFill>
              </a:rPr>
              <a:t>/</a:t>
            </a:r>
            <a:r>
              <a:rPr lang="en-US" altLang="en-US" sz="8000" dirty="0" err="1" smtClean="0">
                <a:solidFill>
                  <a:srgbClr val="F3975F"/>
                </a:solidFill>
              </a:rPr>
              <a:t>db</a:t>
            </a:r>
            <a:r>
              <a:rPr lang="en-US" altLang="en-US" sz="8000" dirty="0" smtClean="0"/>
              <a:t>&gt;</a:t>
            </a:r>
          </a:p>
          <a:p>
            <a:pPr>
              <a:buFont typeface="Wingdings" pitchFamily="2" charset="2"/>
              <a:buNone/>
            </a:pPr>
            <a:endParaRPr lang="en-US" altLang="en-US" sz="8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8000" dirty="0" smtClean="0"/>
              <a:t>DTD for it might be: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8000" dirty="0" smtClean="0"/>
              <a:t>   &lt;!DOCTYPE </a:t>
            </a:r>
            <a:r>
              <a:rPr lang="en-US" altLang="en-US" sz="8000" dirty="0" err="1" smtClean="0"/>
              <a:t>db</a:t>
            </a:r>
            <a:r>
              <a:rPr lang="en-US" altLang="en-US" sz="8000" dirty="0" smtClean="0"/>
              <a:t> [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8000" dirty="0" smtClean="0"/>
              <a:t>       &lt;!ELEMENT </a:t>
            </a:r>
            <a:r>
              <a:rPr lang="en-US" altLang="en-US" sz="8000" dirty="0" err="1" smtClean="0"/>
              <a:t>db</a:t>
            </a:r>
            <a:r>
              <a:rPr lang="en-US" altLang="en-US" sz="8000" dirty="0" smtClean="0"/>
              <a:t> (person*)&gt;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8000" dirty="0" smtClean="0"/>
              <a:t>       &lt;!ELEMENT person (name, age, email)&gt;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8000" dirty="0" smtClean="0"/>
              <a:t>       &lt;!ELEMENT name 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8000" dirty="0" smtClean="0"/>
              <a:t>       &lt;!ELEMENT age 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8000" dirty="0" smtClean="0"/>
              <a:t>       &lt;!ELEMENT email 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8000" dirty="0" smtClean="0"/>
              <a:t>    </a:t>
            </a:r>
            <a:r>
              <a:rPr lang="en-US" altLang="en-US" sz="8000" dirty="0" smtClean="0"/>
              <a:t>]&gt;</a:t>
            </a:r>
            <a:endParaRPr lang="en-US" altLang="en-US" sz="8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6164543"/>
            <a:ext cx="37338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slides by 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</a:rPr>
              <a:t>Ayzer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</a:rPr>
              <a:t>Mungan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et. al.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XML Parser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buClr>
                <a:srgbClr val="FF0066"/>
              </a:buClr>
            </a:pPr>
            <a:r>
              <a:rPr lang="en-US" altLang="en-US" sz="2600" dirty="0" smtClean="0"/>
              <a:t>Software library (or a package) that provides methods (or interfaces) for client applications to work with XML documents</a:t>
            </a:r>
          </a:p>
          <a:p>
            <a:pPr>
              <a:buClr>
                <a:srgbClr val="FF0066"/>
              </a:buClr>
            </a:pPr>
            <a:r>
              <a:rPr lang="en-US" altLang="en-US" sz="2600" dirty="0" smtClean="0"/>
              <a:t>Shields client from the complexities of XML manipulation</a:t>
            </a:r>
          </a:p>
          <a:p>
            <a:pPr>
              <a:buClr>
                <a:srgbClr val="FF0066"/>
              </a:buClr>
            </a:pPr>
            <a:r>
              <a:rPr lang="en-US" altLang="en-US" sz="2600" dirty="0" smtClean="0"/>
              <a:t>May also validate the document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6" y="3505200"/>
            <a:ext cx="4532313" cy="224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862" y="5979877"/>
            <a:ext cx="290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From slides by </a:t>
            </a:r>
            <a:r>
              <a:rPr lang="en-US" altLang="en-US" dirty="0" err="1" smtClean="0">
                <a:solidFill>
                  <a:schemeClr val="bg1">
                    <a:lumMod val="65000"/>
                  </a:schemeClr>
                </a:solidFill>
              </a:rPr>
              <a:t>Chongbing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Liu</a:t>
            </a:r>
            <a:endParaRPr lang="en-US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XML Parsing Standards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000" dirty="0" smtClean="0">
                <a:latin typeface="Tahoma" pitchFamily="34" charset="0"/>
              </a:rPr>
              <a:t>We will consider two parsing methods that implement W3C standards for accessing XML </a:t>
            </a:r>
          </a:p>
          <a:p>
            <a:pPr marL="0" indent="0">
              <a:buNone/>
            </a:pPr>
            <a:r>
              <a:rPr lang="en-US" altLang="en-US" sz="2400" b="1" dirty="0" smtClean="0"/>
              <a:t>SAX (Simple API for XML)</a:t>
            </a:r>
          </a:p>
          <a:p>
            <a:r>
              <a:rPr lang="en-US" altLang="en-US" sz="2400" dirty="0"/>
              <a:t>E</a:t>
            </a:r>
            <a:r>
              <a:rPr lang="en-US" altLang="en-US" sz="2400" dirty="0" smtClean="0"/>
              <a:t>vent-driven parsing </a:t>
            </a:r>
          </a:p>
          <a:p>
            <a:r>
              <a:rPr lang="en-US" altLang="en-US" sz="2400" dirty="0" smtClean="0"/>
              <a:t>“Serial access” protocol</a:t>
            </a:r>
          </a:p>
          <a:p>
            <a:r>
              <a:rPr lang="en-US" altLang="en-US" sz="2400" dirty="0" smtClean="0"/>
              <a:t>Read only API</a:t>
            </a:r>
          </a:p>
          <a:p>
            <a:endParaRPr lang="en-US" altLang="en-US" sz="2000" b="1" dirty="0" smtClean="0"/>
          </a:p>
          <a:p>
            <a:pPr marL="0" indent="0">
              <a:buNone/>
            </a:pPr>
            <a:r>
              <a:rPr lang="en-US" altLang="en-US" sz="2400" b="1" dirty="0" smtClean="0"/>
              <a:t>DOM (Document Object Model)</a:t>
            </a:r>
          </a:p>
          <a:p>
            <a:r>
              <a:rPr lang="en-US" altLang="en-US" sz="2400" dirty="0" smtClean="0"/>
              <a:t>Converts XML into a tree of objects </a:t>
            </a:r>
          </a:p>
          <a:p>
            <a:r>
              <a:rPr lang="en-US" altLang="en-US" sz="2400" dirty="0" smtClean="0"/>
              <a:t>“Random access” protocol</a:t>
            </a:r>
          </a:p>
          <a:p>
            <a:r>
              <a:rPr lang="en-US" altLang="en-US" sz="2400" dirty="0" smtClean="0"/>
              <a:t>Can update XML document (insert/delete nodes</a:t>
            </a:r>
            <a:r>
              <a:rPr lang="en-US" altLang="en-US" sz="24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6160532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From slides by 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Rajshekhar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Sunderraman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SAX Parser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S</a:t>
            </a:r>
            <a:r>
              <a:rPr lang="en-US" altLang="en-US" sz="2600" dirty="0" smtClean="0"/>
              <a:t>cans an xml stream on the fly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Very different than digesting an entire XML document into memory.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When the parser encounters start-tag, end-tag, etc., it thinks of them as events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When such an event occurs, the handler  automatically calls back to a particular method overridden by the client, and feeds as arguments the method what it sees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Purely event-based, it works like an event handler in Java  (e.g. </a:t>
            </a:r>
            <a:r>
              <a:rPr lang="en-US" sz="2600" dirty="0" err="1" smtClean="0"/>
              <a:t>MouseAdapter</a:t>
            </a:r>
            <a:r>
              <a:rPr lang="en-US" sz="2600" dirty="0" smtClean="0"/>
              <a:t>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Obtaining SAX Parser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   //Important </a:t>
            </a:r>
            <a:r>
              <a:rPr lang="en-US" altLang="en-US" dirty="0" smtClean="0"/>
              <a:t>classes</a:t>
            </a:r>
          </a:p>
          <a:p>
            <a:pPr>
              <a:buFontTx/>
              <a:buNone/>
            </a:pPr>
            <a:r>
              <a:rPr lang="en-US" altLang="en-US" sz="3100" dirty="0" smtClean="0"/>
              <a:t>   </a:t>
            </a:r>
            <a:r>
              <a:rPr lang="en-US" altLang="en-US" sz="3100" dirty="0" err="1" smtClean="0">
                <a:solidFill>
                  <a:schemeClr val="tx2">
                    <a:lumMod val="75000"/>
                  </a:schemeClr>
                </a:solidFill>
              </a:rPr>
              <a:t>javax.xml.parsers.SAXParserFactory</a:t>
            </a:r>
            <a:r>
              <a:rPr lang="en-US" altLang="en-US" sz="31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en-US" sz="31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en-US" sz="3100" dirty="0" err="1" smtClean="0">
                <a:solidFill>
                  <a:schemeClr val="tx2">
                    <a:lumMod val="75000"/>
                  </a:schemeClr>
                </a:solidFill>
              </a:rPr>
              <a:t>javax.xml.parsers.SAXParser</a:t>
            </a:r>
            <a:r>
              <a:rPr lang="en-US" altLang="en-US" sz="31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en-US" sz="31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en-US" sz="3100" dirty="0" err="1" smtClean="0">
                <a:solidFill>
                  <a:schemeClr val="tx2">
                    <a:lumMod val="75000"/>
                  </a:schemeClr>
                </a:solidFill>
              </a:rPr>
              <a:t>javax.xml.parsers.ParserConfigurationException</a:t>
            </a:r>
            <a:r>
              <a:rPr lang="en-US" altLang="en-US" sz="31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    </a:t>
            </a:r>
            <a:r>
              <a:rPr lang="en-US" altLang="en-US" dirty="0" smtClean="0"/>
              <a:t>//</a:t>
            </a:r>
            <a:r>
              <a:rPr lang="en-US" altLang="en-US" dirty="0" smtClean="0"/>
              <a:t>get the parser</a:t>
            </a:r>
          </a:p>
          <a:p>
            <a:pPr>
              <a:buFontTx/>
              <a:buNone/>
            </a:pPr>
            <a:r>
              <a:rPr lang="en-US" altLang="en-US" dirty="0" smtClean="0"/>
              <a:t>    </a:t>
            </a:r>
            <a:r>
              <a:rPr lang="en-US" altLang="en-US" sz="3100" i="1" dirty="0" err="1" smtClean="0">
                <a:solidFill>
                  <a:schemeClr val="tx2">
                    <a:lumMod val="75000"/>
                  </a:schemeClr>
                </a:solidFill>
              </a:rPr>
              <a:t>SAXParserFactory</a:t>
            </a:r>
            <a:r>
              <a:rPr lang="en-US" altLang="en-US" sz="31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100" i="1" dirty="0" smtClean="0">
                <a:solidFill>
                  <a:schemeClr val="tx2">
                    <a:lumMod val="75000"/>
                  </a:schemeClr>
                </a:solidFill>
              </a:rPr>
              <a:t>factory = </a:t>
            </a:r>
            <a:r>
              <a:rPr lang="en-US" altLang="en-US" sz="3100" i="1" dirty="0" err="1" smtClean="0">
                <a:solidFill>
                  <a:schemeClr val="tx2">
                    <a:lumMod val="75000"/>
                  </a:schemeClr>
                </a:solidFill>
              </a:rPr>
              <a:t>SAXParserFactory.newInstance</a:t>
            </a:r>
            <a:r>
              <a:rPr lang="en-US" altLang="en-US" sz="3100" i="1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FontTx/>
              <a:buNone/>
            </a:pPr>
            <a:r>
              <a:rPr lang="en-US" altLang="en-US" sz="3100" i="1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en-US" sz="3100" i="1" dirty="0" err="1" smtClean="0">
                <a:solidFill>
                  <a:schemeClr val="tx2">
                    <a:lumMod val="75000"/>
                  </a:schemeClr>
                </a:solidFill>
              </a:rPr>
              <a:t>SAXParser</a:t>
            </a:r>
            <a:r>
              <a:rPr lang="en-US" altLang="en-US" sz="31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100" i="1" dirty="0" err="1" smtClean="0">
                <a:solidFill>
                  <a:schemeClr val="tx2">
                    <a:lumMod val="75000"/>
                  </a:schemeClr>
                </a:solidFill>
              </a:rPr>
              <a:t>saxParser</a:t>
            </a:r>
            <a:r>
              <a:rPr lang="en-US" altLang="en-US" sz="3100" i="1" dirty="0" smtClean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altLang="en-US" sz="3100" i="1" dirty="0" err="1" smtClean="0">
                <a:solidFill>
                  <a:schemeClr val="tx2">
                    <a:lumMod val="75000"/>
                  </a:schemeClr>
                </a:solidFill>
              </a:rPr>
              <a:t>factory.newSAXParser</a:t>
            </a:r>
            <a:r>
              <a:rPr lang="en-US" altLang="en-US" sz="3100" i="1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    </a:t>
            </a:r>
            <a:r>
              <a:rPr lang="en-US" altLang="en-US" dirty="0" smtClean="0"/>
              <a:t>//</a:t>
            </a:r>
            <a:r>
              <a:rPr lang="en-US" altLang="en-US" dirty="0" smtClean="0"/>
              <a:t>parse the document</a:t>
            </a:r>
          </a:p>
          <a:p>
            <a:pPr>
              <a:buFontTx/>
              <a:buNone/>
            </a:pPr>
            <a:r>
              <a:rPr lang="en-US" altLang="en-US" sz="3100" dirty="0" smtClean="0"/>
              <a:t>    </a:t>
            </a:r>
            <a:r>
              <a:rPr lang="en-US" altLang="en-US" sz="3100" i="1" dirty="0" err="1" smtClean="0">
                <a:solidFill>
                  <a:schemeClr val="tx2">
                    <a:lumMod val="75000"/>
                  </a:schemeClr>
                </a:solidFill>
              </a:rPr>
              <a:t>saxParser.parse</a:t>
            </a:r>
            <a:r>
              <a:rPr lang="en-US" altLang="en-US" sz="3100" i="1" dirty="0" smtClean="0">
                <a:solidFill>
                  <a:schemeClr val="tx2">
                    <a:lumMod val="75000"/>
                  </a:schemeClr>
                </a:solidFill>
              </a:rPr>
              <a:t>( new File(</a:t>
            </a:r>
            <a:r>
              <a:rPr lang="en-US" altLang="en-US" sz="3100" i="1" dirty="0" err="1" smtClean="0">
                <a:solidFill>
                  <a:schemeClr val="tx2">
                    <a:lumMod val="75000"/>
                  </a:schemeClr>
                </a:solidFill>
              </a:rPr>
              <a:t>argv</a:t>
            </a:r>
            <a:r>
              <a:rPr lang="en-US" altLang="en-US" sz="3100" i="1" dirty="0" smtClean="0">
                <a:solidFill>
                  <a:schemeClr val="tx2">
                    <a:lumMod val="75000"/>
                  </a:schemeClr>
                </a:solidFill>
              </a:rPr>
              <a:t>[0]), handler);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SAX Event Handler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Must implement the interface </a:t>
            </a:r>
            <a:r>
              <a:rPr lang="en-US" altLang="en-US" sz="2400" i="1" dirty="0" err="1" smtClean="0">
                <a:solidFill>
                  <a:srgbClr val="0070C0"/>
                </a:solidFill>
              </a:rPr>
              <a:t>org.xml.sax.ContentHandler</a:t>
            </a:r>
            <a:endParaRPr lang="en-US" altLang="en-US" sz="2400" i="1" dirty="0" smtClean="0">
              <a:solidFill>
                <a:srgbClr val="0070C0"/>
              </a:solidFill>
            </a:endParaRPr>
          </a:p>
          <a:p>
            <a:r>
              <a:rPr lang="en-US" altLang="en-US" sz="2400" dirty="0" smtClean="0"/>
              <a:t>Easier to extend the adapter </a:t>
            </a:r>
            <a:r>
              <a:rPr lang="en-US" altLang="en-US" sz="2400" i="1" dirty="0" err="1" smtClean="0">
                <a:solidFill>
                  <a:srgbClr val="0070C0"/>
                </a:solidFill>
              </a:rPr>
              <a:t>org.xml.sax.helpers.DefaultHandler</a:t>
            </a:r>
            <a:endParaRPr lang="en-US" altLang="en-US" sz="2400" i="1" dirty="0" smtClean="0">
              <a:solidFill>
                <a:srgbClr val="0070C0"/>
              </a:solidFill>
            </a:endParaRPr>
          </a:p>
          <a:p>
            <a:r>
              <a:rPr lang="en-US" altLang="en-US" sz="2400" dirty="0" smtClean="0"/>
              <a:t>Most important methods to override</a:t>
            </a:r>
            <a:r>
              <a:rPr lang="en-US" altLang="en-US" sz="2800" dirty="0" smtClean="0"/>
              <a:t> </a:t>
            </a:r>
          </a:p>
          <a:p>
            <a:pPr marL="400050" lvl="1" indent="0">
              <a:buNone/>
            </a:pPr>
            <a:r>
              <a:rPr lang="en-US" altLang="en-US" sz="2400" i="1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en-US" sz="2400" i="1" dirty="0" err="1" smtClean="0">
                <a:solidFill>
                  <a:schemeClr val="tx2">
                    <a:lumMod val="75000"/>
                  </a:schemeClr>
                </a:solidFill>
              </a:rPr>
              <a:t>startDocument</a:t>
            </a:r>
            <a:r>
              <a:rPr lang="en-US" altLang="en-US" sz="2400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altLang="en-US" sz="2400" i="1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en-US" sz="2400" i="1" dirty="0" err="1" smtClean="0">
                <a:solidFill>
                  <a:schemeClr val="tx2">
                    <a:lumMod val="75000"/>
                  </a:schemeClr>
                </a:solidFill>
              </a:rPr>
              <a:t>endDocument</a:t>
            </a:r>
            <a:r>
              <a:rPr lang="en-US" altLang="en-US" sz="2400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altLang="en-US" sz="2400" i="1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en-US" sz="2400" i="1" dirty="0" err="1" smtClean="0">
                <a:solidFill>
                  <a:schemeClr val="tx2">
                    <a:lumMod val="75000"/>
                  </a:schemeClr>
                </a:solidFill>
              </a:rPr>
              <a:t>startElement</a:t>
            </a:r>
            <a:r>
              <a:rPr lang="en-US" altLang="en-US" sz="2400" i="1" dirty="0" smtClean="0">
                <a:solidFill>
                  <a:schemeClr val="tx2">
                    <a:lumMod val="75000"/>
                  </a:schemeClr>
                </a:solidFill>
              </a:rPr>
              <a:t>(...)</a:t>
            </a:r>
          </a:p>
          <a:p>
            <a:pPr marL="400050" lvl="1" indent="0">
              <a:buNone/>
            </a:pPr>
            <a:r>
              <a:rPr lang="en-US" altLang="en-US" sz="2400" i="1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en-US" sz="2400" i="1" dirty="0" err="1" smtClean="0">
                <a:solidFill>
                  <a:schemeClr val="tx2">
                    <a:lumMod val="75000"/>
                  </a:schemeClr>
                </a:solidFill>
              </a:rPr>
              <a:t>endElement</a:t>
            </a:r>
            <a:r>
              <a:rPr lang="en-US" altLang="en-US" sz="2400" i="1" dirty="0" smtClean="0">
                <a:solidFill>
                  <a:schemeClr val="tx2">
                    <a:lumMod val="75000"/>
                  </a:schemeClr>
                </a:solidFill>
              </a:rPr>
              <a:t>(...)</a:t>
            </a:r>
          </a:p>
          <a:p>
            <a:pPr marL="400050" lvl="1" indent="0">
              <a:buNone/>
            </a:pPr>
            <a:r>
              <a:rPr lang="en-US" altLang="en-US" sz="2400" i="1" dirty="0" smtClean="0">
                <a:solidFill>
                  <a:schemeClr val="tx2">
                    <a:lumMod val="75000"/>
                  </a:schemeClr>
                </a:solidFill>
              </a:rPr>
              <a:t>void characters(...)</a:t>
            </a:r>
          </a:p>
          <a:p>
            <a:endParaRPr lang="en-US" alt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SAX Parser </a:t>
            </a:r>
            <a:r>
              <a:rPr lang="en-US" sz="4000" dirty="0" smtClean="0"/>
              <a:t>Cont’d…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Simple and Fast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Memory efficient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Works well in stream application</a:t>
            </a:r>
          </a:p>
          <a:p>
            <a:r>
              <a:rPr lang="en-US" sz="2600" b="1" dirty="0" smtClean="0"/>
              <a:t>Disadvantages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 smtClean="0"/>
              <a:t>Data is broken into pieces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 smtClean="0"/>
              <a:t>Clients never have all the information as a whole unless they create their own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 smtClean="0"/>
              <a:t>Need to reparse if you need to revisit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0862" y="5791200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From slides by </a:t>
            </a:r>
            <a:r>
              <a:rPr lang="en-US" altLang="en-US" dirty="0" err="1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Chongbing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Liu</a:t>
            </a:r>
            <a:endParaRPr lang="en-US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DOM Parser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73598"/>
          </a:xfrm>
        </p:spPr>
        <p:txBody>
          <a:bodyPr/>
          <a:lstStyle/>
          <a:p>
            <a:r>
              <a:rPr lang="en-US" altLang="en-US" sz="2400" dirty="0" smtClean="0">
                <a:latin typeface="Tahoma" pitchFamily="34" charset="0"/>
              </a:rPr>
              <a:t>Creates a tree object out of the document</a:t>
            </a:r>
          </a:p>
          <a:p>
            <a:r>
              <a:rPr lang="en-US" altLang="en-US" sz="2400" dirty="0" smtClean="0">
                <a:latin typeface="Tahoma" pitchFamily="34" charset="0"/>
              </a:rPr>
              <a:t>User accesses data by traversing the tree</a:t>
            </a:r>
          </a:p>
          <a:p>
            <a:r>
              <a:rPr lang="en-GB" altLang="en-US" sz="2400" dirty="0" smtClean="0">
                <a:latin typeface="Tahoma" pitchFamily="34" charset="0"/>
              </a:rPr>
              <a:t>The API allows for constructing, accessing and manipulating the structure and content of XML documents</a:t>
            </a:r>
            <a:endParaRPr lang="en-US" altLang="en-US" sz="2400" dirty="0" smtClean="0">
              <a:latin typeface="Tahoma" pitchFamily="34" charset="0"/>
            </a:endParaRPr>
          </a:p>
          <a:p>
            <a:endParaRPr lang="en-US" altLang="en-US" dirty="0" smtClean="0">
              <a:latin typeface="Tahoma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975866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From slides by 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</a:rPr>
              <a:t>Rajshekhar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</a:rPr>
              <a:t>Sunderraman</a:t>
            </a:r>
            <a:endParaRPr lang="en-US" dirty="0"/>
          </a:p>
        </p:txBody>
      </p:sp>
      <p:grpSp>
        <p:nvGrpSpPr>
          <p:cNvPr id="39" name="Group 3"/>
          <p:cNvGrpSpPr>
            <a:grpSpLocks/>
          </p:cNvGrpSpPr>
          <p:nvPr/>
        </p:nvGrpSpPr>
        <p:grpSpPr bwMode="auto">
          <a:xfrm>
            <a:off x="1338263" y="3752850"/>
            <a:ext cx="2587625" cy="1752600"/>
            <a:chOff x="855" y="1968"/>
            <a:chExt cx="1630" cy="1104"/>
          </a:xfrm>
        </p:grpSpPr>
        <p:sp>
          <p:nvSpPr>
            <p:cNvPr id="40" name="Line 4"/>
            <p:cNvSpPr>
              <a:spLocks noChangeShapeType="1"/>
            </p:cNvSpPr>
            <p:nvPr/>
          </p:nvSpPr>
          <p:spPr bwMode="auto">
            <a:xfrm>
              <a:off x="855" y="2589"/>
              <a:ext cx="613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" name="Group 5"/>
            <p:cNvGrpSpPr>
              <a:grpSpLocks/>
            </p:cNvGrpSpPr>
            <p:nvPr/>
          </p:nvGrpSpPr>
          <p:grpSpPr bwMode="auto">
            <a:xfrm>
              <a:off x="1381" y="1968"/>
              <a:ext cx="1104" cy="1104"/>
              <a:chOff x="1381" y="1968"/>
              <a:chExt cx="1104" cy="1104"/>
            </a:xfrm>
          </p:grpSpPr>
          <p:graphicFrame>
            <p:nvGraphicFramePr>
              <p:cNvPr id="42" name="Object 6"/>
              <p:cNvGraphicFramePr>
                <a:graphicFrameLocks noChangeAspect="1"/>
              </p:cNvGraphicFramePr>
              <p:nvPr/>
            </p:nvGraphicFramePr>
            <p:xfrm>
              <a:off x="1621" y="1968"/>
              <a:ext cx="864" cy="8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7" name="Clip" r:id="rId3" imgW="5486040" imgH="5546160" progId="MS_ClipArt_Gallery.2">
                      <p:embed/>
                    </p:oleObj>
                  </mc:Choice>
                  <mc:Fallback>
                    <p:oleObj name="Clip" r:id="rId3" imgW="5486040" imgH="55461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1" y="1968"/>
                            <a:ext cx="864" cy="8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1381" y="2784"/>
                <a:ext cx="1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>
                    <a:latin typeface="Times New Roman" pitchFamily="18" charset="0"/>
                  </a:rPr>
                  <a:t>DOM Parser</a:t>
                </a:r>
              </a:p>
            </p:txBody>
          </p:sp>
        </p:grpSp>
      </p:grpSp>
      <p:grpSp>
        <p:nvGrpSpPr>
          <p:cNvPr id="44" name="Group 8"/>
          <p:cNvGrpSpPr>
            <a:grpSpLocks/>
          </p:cNvGrpSpPr>
          <p:nvPr/>
        </p:nvGrpSpPr>
        <p:grpSpPr bwMode="auto">
          <a:xfrm>
            <a:off x="3232944" y="3860245"/>
            <a:ext cx="2325688" cy="1676400"/>
            <a:chOff x="2064" y="2016"/>
            <a:chExt cx="1465" cy="1056"/>
          </a:xfrm>
        </p:grpSpPr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2064" y="2592"/>
              <a:ext cx="613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10"/>
            <p:cNvGrpSpPr>
              <a:grpSpLocks/>
            </p:cNvGrpSpPr>
            <p:nvPr/>
          </p:nvGrpSpPr>
          <p:grpSpPr bwMode="auto">
            <a:xfrm>
              <a:off x="2565" y="2016"/>
              <a:ext cx="964" cy="1056"/>
              <a:chOff x="2565" y="2016"/>
              <a:chExt cx="964" cy="1056"/>
            </a:xfrm>
          </p:grpSpPr>
          <p:sp>
            <p:nvSpPr>
              <p:cNvPr id="47" name="Line 11"/>
              <p:cNvSpPr>
                <a:spLocks noChangeShapeType="1"/>
              </p:cNvSpPr>
              <p:nvPr/>
            </p:nvSpPr>
            <p:spPr bwMode="auto">
              <a:xfrm>
                <a:off x="3072" y="2016"/>
                <a:ext cx="23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2"/>
              <p:cNvSpPr>
                <a:spLocks noChangeShapeType="1"/>
              </p:cNvSpPr>
              <p:nvPr/>
            </p:nvSpPr>
            <p:spPr bwMode="auto">
              <a:xfrm flipH="1">
                <a:off x="3148" y="2404"/>
                <a:ext cx="154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3"/>
              <p:cNvSpPr>
                <a:spLocks noChangeShapeType="1"/>
              </p:cNvSpPr>
              <p:nvPr/>
            </p:nvSpPr>
            <p:spPr bwMode="auto">
              <a:xfrm>
                <a:off x="2846" y="2404"/>
                <a:ext cx="153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4"/>
              <p:cNvSpPr>
                <a:spLocks noChangeShapeType="1"/>
              </p:cNvSpPr>
              <p:nvPr/>
            </p:nvSpPr>
            <p:spPr bwMode="auto">
              <a:xfrm>
                <a:off x="3306" y="2404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5"/>
              <p:cNvSpPr>
                <a:spLocks noChangeShapeType="1"/>
              </p:cNvSpPr>
              <p:nvPr/>
            </p:nvSpPr>
            <p:spPr bwMode="auto">
              <a:xfrm flipH="1">
                <a:off x="2846" y="2016"/>
                <a:ext cx="23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6"/>
              <p:cNvSpPr>
                <a:spLocks noChangeShapeType="1"/>
              </p:cNvSpPr>
              <p:nvPr/>
            </p:nvSpPr>
            <p:spPr bwMode="auto">
              <a:xfrm flipH="1">
                <a:off x="2692" y="2404"/>
                <a:ext cx="154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17"/>
              <p:cNvSpPr>
                <a:spLocks noChangeShapeType="1"/>
              </p:cNvSpPr>
              <p:nvPr/>
            </p:nvSpPr>
            <p:spPr bwMode="auto">
              <a:xfrm>
                <a:off x="3306" y="2404"/>
                <a:ext cx="153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Text Box 18"/>
              <p:cNvSpPr txBox="1">
                <a:spLocks noChangeArrowheads="1"/>
              </p:cNvSpPr>
              <p:nvPr/>
            </p:nvSpPr>
            <p:spPr bwMode="auto">
              <a:xfrm>
                <a:off x="2565" y="2784"/>
                <a:ext cx="9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>
                    <a:latin typeface="Times New Roman" pitchFamily="18" charset="0"/>
                  </a:rPr>
                  <a:t>DOM Tree</a:t>
                </a:r>
              </a:p>
            </p:txBody>
          </p:sp>
        </p:grpSp>
      </p:grpSp>
      <p:grpSp>
        <p:nvGrpSpPr>
          <p:cNvPr id="55" name="Group 19"/>
          <p:cNvGrpSpPr>
            <a:grpSpLocks/>
          </p:cNvGrpSpPr>
          <p:nvPr/>
        </p:nvGrpSpPr>
        <p:grpSpPr bwMode="auto">
          <a:xfrm>
            <a:off x="498712" y="3792538"/>
            <a:ext cx="1411288" cy="1828800"/>
            <a:chOff x="384" y="1920"/>
            <a:chExt cx="889" cy="1152"/>
          </a:xfrm>
        </p:grpSpPr>
        <p:grpSp>
          <p:nvGrpSpPr>
            <p:cNvPr id="56" name="Group 20"/>
            <p:cNvGrpSpPr>
              <a:grpSpLocks/>
            </p:cNvGrpSpPr>
            <p:nvPr/>
          </p:nvGrpSpPr>
          <p:grpSpPr bwMode="auto">
            <a:xfrm>
              <a:off x="636" y="1920"/>
              <a:ext cx="460" cy="853"/>
              <a:chOff x="720" y="1200"/>
              <a:chExt cx="576" cy="960"/>
            </a:xfrm>
          </p:grpSpPr>
          <p:sp>
            <p:nvSpPr>
              <p:cNvPr id="58" name="Rectangle 21"/>
              <p:cNvSpPr>
                <a:spLocks noChangeArrowheads="1"/>
              </p:cNvSpPr>
              <p:nvPr/>
            </p:nvSpPr>
            <p:spPr bwMode="auto">
              <a:xfrm>
                <a:off x="768" y="1200"/>
                <a:ext cx="528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22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528" cy="9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23"/>
              <p:cNvSpPr>
                <a:spLocks noChangeShapeType="1"/>
              </p:cNvSpPr>
              <p:nvPr/>
            </p:nvSpPr>
            <p:spPr bwMode="auto">
              <a:xfrm>
                <a:off x="768" y="1296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24"/>
              <p:cNvSpPr>
                <a:spLocks noChangeShapeType="1"/>
              </p:cNvSpPr>
              <p:nvPr/>
            </p:nvSpPr>
            <p:spPr bwMode="auto">
              <a:xfrm>
                <a:off x="768" y="1392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25"/>
              <p:cNvSpPr>
                <a:spLocks noChangeShapeType="1"/>
              </p:cNvSpPr>
              <p:nvPr/>
            </p:nvSpPr>
            <p:spPr bwMode="auto">
              <a:xfrm>
                <a:off x="768" y="148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26"/>
              <p:cNvSpPr>
                <a:spLocks noChangeShapeType="1"/>
              </p:cNvSpPr>
              <p:nvPr/>
            </p:nvSpPr>
            <p:spPr bwMode="auto">
              <a:xfrm>
                <a:off x="768" y="1584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27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28"/>
              <p:cNvSpPr>
                <a:spLocks noChangeShapeType="1"/>
              </p:cNvSpPr>
              <p:nvPr/>
            </p:nvSpPr>
            <p:spPr bwMode="auto">
              <a:xfrm>
                <a:off x="768" y="1776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29"/>
              <p:cNvSpPr>
                <a:spLocks noChangeShapeType="1"/>
              </p:cNvSpPr>
              <p:nvPr/>
            </p:nvSpPr>
            <p:spPr bwMode="auto">
              <a:xfrm>
                <a:off x="768" y="1872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30"/>
              <p:cNvSpPr>
                <a:spLocks noChangeShapeType="1"/>
              </p:cNvSpPr>
              <p:nvPr/>
            </p:nvSpPr>
            <p:spPr bwMode="auto">
              <a:xfrm>
                <a:off x="768" y="196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1"/>
              <p:cNvSpPr>
                <a:spLocks noChangeShapeType="1"/>
              </p:cNvSpPr>
              <p:nvPr/>
            </p:nvSpPr>
            <p:spPr bwMode="auto">
              <a:xfrm>
                <a:off x="768" y="2064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384" y="2784"/>
              <a:ext cx="8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>
                  <a:latin typeface="Times New Roman" pitchFamily="18" charset="0"/>
                </a:rPr>
                <a:t>XML File</a:t>
              </a:r>
            </a:p>
          </p:txBody>
        </p:sp>
      </p:grpSp>
      <p:grpSp>
        <p:nvGrpSpPr>
          <p:cNvPr id="69" name="Group 33"/>
          <p:cNvGrpSpPr>
            <a:grpSpLocks/>
          </p:cNvGrpSpPr>
          <p:nvPr/>
        </p:nvGrpSpPr>
        <p:grpSpPr bwMode="auto">
          <a:xfrm>
            <a:off x="5602288" y="3997492"/>
            <a:ext cx="3135312" cy="1354138"/>
            <a:chOff x="3529" y="2112"/>
            <a:chExt cx="1975" cy="853"/>
          </a:xfrm>
        </p:grpSpPr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3529" y="2160"/>
              <a:ext cx="240" cy="756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altLang="en-US" sz="2400" dirty="0">
                  <a:solidFill>
                    <a:schemeClr val="hlink"/>
                  </a:solidFill>
                  <a:latin typeface="Times New Roman" pitchFamily="18" charset="0"/>
                </a:rPr>
                <a:t>API</a:t>
              </a:r>
            </a:p>
          </p:txBody>
        </p: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>
              <a:off x="4201" y="2112"/>
              <a:ext cx="1303" cy="85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GB" altLang="en-US" sz="2400">
                  <a:latin typeface="Times New Roman" pitchFamily="18" charset="0"/>
                </a:rPr>
                <a:t>Application</a:t>
              </a:r>
            </a:p>
          </p:txBody>
        </p:sp>
        <p:sp>
          <p:nvSpPr>
            <p:cNvPr id="72" name="Line 36"/>
            <p:cNvSpPr>
              <a:spLocks noChangeShapeType="1"/>
            </p:cNvSpPr>
            <p:nvPr/>
          </p:nvSpPr>
          <p:spPr bwMode="auto">
            <a:xfrm>
              <a:off x="3769" y="2544"/>
              <a:ext cx="421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68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DOM Parser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Create a DOM tree directly in memory</a:t>
            </a:r>
          </a:p>
          <a:p>
            <a:pPr marL="400050" lvl="1" indent="0"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DocumentBuilderFactory factory =  </a:t>
            </a:r>
            <a:r>
              <a:rPr lang="en-US" sz="2200" i="1" dirty="0" err="1" smtClean="0">
                <a:solidFill>
                  <a:srgbClr val="0070C0"/>
                </a:solidFill>
              </a:rPr>
              <a:t>DocumentBuilderFactory.newInstance</a:t>
            </a:r>
            <a:r>
              <a:rPr lang="en-US" sz="2200" i="1" dirty="0" smtClean="0">
                <a:solidFill>
                  <a:srgbClr val="0070C0"/>
                </a:solidFill>
              </a:rPr>
              <a:t>();         </a:t>
            </a:r>
          </a:p>
          <a:p>
            <a:pPr marL="400050" lvl="1" indent="0">
              <a:buNone/>
            </a:pPr>
            <a:r>
              <a:rPr lang="en-US" sz="2200" i="1" dirty="0" err="1" smtClean="0">
                <a:solidFill>
                  <a:srgbClr val="0070C0"/>
                </a:solidFill>
              </a:rPr>
              <a:t>DocumentBuilder</a:t>
            </a:r>
            <a:r>
              <a:rPr lang="en-US" sz="2200" i="1" dirty="0" smtClean="0">
                <a:solidFill>
                  <a:srgbClr val="0070C0"/>
                </a:solidFill>
              </a:rPr>
              <a:t> builder =  </a:t>
            </a:r>
            <a:r>
              <a:rPr lang="en-US" sz="2200" i="1" dirty="0" err="1" smtClean="0">
                <a:solidFill>
                  <a:srgbClr val="0070C0"/>
                </a:solidFill>
              </a:rPr>
              <a:t>factory.newDocumentBuilder</a:t>
            </a:r>
            <a:r>
              <a:rPr lang="en-US" sz="2200" i="1" dirty="0" smtClean="0">
                <a:solidFill>
                  <a:srgbClr val="0070C0"/>
                </a:solidFill>
              </a:rPr>
              <a:t>();        </a:t>
            </a:r>
          </a:p>
          <a:p>
            <a:pPr marL="400050" lvl="1" indent="0"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document = </a:t>
            </a:r>
            <a:r>
              <a:rPr lang="en-US" sz="2200" i="1" dirty="0" err="1" smtClean="0">
                <a:solidFill>
                  <a:srgbClr val="0070C0"/>
                </a:solidFill>
              </a:rPr>
              <a:t>builder.newDocument</a:t>
            </a:r>
            <a:r>
              <a:rPr lang="en-US" sz="2200" i="1" dirty="0" smtClean="0">
                <a:solidFill>
                  <a:srgbClr val="0070C0"/>
                </a:solidFill>
              </a:rPr>
              <a:t>(); </a:t>
            </a:r>
          </a:p>
          <a:p>
            <a:pPr marL="400050" lvl="1" indent="0"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Element root = </a:t>
            </a:r>
            <a:r>
              <a:rPr lang="en-US" sz="2200" i="1" dirty="0" err="1" smtClean="0">
                <a:solidFill>
                  <a:srgbClr val="0070C0"/>
                </a:solidFill>
              </a:rPr>
              <a:t>doc.getDocumentElement</a:t>
            </a:r>
            <a:r>
              <a:rPr lang="en-US" sz="2200" i="1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US" altLang="en-US" sz="3100" dirty="0" smtClean="0"/>
              <a:t>Once the root node is obtained, typical tree methods exist to manipulate other elements</a:t>
            </a:r>
          </a:p>
          <a:p>
            <a:pPr marL="400050" lvl="1" indent="0"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boolean </a:t>
            </a:r>
            <a:r>
              <a:rPr lang="en-US" sz="2200" i="1" dirty="0" err="1" smtClean="0">
                <a:solidFill>
                  <a:srgbClr val="0070C0"/>
                </a:solidFill>
              </a:rPr>
              <a:t>node.hasChildNodes</a:t>
            </a:r>
            <a:r>
              <a:rPr lang="en-US" sz="2200" i="1" dirty="0" smtClean="0">
                <a:solidFill>
                  <a:srgbClr val="0070C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sz="2200" i="1" dirty="0" err="1" smtClean="0">
                <a:solidFill>
                  <a:srgbClr val="0070C0"/>
                </a:solidFill>
              </a:rPr>
              <a:t>NodeList</a:t>
            </a:r>
            <a:r>
              <a:rPr lang="en-US" sz="2200" i="1" dirty="0" smtClean="0">
                <a:solidFill>
                  <a:srgbClr val="0070C0"/>
                </a:solidFill>
              </a:rPr>
              <a:t> </a:t>
            </a:r>
            <a:r>
              <a:rPr lang="en-US" sz="2200" i="1" dirty="0" err="1" smtClean="0">
                <a:solidFill>
                  <a:srgbClr val="0070C0"/>
                </a:solidFill>
              </a:rPr>
              <a:t>node.getChildNodes</a:t>
            </a:r>
            <a:r>
              <a:rPr lang="en-US" sz="2200" i="1" dirty="0" smtClean="0">
                <a:solidFill>
                  <a:srgbClr val="0070C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Node </a:t>
            </a:r>
            <a:r>
              <a:rPr lang="en-US" sz="2200" i="1" dirty="0" err="1" smtClean="0">
                <a:solidFill>
                  <a:srgbClr val="0070C0"/>
                </a:solidFill>
              </a:rPr>
              <a:t>node.getNextSibling</a:t>
            </a:r>
            <a:r>
              <a:rPr lang="en-US" sz="2200" i="1" dirty="0" smtClean="0">
                <a:solidFill>
                  <a:srgbClr val="0070C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Node </a:t>
            </a:r>
            <a:r>
              <a:rPr lang="en-US" sz="2200" i="1" dirty="0" err="1" smtClean="0">
                <a:solidFill>
                  <a:srgbClr val="0070C0"/>
                </a:solidFill>
              </a:rPr>
              <a:t>node.getParentNode</a:t>
            </a:r>
            <a:r>
              <a:rPr lang="en-US" sz="2200" i="1" dirty="0" smtClean="0">
                <a:solidFill>
                  <a:srgbClr val="0070C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String </a:t>
            </a:r>
            <a:r>
              <a:rPr lang="en-US" sz="2200" i="1" dirty="0" err="1" smtClean="0">
                <a:solidFill>
                  <a:srgbClr val="0070C0"/>
                </a:solidFill>
              </a:rPr>
              <a:t>node.getValue</a:t>
            </a:r>
            <a:r>
              <a:rPr lang="en-US" sz="2200" i="1" dirty="0" smtClean="0">
                <a:solidFill>
                  <a:srgbClr val="0070C0"/>
                </a:solidFill>
              </a:rPr>
              <a:t>();</a:t>
            </a:r>
          </a:p>
          <a:p>
            <a:pPr marL="400050" lvl="1" indent="0"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String </a:t>
            </a:r>
            <a:r>
              <a:rPr lang="en-US" sz="2200" i="1" dirty="0" err="1" smtClean="0">
                <a:solidFill>
                  <a:srgbClr val="0070C0"/>
                </a:solidFill>
              </a:rPr>
              <a:t>node.getName</a:t>
            </a:r>
            <a:r>
              <a:rPr lang="en-US" sz="2200" i="1" dirty="0" smtClean="0">
                <a:solidFill>
                  <a:srgbClr val="0070C0"/>
                </a:solidFill>
              </a:rPr>
              <a:t>();</a:t>
            </a:r>
          </a:p>
          <a:p>
            <a:pPr marL="400050" lvl="1" indent="0"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String </a:t>
            </a:r>
            <a:r>
              <a:rPr lang="en-US" sz="2200" i="1" dirty="0" err="1" smtClean="0">
                <a:solidFill>
                  <a:srgbClr val="0070C0"/>
                </a:solidFill>
              </a:rPr>
              <a:t>node.getText</a:t>
            </a:r>
            <a:r>
              <a:rPr lang="en-US" sz="2200" i="1" dirty="0" smtClean="0">
                <a:solidFill>
                  <a:srgbClr val="0070C0"/>
                </a:solidFill>
              </a:rPr>
              <a:t>();</a:t>
            </a:r>
          </a:p>
          <a:p>
            <a:pPr marL="400050" lvl="1" indent="0"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void </a:t>
            </a:r>
            <a:r>
              <a:rPr lang="en-US" sz="2200" i="1" dirty="0" err="1" smtClean="0">
                <a:solidFill>
                  <a:srgbClr val="0070C0"/>
                </a:solidFill>
              </a:rPr>
              <a:t>setNodeValue</a:t>
            </a:r>
            <a:r>
              <a:rPr lang="en-US" sz="2200" i="1" dirty="0" smtClean="0">
                <a:solidFill>
                  <a:srgbClr val="0070C0"/>
                </a:solidFill>
              </a:rPr>
              <a:t>(String </a:t>
            </a:r>
            <a:r>
              <a:rPr lang="en-US" sz="2200" i="1" dirty="0" err="1" smtClean="0">
                <a:solidFill>
                  <a:srgbClr val="0070C0"/>
                </a:solidFill>
              </a:rPr>
              <a:t>nodeValue</a:t>
            </a:r>
            <a:r>
              <a:rPr lang="en-US" sz="2200" i="1" dirty="0" smtClean="0">
                <a:solidFill>
                  <a:srgbClr val="0070C0"/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200" i="1" dirty="0" smtClean="0">
                <a:solidFill>
                  <a:srgbClr val="0070C0"/>
                </a:solidFill>
              </a:rPr>
              <a:t>Node </a:t>
            </a:r>
            <a:r>
              <a:rPr lang="en-US" sz="2200" i="1" dirty="0" err="1" smtClean="0">
                <a:solidFill>
                  <a:srgbClr val="0070C0"/>
                </a:solidFill>
              </a:rPr>
              <a:t>insertBefore</a:t>
            </a:r>
            <a:r>
              <a:rPr lang="en-US" sz="2200" i="1" dirty="0" smtClean="0">
                <a:solidFill>
                  <a:srgbClr val="0070C0"/>
                </a:solidFill>
              </a:rPr>
              <a:t>(Node new, Node ref);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Advantages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Data stored in plain text format</a:t>
            </a:r>
          </a:p>
          <a:p>
            <a:r>
              <a:rPr lang="en-US" sz="2600" dirty="0" smtClean="0"/>
              <a:t>Easy for humans to read</a:t>
            </a:r>
          </a:p>
          <a:p>
            <a:r>
              <a:rPr lang="en-US" altLang="en-US" sz="2600" dirty="0"/>
              <a:t>Hierarchical, and easily processed</a:t>
            </a:r>
            <a:endParaRPr lang="en-US" sz="2600" dirty="0" smtClean="0"/>
          </a:p>
          <a:p>
            <a:r>
              <a:rPr lang="en-US" sz="2600" dirty="0" smtClean="0"/>
              <a:t>Provides a hardware and software independent way of storing data</a:t>
            </a:r>
          </a:p>
          <a:p>
            <a:r>
              <a:rPr lang="en-US" sz="2600" dirty="0" smtClean="0"/>
              <a:t>Different applications can easily share data through XML with low complexity</a:t>
            </a:r>
          </a:p>
          <a:p>
            <a:r>
              <a:rPr lang="en-US" sz="2600" dirty="0" smtClean="0"/>
              <a:t>Makes data more available</a:t>
            </a:r>
          </a:p>
          <a:p>
            <a:r>
              <a:rPr lang="en-US" sz="2600" dirty="0" smtClean="0"/>
              <a:t>Supports internationalization and platform changes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DOM Parser </a:t>
            </a:r>
            <a:r>
              <a:rPr lang="en-US" sz="4000" dirty="0" smtClean="0"/>
              <a:t>Cont’d…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Random </a:t>
            </a:r>
            <a:r>
              <a:rPr lang="en-US" sz="2600" dirty="0"/>
              <a:t>a</a:t>
            </a:r>
            <a:r>
              <a:rPr lang="en-US" sz="2600" dirty="0" smtClean="0"/>
              <a:t>ccess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Easy to use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Can manipulate the XML document</a:t>
            </a:r>
          </a:p>
          <a:p>
            <a:r>
              <a:rPr lang="en-US" sz="2600" b="1" dirty="0" smtClean="0"/>
              <a:t>Disadvantages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 smtClean="0"/>
              <a:t>DOM object requires more memory storage than the XML file itself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 smtClean="0"/>
              <a:t>A lot of time is spent on construction before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 smtClean="0"/>
              <a:t>May be impractical for very large documents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975866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From slides by 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</a:rPr>
              <a:t>Rajshekhar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bg1">
                    <a:lumMod val="65000"/>
                  </a:schemeClr>
                </a:solidFill>
              </a:rPr>
              <a:t>Sunderraman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SAX Parsers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692" y="1600200"/>
            <a:ext cx="603461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6114365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From 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slides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by </a:t>
            </a:r>
            <a:r>
              <a:rPr lang="en-US" altLang="en-US" dirty="0" err="1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Chongbing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Liu</a:t>
            </a:r>
            <a:endParaRPr lang="en-US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83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XML docs form a tree structure</a:t>
            </a:r>
          </a:p>
          <a:p>
            <a:r>
              <a:rPr lang="en-US" sz="2600" dirty="0"/>
              <a:t>Each document must have a unique first element, the root node</a:t>
            </a:r>
            <a:endParaRPr lang="en-US" sz="2600" dirty="0" smtClean="0"/>
          </a:p>
          <a:p>
            <a:r>
              <a:rPr lang="en-US" sz="2600" dirty="0" smtClean="0"/>
              <a:t>Consists of tags and text</a:t>
            </a:r>
          </a:p>
          <a:p>
            <a:r>
              <a:rPr lang="en-US" sz="2600" dirty="0" smtClean="0"/>
              <a:t>Tags are case sensitive, come in pairs, must be nested properly</a:t>
            </a:r>
          </a:p>
          <a:p>
            <a:r>
              <a:rPr lang="en-US" sz="2600" dirty="0" smtClean="0"/>
              <a:t>A tag may have a set of attributes whose values </a:t>
            </a:r>
            <a:r>
              <a:rPr lang="en-US" sz="2600" dirty="0"/>
              <a:t>m</a:t>
            </a:r>
            <a:r>
              <a:rPr lang="en-US" sz="2600" dirty="0" smtClean="0"/>
              <a:t>ust be quoted</a:t>
            </a:r>
          </a:p>
          <a:p>
            <a:r>
              <a:rPr lang="en-US" sz="2600" dirty="0" smtClean="0"/>
              <a:t>White space is preserved</a:t>
            </a:r>
          </a:p>
          <a:p>
            <a:r>
              <a:rPr lang="en-US" sz="2600" dirty="0" smtClean="0"/>
              <a:t>XML Docs that </a:t>
            </a:r>
            <a:r>
              <a:rPr lang="en-US" sz="2600" dirty="0" smtClean="0"/>
              <a:t>conform to above rules are said to be “Well formed”</a:t>
            </a:r>
          </a:p>
          <a:p>
            <a:pPr marL="400050" lvl="1" indent="0">
              <a:buNone/>
            </a:pPr>
            <a:endParaRPr lang="en-US" sz="2000" dirty="0" smtClean="0"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60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Structure Continued…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Elements with empty content can be abbreviated</a:t>
            </a:r>
          </a:p>
          <a:p>
            <a:pPr marL="720090" lvl="2" indent="0" defTabSz="461963">
              <a:lnSpc>
                <a:spcPct val="90000"/>
              </a:lnSpc>
              <a:buNone/>
            </a:pPr>
            <a:r>
              <a:rPr lang="en-US" altLang="he-IL" sz="4700" dirty="0">
                <a:solidFill>
                  <a:schemeClr val="tx2"/>
                </a:solidFill>
              </a:rPr>
              <a:t>&lt;</a:t>
            </a:r>
            <a:r>
              <a:rPr lang="en-US" altLang="he-IL" sz="4700" dirty="0" err="1">
                <a:solidFill>
                  <a:srgbClr val="800000"/>
                </a:solidFill>
              </a:rPr>
              <a:t>br</a:t>
            </a:r>
            <a:r>
              <a:rPr lang="en-US" altLang="he-IL" sz="4700" dirty="0">
                <a:solidFill>
                  <a:schemeClr val="tx2"/>
                </a:solidFill>
              </a:rPr>
              <a:t>/&gt;  </a:t>
            </a:r>
            <a:r>
              <a:rPr lang="en-US" altLang="he-IL" sz="4700" dirty="0"/>
              <a:t>for</a:t>
            </a:r>
            <a:r>
              <a:rPr lang="en-US" altLang="he-IL" sz="4700" dirty="0">
                <a:solidFill>
                  <a:schemeClr val="tx2"/>
                </a:solidFill>
              </a:rPr>
              <a:t>  &lt;</a:t>
            </a:r>
            <a:r>
              <a:rPr lang="en-US" altLang="he-IL" sz="4700" dirty="0" err="1">
                <a:solidFill>
                  <a:srgbClr val="800000"/>
                </a:solidFill>
              </a:rPr>
              <a:t>br</a:t>
            </a:r>
            <a:r>
              <a:rPr lang="en-US" altLang="he-IL" sz="4700" dirty="0">
                <a:solidFill>
                  <a:schemeClr val="tx2"/>
                </a:solidFill>
              </a:rPr>
              <a:t>&gt;&lt;/</a:t>
            </a:r>
            <a:r>
              <a:rPr lang="en-US" altLang="he-IL" sz="4700" dirty="0" err="1">
                <a:solidFill>
                  <a:srgbClr val="800000"/>
                </a:solidFill>
              </a:rPr>
              <a:t>br</a:t>
            </a:r>
            <a:r>
              <a:rPr lang="en-US" altLang="he-IL" sz="4700" dirty="0">
                <a:solidFill>
                  <a:schemeClr val="tx2"/>
                </a:solidFill>
              </a:rPr>
              <a:t>&gt;</a:t>
            </a:r>
          </a:p>
          <a:p>
            <a:pPr marL="720090" lvl="2" indent="0" defTabSz="461963">
              <a:lnSpc>
                <a:spcPct val="90000"/>
              </a:lnSpc>
              <a:buNone/>
            </a:pPr>
            <a:r>
              <a:rPr lang="en-US" altLang="he-IL" sz="4700" dirty="0" smtClean="0">
                <a:solidFill>
                  <a:schemeClr val="tx2"/>
                </a:solidFill>
              </a:rPr>
              <a:t>&lt;</a:t>
            </a:r>
            <a:r>
              <a:rPr lang="en-US" altLang="he-IL" sz="4700" dirty="0" err="1">
                <a:solidFill>
                  <a:srgbClr val="800000"/>
                </a:solidFill>
              </a:rPr>
              <a:t>hr</a:t>
            </a:r>
            <a:r>
              <a:rPr lang="en-US" altLang="he-IL" sz="4700" dirty="0">
                <a:solidFill>
                  <a:schemeClr val="tx2"/>
                </a:solidFill>
              </a:rPr>
              <a:t> </a:t>
            </a:r>
            <a:r>
              <a:rPr lang="en-US" altLang="he-IL" sz="4700" dirty="0">
                <a:solidFill>
                  <a:srgbClr val="FF0000"/>
                </a:solidFill>
              </a:rPr>
              <a:t>width</a:t>
            </a:r>
            <a:r>
              <a:rPr lang="en-US" altLang="he-IL" sz="4700" dirty="0">
                <a:solidFill>
                  <a:schemeClr val="tx2"/>
                </a:solidFill>
              </a:rPr>
              <a:t>=“</a:t>
            </a:r>
            <a:r>
              <a:rPr lang="en-US" altLang="he-IL" sz="4700" dirty="0">
                <a:solidFill>
                  <a:srgbClr val="000000"/>
                </a:solidFill>
              </a:rPr>
              <a:t>10</a:t>
            </a:r>
            <a:r>
              <a:rPr lang="en-US" altLang="he-IL" sz="4700" dirty="0">
                <a:solidFill>
                  <a:schemeClr val="tx2"/>
                </a:solidFill>
              </a:rPr>
              <a:t>”/&gt;  </a:t>
            </a:r>
            <a:r>
              <a:rPr lang="en-US" altLang="he-IL" sz="4700" dirty="0"/>
              <a:t>for</a:t>
            </a:r>
            <a:r>
              <a:rPr lang="en-US" altLang="he-IL" sz="4700" dirty="0">
                <a:solidFill>
                  <a:schemeClr val="tx2"/>
                </a:solidFill>
              </a:rPr>
              <a:t>  &lt;</a:t>
            </a:r>
            <a:r>
              <a:rPr lang="en-US" altLang="he-IL" sz="4700" dirty="0" err="1">
                <a:solidFill>
                  <a:srgbClr val="800000"/>
                </a:solidFill>
              </a:rPr>
              <a:t>hr</a:t>
            </a:r>
            <a:r>
              <a:rPr lang="en-US" altLang="he-IL" sz="4700" dirty="0">
                <a:solidFill>
                  <a:schemeClr val="tx2"/>
                </a:solidFill>
              </a:rPr>
              <a:t> </a:t>
            </a:r>
            <a:r>
              <a:rPr lang="en-US" altLang="he-IL" sz="4700" dirty="0">
                <a:solidFill>
                  <a:srgbClr val="FF0000"/>
                </a:solidFill>
              </a:rPr>
              <a:t>width</a:t>
            </a:r>
            <a:r>
              <a:rPr lang="en-US" altLang="he-IL" sz="4700" dirty="0">
                <a:solidFill>
                  <a:schemeClr val="tx2"/>
                </a:solidFill>
              </a:rPr>
              <a:t>=“</a:t>
            </a:r>
            <a:r>
              <a:rPr lang="en-US" altLang="he-IL" sz="4700" dirty="0">
                <a:solidFill>
                  <a:srgbClr val="000000"/>
                </a:solidFill>
              </a:rPr>
              <a:t>10</a:t>
            </a:r>
            <a:r>
              <a:rPr lang="en-US" altLang="he-IL" sz="4700" dirty="0">
                <a:solidFill>
                  <a:schemeClr val="tx2"/>
                </a:solidFill>
              </a:rPr>
              <a:t>”&gt;&lt;/</a:t>
            </a:r>
            <a:r>
              <a:rPr lang="en-US" altLang="he-IL" sz="4700" dirty="0" err="1">
                <a:solidFill>
                  <a:srgbClr val="800000"/>
                </a:solidFill>
              </a:rPr>
              <a:t>hr</a:t>
            </a:r>
            <a:r>
              <a:rPr lang="en-US" altLang="he-IL" sz="4700" dirty="0">
                <a:solidFill>
                  <a:schemeClr val="tx2"/>
                </a:solidFill>
              </a:rPr>
              <a:t>&gt;</a:t>
            </a:r>
          </a:p>
          <a:p>
            <a:pPr marL="502920" indent="-457200"/>
            <a:r>
              <a:rPr lang="en-US" sz="5100" dirty="0" smtClean="0"/>
              <a:t>XML has only one “basic” type – text</a:t>
            </a:r>
          </a:p>
          <a:p>
            <a:pPr marL="502920" indent="-457200"/>
            <a:r>
              <a:rPr lang="en-US" sz="5100" dirty="0" smtClean="0"/>
              <a:t>XML text is called PCDATA (parsed character data</a:t>
            </a:r>
            <a:r>
              <a:rPr lang="en-US" sz="5100" dirty="0" smtClean="0"/>
              <a:t>)</a:t>
            </a:r>
          </a:p>
          <a:p>
            <a:pPr marL="45720" indent="0">
              <a:buNone/>
            </a:pPr>
            <a:endParaRPr lang="en-US" sz="5100" dirty="0" smtClean="0"/>
          </a:p>
          <a:p>
            <a:pPr marL="400050" lvl="1" indent="0">
              <a:buNone/>
            </a:pPr>
            <a:r>
              <a:rPr lang="en-US" sz="4400" dirty="0" smtClean="0">
                <a:solidFill>
                  <a:srgbClr val="0000FF"/>
                </a:solidFill>
                <a:effectLst/>
              </a:rPr>
              <a:t>&lt;?xml version="1.0" encoding="UTF-8</a:t>
            </a:r>
            <a:r>
              <a:rPr lang="en-US" sz="4400" b="1" dirty="0" smtClean="0">
                <a:solidFill>
                  <a:srgbClr val="0000FF"/>
                </a:solidFill>
                <a:effectLst/>
              </a:rPr>
              <a:t>"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?&gt;</a:t>
            </a:r>
          </a:p>
          <a:p>
            <a:pPr marL="400050" lvl="1" indent="0">
              <a:buNone/>
            </a:pPr>
            <a:r>
              <a:rPr lang="en-US" sz="4400" dirty="0" smtClean="0"/>
              <a:t>&lt;!-- This is a comment --&gt;</a:t>
            </a:r>
            <a:endParaRPr lang="en-US" sz="4400" dirty="0" smtClean="0">
              <a:solidFill>
                <a:srgbClr val="0000FF"/>
              </a:solidFill>
              <a:effectLst/>
            </a:endParaRPr>
          </a:p>
          <a:p>
            <a:pPr marL="400050" lvl="1" indent="0">
              <a:buNone/>
            </a:pPr>
            <a:r>
              <a:rPr lang="en-US" sz="4400" dirty="0" smtClean="0">
                <a:solidFill>
                  <a:srgbClr val="0000FF"/>
                </a:solidFill>
                <a:effectLst/>
              </a:rPr>
              <a:t>&lt;</a:t>
            </a:r>
            <a:r>
              <a:rPr lang="en-US" sz="4400" dirty="0" smtClean="0">
                <a:solidFill>
                  <a:srgbClr val="800000"/>
                </a:solidFill>
                <a:effectLst/>
              </a:rPr>
              <a:t>note </a:t>
            </a:r>
            <a:r>
              <a:rPr lang="en-US" sz="4400" dirty="0" smtClean="0">
                <a:solidFill>
                  <a:srgbClr val="00B050"/>
                </a:solidFill>
              </a:rPr>
              <a:t>date</a:t>
            </a:r>
            <a:r>
              <a:rPr lang="en-US" sz="4400" dirty="0" smtClean="0"/>
              <a:t>="12/11/2007" 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&gt;</a:t>
            </a:r>
          </a:p>
          <a:p>
            <a:pPr marL="400050" lvl="1" indent="0">
              <a:buNone/>
            </a:pPr>
            <a:r>
              <a:rPr lang="en-US" sz="4400" dirty="0" smtClean="0">
                <a:effectLst/>
              </a:rPr>
              <a:t>    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&lt;</a:t>
            </a:r>
            <a:r>
              <a:rPr lang="en-US" sz="4400" dirty="0" smtClean="0">
                <a:solidFill>
                  <a:srgbClr val="800000"/>
                </a:solidFill>
                <a:effectLst/>
              </a:rPr>
              <a:t>to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&gt;</a:t>
            </a:r>
            <a:r>
              <a:rPr lang="en-US" sz="4400" dirty="0" smtClean="0">
                <a:effectLst/>
              </a:rPr>
              <a:t> </a:t>
            </a:r>
            <a:r>
              <a:rPr lang="en-US" sz="4400" b="1" dirty="0" err="1" smtClean="0">
                <a:effectLst/>
              </a:rPr>
              <a:t>Tove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&lt;/</a:t>
            </a:r>
            <a:r>
              <a:rPr lang="en-US" sz="4400" dirty="0" smtClean="0">
                <a:solidFill>
                  <a:srgbClr val="800000"/>
                </a:solidFill>
                <a:effectLst/>
              </a:rPr>
              <a:t>to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&gt;</a:t>
            </a:r>
            <a:endParaRPr lang="en-US" sz="4400" dirty="0" smtClean="0">
              <a:effectLst/>
            </a:endParaRPr>
          </a:p>
          <a:p>
            <a:pPr marL="400050" lvl="1" indent="0">
              <a:buNone/>
            </a:pPr>
            <a:r>
              <a:rPr lang="en-US" sz="4400" dirty="0" smtClean="0">
                <a:effectLst/>
              </a:rPr>
              <a:t>    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&lt;</a:t>
            </a:r>
            <a:r>
              <a:rPr lang="en-US" sz="4400" dirty="0" smtClean="0">
                <a:solidFill>
                  <a:srgbClr val="800000"/>
                </a:solidFill>
                <a:effectLst/>
              </a:rPr>
              <a:t>from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&gt;</a:t>
            </a:r>
            <a:r>
              <a:rPr lang="en-US" sz="4400" b="1" dirty="0" err="1" smtClean="0">
                <a:effectLst/>
              </a:rPr>
              <a:t>Jani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&lt;/</a:t>
            </a:r>
            <a:r>
              <a:rPr lang="en-US" sz="4400" dirty="0" smtClean="0">
                <a:solidFill>
                  <a:srgbClr val="800000"/>
                </a:solidFill>
                <a:effectLst/>
              </a:rPr>
              <a:t>from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&gt;</a:t>
            </a:r>
            <a:endParaRPr lang="en-US" sz="4400" dirty="0" smtClean="0">
              <a:effectLst/>
            </a:endParaRPr>
          </a:p>
          <a:p>
            <a:pPr marL="400050" lvl="1" indent="0">
              <a:buNone/>
            </a:pPr>
            <a:r>
              <a:rPr lang="en-US" sz="4400" dirty="0" smtClean="0">
                <a:effectLst/>
              </a:rPr>
              <a:t>    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&lt;</a:t>
            </a:r>
            <a:r>
              <a:rPr lang="en-US" sz="4400" dirty="0" smtClean="0">
                <a:solidFill>
                  <a:srgbClr val="800000"/>
                </a:solidFill>
                <a:effectLst/>
              </a:rPr>
              <a:t>heading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&gt;</a:t>
            </a:r>
            <a:r>
              <a:rPr lang="en-US" sz="4400" b="1" dirty="0" smtClean="0">
                <a:effectLst/>
              </a:rPr>
              <a:t>Reminder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&lt;/</a:t>
            </a:r>
            <a:r>
              <a:rPr lang="en-US" sz="4400" dirty="0" smtClean="0">
                <a:solidFill>
                  <a:srgbClr val="800000"/>
                </a:solidFill>
                <a:effectLst/>
              </a:rPr>
              <a:t>heading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&gt;</a:t>
            </a:r>
            <a:endParaRPr lang="en-US" sz="4400" dirty="0" smtClean="0">
              <a:effectLst/>
            </a:endParaRPr>
          </a:p>
          <a:p>
            <a:pPr marL="400050" lvl="1" indent="0">
              <a:buNone/>
            </a:pPr>
            <a:r>
              <a:rPr lang="en-US" sz="4400" dirty="0" smtClean="0">
                <a:effectLst/>
              </a:rPr>
              <a:t>    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&lt;</a:t>
            </a:r>
            <a:r>
              <a:rPr lang="en-US" sz="4400" dirty="0" smtClean="0">
                <a:solidFill>
                  <a:srgbClr val="800000"/>
                </a:solidFill>
                <a:effectLst/>
              </a:rPr>
              <a:t>body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&gt;</a:t>
            </a:r>
            <a:r>
              <a:rPr lang="en-US" sz="4400" b="1" dirty="0" smtClean="0">
                <a:effectLst/>
              </a:rPr>
              <a:t>Don't forget me this weekend!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&lt;/</a:t>
            </a:r>
            <a:r>
              <a:rPr lang="en-US" sz="4400" dirty="0" smtClean="0">
                <a:solidFill>
                  <a:srgbClr val="800000"/>
                </a:solidFill>
                <a:effectLst/>
              </a:rPr>
              <a:t>body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&gt;</a:t>
            </a:r>
            <a:endParaRPr lang="en-US" sz="4400" dirty="0" smtClean="0">
              <a:effectLst/>
            </a:endParaRPr>
          </a:p>
          <a:p>
            <a:pPr marL="400050" lvl="1" indent="0">
              <a:buNone/>
            </a:pPr>
            <a:r>
              <a:rPr lang="en-US" sz="4400" dirty="0" smtClean="0">
                <a:solidFill>
                  <a:srgbClr val="0000FF"/>
                </a:solidFill>
                <a:effectLst/>
              </a:rPr>
              <a:t>&lt;/</a:t>
            </a:r>
            <a:r>
              <a:rPr lang="en-US" sz="4400" dirty="0" smtClean="0">
                <a:solidFill>
                  <a:srgbClr val="800000"/>
                </a:solidFill>
                <a:effectLst/>
              </a:rPr>
              <a:t>note</a:t>
            </a:r>
            <a:r>
              <a:rPr lang="en-US" sz="4400" dirty="0" smtClean="0">
                <a:solidFill>
                  <a:srgbClr val="0000FF"/>
                </a:solidFill>
                <a:effectLst/>
              </a:rPr>
              <a:t>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2811" y="5935943"/>
            <a:ext cx="297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Example from w3schools.com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Header tag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>
                <a:solidFill>
                  <a:schemeClr val="tx1"/>
                </a:solidFill>
              </a:rPr>
              <a:t>&lt;?</a:t>
            </a:r>
            <a:r>
              <a:rPr lang="en-US" altLang="he-IL" sz="2600" dirty="0" smtClean="0">
                <a:solidFill>
                  <a:schemeClr val="tx1"/>
                </a:solidFill>
              </a:rPr>
              <a:t>xml </a:t>
            </a:r>
            <a:r>
              <a:rPr lang="en-US" altLang="he-IL" sz="2600" dirty="0" smtClean="0">
                <a:solidFill>
                  <a:srgbClr val="FF3300"/>
                </a:solidFill>
              </a:rPr>
              <a:t>version</a:t>
            </a:r>
            <a:r>
              <a:rPr lang="en-US" altLang="he-IL" sz="2600" dirty="0" smtClean="0">
                <a:solidFill>
                  <a:schemeClr val="tx1"/>
                </a:solidFill>
              </a:rPr>
              <a:t>=</a:t>
            </a:r>
            <a:r>
              <a:rPr lang="en-US" altLang="he-IL" sz="2600" dirty="0" smtClean="0"/>
              <a:t>"1.0"</a:t>
            </a:r>
            <a:r>
              <a:rPr lang="en-US" altLang="he-IL" sz="2600" dirty="0" smtClean="0">
                <a:solidFill>
                  <a:schemeClr val="tx1"/>
                </a:solidFill>
              </a:rPr>
              <a:t> </a:t>
            </a:r>
            <a:r>
              <a:rPr lang="en-US" altLang="he-IL" sz="2600" dirty="0" smtClean="0">
                <a:solidFill>
                  <a:srgbClr val="FF3300"/>
                </a:solidFill>
              </a:rPr>
              <a:t>standalone</a:t>
            </a:r>
            <a:r>
              <a:rPr lang="en-US" altLang="he-IL" sz="2600" dirty="0" smtClean="0">
                <a:solidFill>
                  <a:schemeClr val="tx1"/>
                </a:solidFill>
              </a:rPr>
              <a:t>=</a:t>
            </a:r>
            <a:r>
              <a:rPr lang="en-US" altLang="he-IL" sz="2600" dirty="0" smtClean="0"/>
              <a:t>"yes/no"</a:t>
            </a:r>
            <a:r>
              <a:rPr lang="en-US" altLang="he-IL" sz="2600" dirty="0" smtClean="0">
                <a:solidFill>
                  <a:schemeClr val="tx1"/>
                </a:solidFill>
              </a:rPr>
              <a:t> </a:t>
            </a:r>
            <a:r>
              <a:rPr lang="en-US" altLang="he-IL" sz="2600" dirty="0" smtClean="0">
                <a:solidFill>
                  <a:srgbClr val="FF3300"/>
                </a:solidFill>
              </a:rPr>
              <a:t>encoding</a:t>
            </a:r>
            <a:r>
              <a:rPr lang="en-US" altLang="he-IL" sz="2600" dirty="0" smtClean="0">
                <a:solidFill>
                  <a:schemeClr val="tx1"/>
                </a:solidFill>
              </a:rPr>
              <a:t>=</a:t>
            </a:r>
            <a:r>
              <a:rPr lang="en-US" altLang="he-IL" sz="2600" dirty="0" smtClean="0"/>
              <a:t>"UTF-8"</a:t>
            </a:r>
            <a:r>
              <a:rPr lang="en-US" altLang="he-IL" sz="2600" dirty="0" smtClean="0">
                <a:solidFill>
                  <a:schemeClr val="tx1"/>
                </a:solidFill>
              </a:rPr>
              <a:t>?&gt;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he-IL" sz="2600" dirty="0" smtClean="0">
                <a:solidFill>
                  <a:schemeClr val="tx1"/>
                </a:solidFill>
              </a:rPr>
              <a:t>Standalone=“no” means that there is an external DTD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he-IL" sz="2600" dirty="0" smtClean="0">
                <a:solidFill>
                  <a:schemeClr val="tx1"/>
                </a:solidFill>
              </a:rPr>
              <a:t>Encoding attribute can be left out and the processor will use the UTF-8 </a:t>
            </a:r>
            <a:r>
              <a:rPr lang="en-US" altLang="he-IL" sz="2600" dirty="0" smtClean="0">
                <a:solidFill>
                  <a:schemeClr val="tx1"/>
                </a:solidFill>
              </a:rPr>
              <a:t>default</a:t>
            </a:r>
            <a:endParaRPr lang="en-US" altLang="he-IL" sz="26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1" y="5935943"/>
            <a:ext cx="427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Dr. Praveen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Madiraju’s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slides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XML is self-descriptive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80000"/>
              </a:lnSpc>
              <a:buNone/>
            </a:pPr>
            <a:r>
              <a:rPr lang="en-US" altLang="he-IL" sz="2600" dirty="0" smtClean="0"/>
              <a:t>Nesting of tags can be used to express various structure e.g. a tuple (record)</a:t>
            </a:r>
          </a:p>
          <a:p>
            <a:pPr marL="0" indent="0" eaLnBrk="0" hangingPunct="0"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</a:t>
            </a:r>
            <a:r>
              <a:rPr lang="en-US" altLang="he-IL" sz="2400" dirty="0" smtClean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person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</a:p>
          <a:p>
            <a:pPr marL="0" indent="0" eaLnBrk="0" hangingPunct="0">
              <a:buNone/>
            </a:pPr>
            <a:r>
              <a:rPr lang="en-US" altLang="he-IL" sz="2400" dirty="0" smtClean="0">
                <a:latin typeface="Tahoma" pitchFamily="34" charset="0"/>
                <a:cs typeface="Times New Roman (Hebrew)" charset="-79"/>
              </a:rPr>
              <a:t>         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</a:t>
            </a:r>
            <a:r>
              <a:rPr lang="en-US" altLang="he-IL" sz="2400" dirty="0" smtClean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name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  <a:r>
              <a:rPr lang="en-US" altLang="he-IL" sz="2400" dirty="0" smtClean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400" dirty="0" smtClean="0">
                <a:solidFill>
                  <a:srgbClr val="663300"/>
                </a:solidFill>
                <a:latin typeface="Tahoma" pitchFamily="34" charset="0"/>
                <a:cs typeface="Times New Roman (Hebrew)" charset="-79"/>
              </a:rPr>
              <a:t>Bart Simpson</a:t>
            </a:r>
            <a:r>
              <a:rPr lang="en-US" altLang="he-IL" sz="2400" dirty="0" smtClean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&lt;/</a:t>
            </a:r>
            <a:r>
              <a:rPr lang="en-US" altLang="he-IL" sz="2400" dirty="0" smtClean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name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</a:p>
          <a:p>
            <a:pPr marL="0" indent="0" eaLnBrk="0" hangingPunct="0">
              <a:buNone/>
            </a:pPr>
            <a:r>
              <a:rPr lang="en-US" altLang="he-IL" sz="2400" dirty="0" smtClean="0">
                <a:latin typeface="Tahoma" pitchFamily="34" charset="0"/>
                <a:cs typeface="Times New Roman (Hebrew)" charset="-79"/>
              </a:rPr>
              <a:t>	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</a:t>
            </a:r>
            <a:r>
              <a:rPr lang="en-US" altLang="he-IL" sz="2400" dirty="0" err="1" smtClean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tel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  <a:r>
              <a:rPr lang="en-US" altLang="he-IL" sz="2400" dirty="0" smtClean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400" dirty="0" smtClean="0">
                <a:solidFill>
                  <a:srgbClr val="663300"/>
                </a:solidFill>
                <a:latin typeface="Tahoma" pitchFamily="34" charset="0"/>
                <a:cs typeface="Times New Roman (Hebrew)" charset="-79"/>
              </a:rPr>
              <a:t>02 – 444 7777</a:t>
            </a:r>
            <a:r>
              <a:rPr lang="en-US" altLang="he-IL" sz="2400" dirty="0" smtClean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&lt;/</a:t>
            </a:r>
            <a:r>
              <a:rPr lang="en-US" altLang="he-IL" sz="2400" dirty="0" err="1" smtClean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tel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</a:p>
          <a:p>
            <a:pPr marL="0" indent="0" eaLnBrk="0" hangingPunct="0">
              <a:buNone/>
            </a:pPr>
            <a:r>
              <a:rPr lang="en-US" altLang="he-IL" sz="2400" dirty="0" smtClean="0">
                <a:latin typeface="Tahoma" pitchFamily="34" charset="0"/>
                <a:cs typeface="Times New Roman (Hebrew)" charset="-79"/>
              </a:rPr>
              <a:t> 	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</a:t>
            </a:r>
            <a:r>
              <a:rPr lang="en-US" altLang="he-IL" sz="2400" dirty="0" err="1" smtClean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tel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  <a:r>
              <a:rPr lang="en-US" altLang="he-IL" sz="2400" dirty="0" smtClean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400" dirty="0" smtClean="0">
                <a:solidFill>
                  <a:srgbClr val="663300"/>
                </a:solidFill>
                <a:latin typeface="Tahoma" pitchFamily="34" charset="0"/>
                <a:cs typeface="Times New Roman (Hebrew)" charset="-79"/>
              </a:rPr>
              <a:t>051 – 011 022</a:t>
            </a:r>
            <a:r>
              <a:rPr lang="en-US" altLang="he-IL" sz="2400" dirty="0" smtClean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&lt;/</a:t>
            </a:r>
            <a:r>
              <a:rPr lang="en-US" altLang="he-IL" sz="2400" dirty="0" err="1" smtClean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tel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</a:p>
          <a:p>
            <a:pPr marL="0" indent="0" eaLnBrk="0" hangingPunct="0">
              <a:buNone/>
            </a:pPr>
            <a:r>
              <a:rPr lang="en-US" altLang="he-IL" sz="2400" dirty="0" smtClean="0">
                <a:latin typeface="Tahoma" pitchFamily="34" charset="0"/>
                <a:cs typeface="Times New Roman (Hebrew)" charset="-79"/>
              </a:rPr>
              <a:t>	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</a:t>
            </a:r>
            <a:r>
              <a:rPr lang="en-US" altLang="he-IL" sz="2400" dirty="0" smtClean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email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  <a:r>
              <a:rPr lang="en-US" altLang="he-IL" sz="2400" dirty="0" smtClean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400" dirty="0" smtClean="0">
                <a:solidFill>
                  <a:srgbClr val="663300"/>
                </a:solidFill>
                <a:latin typeface="Tahoma" pitchFamily="34" charset="0"/>
                <a:cs typeface="Times New Roman (Hebrew)" charset="-79"/>
              </a:rPr>
              <a:t>bart@tau.ac.il</a:t>
            </a:r>
            <a:r>
              <a:rPr lang="en-US" altLang="he-IL" sz="2400" dirty="0" smtClean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&lt;/</a:t>
            </a:r>
            <a:r>
              <a:rPr lang="en-US" altLang="he-IL" sz="2400" dirty="0" smtClean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email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</a:p>
          <a:p>
            <a:pPr marL="0" indent="0" eaLnBrk="0" hangingPunct="0">
              <a:buNone/>
            </a:pPr>
            <a:r>
              <a:rPr lang="en-US" altLang="he-IL" sz="2400" dirty="0" smtClean="0">
                <a:latin typeface="Tahoma" pitchFamily="34" charset="0"/>
                <a:cs typeface="Times New Roman (Hebrew)" charset="-79"/>
              </a:rPr>
              <a:t>   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&lt;/</a:t>
            </a:r>
            <a:r>
              <a:rPr lang="en-US" altLang="he-IL" sz="2400" dirty="0" smtClean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person</a:t>
            </a:r>
            <a:r>
              <a:rPr lang="en-US" altLang="he-IL" sz="24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5791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Dr. Praveen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Madiraju’s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slides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4000" dirty="0" smtClean="0"/>
              <a:t>XML doc is a 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3340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 eaLnBrk="0" hangingPunct="0">
              <a:buNone/>
            </a:pPr>
            <a:r>
              <a:rPr lang="en-US" altLang="en-US" sz="26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</a:t>
            </a:r>
            <a:r>
              <a:rPr lang="en-US" altLang="he-IL" sz="2600" dirty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person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</a:p>
          <a:p>
            <a:pPr marL="0" indent="0" eaLnBrk="0" hangingPunct="0">
              <a:buNone/>
            </a:pPr>
            <a:r>
              <a:rPr lang="en-US" altLang="he-IL" sz="2600" dirty="0">
                <a:latin typeface="Tahoma" pitchFamily="34" charset="0"/>
                <a:cs typeface="Times New Roman (Hebrew)" charset="-79"/>
              </a:rPr>
              <a:t>         </a:t>
            </a:r>
            <a:r>
              <a:rPr lang="en-US" altLang="he-IL" sz="2600" dirty="0" smtClean="0">
                <a:latin typeface="Tahoma" pitchFamily="34" charset="0"/>
                <a:cs typeface="Times New Roman (Hebrew)" charset="-79"/>
              </a:rPr>
              <a:t>  </a:t>
            </a:r>
            <a:r>
              <a:rPr lang="en-US" altLang="he-IL" sz="26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</a:t>
            </a:r>
            <a:r>
              <a:rPr lang="en-US" altLang="he-IL" sz="2600" dirty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name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  <a:r>
              <a:rPr lang="en-US" altLang="he-IL" sz="2600" dirty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600" dirty="0">
                <a:solidFill>
                  <a:srgbClr val="663300"/>
                </a:solidFill>
                <a:latin typeface="Tahoma" pitchFamily="34" charset="0"/>
                <a:cs typeface="Times New Roman (Hebrew)" charset="-79"/>
              </a:rPr>
              <a:t>Bart Simpson</a:t>
            </a:r>
            <a:r>
              <a:rPr lang="en-US" altLang="he-IL" sz="2600" dirty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&lt;/</a:t>
            </a:r>
            <a:r>
              <a:rPr lang="en-US" altLang="he-IL" sz="2600" dirty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name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</a:p>
          <a:p>
            <a:pPr marL="0" indent="0" eaLnBrk="0" hangingPunct="0">
              <a:buNone/>
            </a:pPr>
            <a:r>
              <a:rPr lang="en-US" altLang="he-IL" sz="2600" dirty="0" smtClean="0">
                <a:latin typeface="Tahoma" pitchFamily="34" charset="0"/>
                <a:cs typeface="Times New Roman (Hebrew)" charset="-79"/>
              </a:rPr>
              <a:t>	</a:t>
            </a:r>
            <a:r>
              <a:rPr lang="en-US" altLang="he-IL" sz="26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</a:t>
            </a:r>
            <a:r>
              <a:rPr lang="en-US" altLang="he-IL" sz="2600" dirty="0" err="1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tel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  <a:r>
              <a:rPr lang="en-US" altLang="he-IL" sz="2600" dirty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600" dirty="0">
                <a:solidFill>
                  <a:srgbClr val="663300"/>
                </a:solidFill>
                <a:latin typeface="Tahoma" pitchFamily="34" charset="0"/>
                <a:cs typeface="Times New Roman (Hebrew)" charset="-79"/>
              </a:rPr>
              <a:t>02 – 444 7777</a:t>
            </a:r>
            <a:r>
              <a:rPr lang="en-US" altLang="he-IL" sz="2600" dirty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&lt;/</a:t>
            </a:r>
            <a:r>
              <a:rPr lang="en-US" altLang="he-IL" sz="2600" dirty="0" err="1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tel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</a:p>
          <a:p>
            <a:pPr marL="0" indent="0" eaLnBrk="0" hangingPunct="0">
              <a:buNone/>
            </a:pPr>
            <a:r>
              <a:rPr lang="en-US" altLang="he-IL" sz="2600" dirty="0">
                <a:latin typeface="Tahoma" pitchFamily="34" charset="0"/>
                <a:cs typeface="Times New Roman (Hebrew)" charset="-79"/>
              </a:rPr>
              <a:t> 	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</a:t>
            </a:r>
            <a:r>
              <a:rPr lang="en-US" altLang="he-IL" sz="2600" dirty="0" err="1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tel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  <a:r>
              <a:rPr lang="en-US" altLang="he-IL" sz="2600" dirty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600" dirty="0">
                <a:solidFill>
                  <a:srgbClr val="663300"/>
                </a:solidFill>
                <a:latin typeface="Tahoma" pitchFamily="34" charset="0"/>
                <a:cs typeface="Times New Roman (Hebrew)" charset="-79"/>
              </a:rPr>
              <a:t>051 – 011 022</a:t>
            </a:r>
            <a:r>
              <a:rPr lang="en-US" altLang="he-IL" sz="2600" dirty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&lt;/</a:t>
            </a:r>
            <a:r>
              <a:rPr lang="en-US" altLang="he-IL" sz="2600" dirty="0" err="1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tel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</a:p>
          <a:p>
            <a:pPr marL="0" indent="0" eaLnBrk="0" hangingPunct="0">
              <a:buNone/>
            </a:pPr>
            <a:r>
              <a:rPr lang="en-US" altLang="he-IL" sz="2600" dirty="0">
                <a:latin typeface="Tahoma" pitchFamily="34" charset="0"/>
                <a:cs typeface="Times New Roman (Hebrew)" charset="-79"/>
              </a:rPr>
              <a:t>	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</a:t>
            </a:r>
            <a:r>
              <a:rPr lang="en-US" altLang="he-IL" sz="2600" dirty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email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  <a:r>
              <a:rPr lang="en-US" altLang="he-IL" sz="2600" dirty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600" dirty="0">
                <a:solidFill>
                  <a:srgbClr val="663300"/>
                </a:solidFill>
                <a:latin typeface="Tahoma" pitchFamily="34" charset="0"/>
                <a:cs typeface="Times New Roman (Hebrew)" charset="-79"/>
              </a:rPr>
              <a:t>bart@tau.ac.il</a:t>
            </a:r>
            <a:r>
              <a:rPr lang="en-US" altLang="he-IL" sz="2600" dirty="0">
                <a:latin typeface="Tahoma" pitchFamily="34" charset="0"/>
                <a:cs typeface="Times New Roman (Hebrew)" charset="-79"/>
              </a:rPr>
              <a:t> 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&lt;/</a:t>
            </a:r>
            <a:r>
              <a:rPr lang="en-US" altLang="he-IL" sz="2600" dirty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email</a:t>
            </a:r>
            <a:r>
              <a:rPr lang="en-US" altLang="he-IL" sz="2600" dirty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</a:p>
          <a:p>
            <a:pPr marL="0" indent="0" eaLnBrk="0" hangingPunct="0">
              <a:buNone/>
            </a:pPr>
            <a:r>
              <a:rPr lang="en-US" altLang="he-IL" sz="26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&lt;/</a:t>
            </a:r>
            <a:r>
              <a:rPr lang="en-US" altLang="he-IL" sz="2600" dirty="0">
                <a:solidFill>
                  <a:srgbClr val="800000"/>
                </a:solidFill>
                <a:latin typeface="Tahoma" pitchFamily="34" charset="0"/>
                <a:cs typeface="Times New Roman (Hebrew)" charset="-79"/>
              </a:rPr>
              <a:t>person</a:t>
            </a:r>
            <a:r>
              <a:rPr lang="en-US" altLang="he-IL" sz="2600" dirty="0" smtClean="0">
                <a:solidFill>
                  <a:schemeClr val="tx2"/>
                </a:solidFill>
                <a:latin typeface="Tahoma" pitchFamily="34" charset="0"/>
                <a:cs typeface="Times New Roman (Hebrew)" charset="-79"/>
              </a:rPr>
              <a:t>&gt;</a:t>
            </a:r>
          </a:p>
          <a:p>
            <a:pPr eaLnBrk="0" hangingPunct="0"/>
            <a:r>
              <a:rPr lang="en-US" sz="3100" dirty="0"/>
              <a:t>Leaves are either empty or contain </a:t>
            </a:r>
            <a:r>
              <a:rPr lang="en-US" sz="3100" dirty="0" smtClean="0"/>
              <a:t>PCDATA</a:t>
            </a:r>
            <a:endParaRPr lang="en-US" altLang="en-US" sz="3100" dirty="0"/>
          </a:p>
          <a:p>
            <a:pPr marL="0" indent="0">
              <a:buNone/>
            </a:pPr>
            <a:endParaRPr lang="en-US" sz="2600" dirty="0" smtClean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85800" y="340519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altLang="he-IL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38600" y="1331119"/>
            <a:ext cx="1447800" cy="457200"/>
            <a:chOff x="2256" y="960"/>
            <a:chExt cx="912" cy="288"/>
          </a:xfrm>
        </p:grpSpPr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2256" y="96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pPr algn="l" rtl="0" eaLnBrk="0" hangingPunct="0">
                <a:spcBef>
                  <a:spcPct val="50000"/>
                </a:spcBef>
              </a:pPr>
              <a:r>
                <a:rPr lang="en-US" altLang="he-IL" sz="2400" dirty="0">
                  <a:latin typeface="Tahoma" pitchFamily="34" charset="0"/>
                  <a:cs typeface="Times New Roman (Hebrew)" charset="-79"/>
                </a:rPr>
                <a:t>person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256" y="96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133600" y="2245519"/>
            <a:ext cx="1219200" cy="457200"/>
            <a:chOff x="1200" y="1920"/>
            <a:chExt cx="768" cy="288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200" y="196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248" y="192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pPr algn="l" rtl="0" eaLnBrk="0" hangingPunct="0">
                <a:spcBef>
                  <a:spcPct val="50000"/>
                </a:spcBef>
              </a:pPr>
              <a:r>
                <a:rPr lang="en-US" altLang="he-IL" sz="2400" dirty="0">
                  <a:latin typeface="Tahoma" pitchFamily="34" charset="0"/>
                  <a:cs typeface="Times New Roman (Hebrew)" charset="-79"/>
                </a:rPr>
                <a:t>name</a:t>
              </a:r>
              <a:endParaRPr lang="en-US" altLang="he-IL" sz="2400" i="1" dirty="0">
                <a:cs typeface="Times New Roman (Hebrew)" charset="-79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96000" y="2321720"/>
            <a:ext cx="990600" cy="457200"/>
            <a:chOff x="3168" y="1941"/>
            <a:chExt cx="624" cy="288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168" y="196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3206" y="1941"/>
              <a:ext cx="5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pPr algn="l" rtl="0" eaLnBrk="0" hangingPunct="0"/>
              <a:r>
                <a:rPr lang="en-US" altLang="he-IL" sz="2400">
                  <a:latin typeface="Tahoma" pitchFamily="34" charset="0"/>
                  <a:cs typeface="Times New Roman (Hebrew)" charset="-79"/>
                </a:rPr>
                <a:t>email</a:t>
              </a:r>
              <a:endParaRPr lang="en-US" altLang="he-IL" sz="2400" i="1">
                <a:cs typeface="Times New Roman (Hebrew)" charset="-79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733800" y="2245519"/>
            <a:ext cx="609600" cy="457200"/>
            <a:chOff x="2064" y="1920"/>
            <a:chExt cx="384" cy="28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064" y="1968"/>
              <a:ext cx="3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2064" y="1920"/>
              <a:ext cx="3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pPr algn="l" rtl="0" eaLnBrk="0" hangingPunct="0"/>
              <a:r>
                <a:rPr lang="en-US" altLang="he-IL" sz="2400">
                  <a:latin typeface="Tahoma" pitchFamily="34" charset="0"/>
                  <a:cs typeface="Times New Roman (Hebrew)" charset="-79"/>
                </a:rPr>
                <a:t>tel</a:t>
              </a:r>
              <a:endParaRPr lang="en-US" altLang="he-IL" sz="2400" i="1">
                <a:cs typeface="Times New Roman (Hebrew)" charset="-79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876800" y="2245519"/>
            <a:ext cx="609600" cy="457200"/>
            <a:chOff x="2064" y="1920"/>
            <a:chExt cx="384" cy="288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064" y="1968"/>
              <a:ext cx="3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064" y="1920"/>
              <a:ext cx="3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charset="0"/>
                </a:defRPr>
              </a:lvl9pPr>
            </a:lstStyle>
            <a:p>
              <a:pPr algn="l" rtl="0" eaLnBrk="0" hangingPunct="0"/>
              <a:r>
                <a:rPr lang="en-US" altLang="he-IL" sz="2400">
                  <a:latin typeface="Tahoma" pitchFamily="34" charset="0"/>
                  <a:cs typeface="Times New Roman (Hebrew)" charset="-79"/>
                </a:rPr>
                <a:t>tel</a:t>
              </a:r>
              <a:endParaRPr lang="en-US" altLang="he-IL" sz="2400" i="1">
                <a:cs typeface="Times New Roman (Hebrew)" charset="-79"/>
              </a:endParaRPr>
            </a:p>
          </p:txBody>
        </p:sp>
      </p:grpSp>
      <p:sp>
        <p:nvSpPr>
          <p:cNvPr id="11" name="Line 18"/>
          <p:cNvSpPr>
            <a:spLocks noChangeShapeType="1"/>
          </p:cNvSpPr>
          <p:nvPr/>
        </p:nvSpPr>
        <p:spPr bwMode="auto">
          <a:xfrm flipH="1">
            <a:off x="2819400" y="1788319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H="1">
            <a:off x="4191000" y="1788319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4876800" y="1788319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5029200" y="1788319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762000" y="3007519"/>
            <a:ext cx="196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algn="l" rtl="0" eaLnBrk="0" hangingPunct="0"/>
            <a:r>
              <a:rPr lang="en-US" altLang="he-IL" sz="2400">
                <a:solidFill>
                  <a:srgbClr val="339933"/>
                </a:solidFill>
                <a:latin typeface="Tahoma" pitchFamily="34" charset="0"/>
                <a:cs typeface="Times New Roman (Hebrew)" charset="-79"/>
              </a:rPr>
              <a:t>Bart Simpson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2362200" y="3464719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algn="ctr" rtl="0" eaLnBrk="0" hangingPunct="0">
              <a:spcBef>
                <a:spcPct val="50000"/>
              </a:spcBef>
            </a:pPr>
            <a:r>
              <a:rPr lang="en-US" altLang="he-IL" sz="2400">
                <a:solidFill>
                  <a:srgbClr val="339933"/>
                </a:solidFill>
                <a:latin typeface="Tahoma" pitchFamily="34" charset="0"/>
                <a:cs typeface="Times New Roman (Hebrew)" charset="-79"/>
              </a:rPr>
              <a:t>02 – 444 7777</a:t>
            </a:r>
            <a:endParaRPr lang="en-US" altLang="en-US" sz="2400">
              <a:solidFill>
                <a:srgbClr val="339933"/>
              </a:solidFill>
              <a:latin typeface="Tahoma" pitchFamily="34" charset="0"/>
              <a:cs typeface="Times New Roman (Hebrew)" charset="-79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3962400" y="3007519"/>
            <a:ext cx="213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algn="l" rtl="0" eaLnBrk="0" hangingPunct="0"/>
            <a:r>
              <a:rPr lang="en-US" altLang="he-IL" sz="2400">
                <a:solidFill>
                  <a:srgbClr val="339933"/>
                </a:solidFill>
                <a:latin typeface="Tahoma" pitchFamily="34" charset="0"/>
                <a:cs typeface="Times New Roman (Hebrew)" charset="-79"/>
              </a:rPr>
              <a:t>051 – 011 022</a:t>
            </a:r>
            <a:endParaRPr lang="en-US" altLang="en-US" sz="2400">
              <a:solidFill>
                <a:srgbClr val="339933"/>
              </a:solidFill>
              <a:latin typeface="Tahoma" pitchFamily="34" charset="0"/>
              <a:cs typeface="Times New Roman (Hebrew)" charset="-79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5486400" y="3464719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algn="l" rtl="0" eaLnBrk="0" hangingPunct="0"/>
            <a:r>
              <a:rPr lang="en-US" altLang="he-IL" sz="2400">
                <a:solidFill>
                  <a:srgbClr val="339933"/>
                </a:solidFill>
                <a:latin typeface="Tahoma" pitchFamily="34" charset="0"/>
                <a:cs typeface="Times New Roman (Hebrew)" charset="-79"/>
              </a:rPr>
              <a:t>bart@tau.ac.il</a:t>
            </a: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2438400" y="2702719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 flipH="1">
            <a:off x="3733800" y="2702719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5181600" y="2702719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6629400" y="2702719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32580" y="617657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Dr. Praveen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Madiraju’s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slides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he-IL" sz="4000" dirty="0" smtClean="0"/>
              <a:t>Address </a:t>
            </a:r>
            <a:r>
              <a:rPr lang="en-US" altLang="he-IL" sz="4000" dirty="0"/>
              <a:t>Book </a:t>
            </a:r>
            <a:r>
              <a:rPr lang="en-US" altLang="he-IL" sz="4000" dirty="0" smtClean="0"/>
              <a:t>as</a:t>
            </a:r>
            <a:r>
              <a:rPr lang="en-US" altLang="he-IL" sz="4000" dirty="0"/>
              <a:t> </a:t>
            </a:r>
            <a:r>
              <a:rPr lang="en-US" altLang="he-IL" sz="4000" dirty="0" smtClean="0"/>
              <a:t>an </a:t>
            </a:r>
            <a:r>
              <a:rPr lang="en-US" altLang="he-IL" sz="4000" dirty="0" smtClean="0"/>
              <a:t>XML </a:t>
            </a:r>
            <a:r>
              <a:rPr lang="en-US" altLang="he-IL" sz="4000" dirty="0"/>
              <a:t>document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89730"/>
          </a:xfrm>
        </p:spPr>
        <p:txBody>
          <a:bodyPr>
            <a:noAutofit/>
          </a:bodyPr>
          <a:lstStyle/>
          <a:p>
            <a:pPr marL="45720" indent="0" eaLnBrk="0" hangingPunct="0">
              <a:buNone/>
            </a:pPr>
            <a:r>
              <a:rPr lang="en-US" altLang="en-US" sz="2400" dirty="0" smtClean="0">
                <a:latin typeface="Arial" charset="0"/>
              </a:rPr>
              <a:t>A list can be represented by using the same tag repetitively</a:t>
            </a:r>
          </a:p>
          <a:p>
            <a:pPr marL="45720" indent="0" eaLnBrk="0" hangingPunct="0"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Arial" charset="0"/>
              </a:rPr>
              <a:t>&lt;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addresses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endParaRPr lang="en-US" altLang="he-IL" sz="2000" dirty="0">
              <a:solidFill>
                <a:srgbClr val="000000"/>
              </a:solidFill>
              <a:latin typeface="Arial" charset="0"/>
            </a:endParaRPr>
          </a:p>
          <a:p>
            <a:pPr marL="45720" indent="0" eaLnBrk="0" hangingPunct="0">
              <a:buNone/>
            </a:pP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person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endParaRPr lang="en-US" altLang="he-IL" sz="2000" dirty="0">
              <a:solidFill>
                <a:srgbClr val="000000"/>
              </a:solidFill>
              <a:latin typeface="Arial" charset="0"/>
            </a:endParaRPr>
          </a:p>
          <a:p>
            <a:pPr marL="45720" indent="0" eaLnBrk="0" hangingPunct="0">
              <a:buNone/>
            </a:pP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name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 Donald Duck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&lt;/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name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endParaRPr lang="en-US" altLang="he-IL" sz="2000" dirty="0">
              <a:solidFill>
                <a:srgbClr val="000000"/>
              </a:solidFill>
              <a:latin typeface="Arial" charset="0"/>
            </a:endParaRPr>
          </a:p>
          <a:p>
            <a:pPr marL="45720" indent="0" eaLnBrk="0" hangingPunct="0">
              <a:buNone/>
            </a:pP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</a:t>
            </a:r>
            <a:r>
              <a:rPr lang="en-US" altLang="he-IL" sz="2000" dirty="0" err="1">
                <a:solidFill>
                  <a:srgbClr val="800000"/>
                </a:solidFill>
                <a:latin typeface="Arial" charset="0"/>
              </a:rPr>
              <a:t>tel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 414-222-1234 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&lt;/</a:t>
            </a:r>
            <a:r>
              <a:rPr lang="en-US" altLang="he-IL" sz="2000" dirty="0" err="1">
                <a:solidFill>
                  <a:srgbClr val="800000"/>
                </a:solidFill>
                <a:latin typeface="Arial" charset="0"/>
              </a:rPr>
              <a:t>tel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endParaRPr lang="en-US" altLang="he-IL" sz="2000" dirty="0">
              <a:solidFill>
                <a:srgbClr val="000000"/>
              </a:solidFill>
              <a:latin typeface="Arial" charset="0"/>
            </a:endParaRPr>
          </a:p>
          <a:p>
            <a:pPr marL="45720" indent="0" eaLnBrk="0" hangingPunct="0">
              <a:buNone/>
            </a:pP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email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 donald@yahoo.com 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&lt;/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email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endParaRPr lang="en-US" altLang="he-IL" sz="2000" dirty="0">
              <a:solidFill>
                <a:srgbClr val="000000"/>
              </a:solidFill>
              <a:latin typeface="Arial" charset="0"/>
            </a:endParaRPr>
          </a:p>
          <a:p>
            <a:pPr marL="45720" indent="0" eaLnBrk="0" hangingPunct="0">
              <a:buNone/>
            </a:pP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&lt;/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person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endParaRPr lang="en-US" altLang="he-IL" sz="2000" dirty="0">
              <a:solidFill>
                <a:srgbClr val="000000"/>
              </a:solidFill>
              <a:latin typeface="Arial" charset="0"/>
            </a:endParaRPr>
          </a:p>
          <a:p>
            <a:pPr marL="45720" indent="0" eaLnBrk="0" hangingPunct="0">
              <a:buNone/>
            </a:pP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person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endParaRPr lang="en-US" altLang="he-IL" sz="2000" dirty="0">
              <a:solidFill>
                <a:srgbClr val="000000"/>
              </a:solidFill>
              <a:latin typeface="Arial" charset="0"/>
            </a:endParaRPr>
          </a:p>
          <a:p>
            <a:pPr marL="45720" indent="0" eaLnBrk="0" hangingPunct="0">
              <a:buNone/>
            </a:pP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name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 Miki Mouse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&lt;/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name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endParaRPr lang="en-US" altLang="he-IL" sz="2000" dirty="0">
              <a:solidFill>
                <a:srgbClr val="000000"/>
              </a:solidFill>
              <a:latin typeface="Arial" charset="0"/>
            </a:endParaRPr>
          </a:p>
          <a:p>
            <a:pPr marL="45720" indent="0" eaLnBrk="0" hangingPunct="0">
              <a:buNone/>
            </a:pP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</a:t>
            </a:r>
            <a:r>
              <a:rPr lang="en-US" altLang="he-IL" sz="2000" dirty="0" err="1">
                <a:solidFill>
                  <a:srgbClr val="800000"/>
                </a:solidFill>
                <a:latin typeface="Arial" charset="0"/>
              </a:rPr>
              <a:t>tel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 123-456-7890 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&lt;/</a:t>
            </a:r>
            <a:r>
              <a:rPr lang="en-US" altLang="he-IL" sz="2000" dirty="0" err="1">
                <a:solidFill>
                  <a:srgbClr val="800000"/>
                </a:solidFill>
                <a:latin typeface="Arial" charset="0"/>
              </a:rPr>
              <a:t>tel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endParaRPr lang="en-US" altLang="he-IL" sz="2000" dirty="0">
              <a:solidFill>
                <a:srgbClr val="000000"/>
              </a:solidFill>
              <a:latin typeface="Arial" charset="0"/>
            </a:endParaRPr>
          </a:p>
          <a:p>
            <a:pPr marL="45720" indent="0" eaLnBrk="0" hangingPunct="0">
              <a:buNone/>
            </a:pP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email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miki@yahoo.com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&lt;/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email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endParaRPr lang="en-US" altLang="he-IL" sz="2000" dirty="0">
              <a:solidFill>
                <a:srgbClr val="000000"/>
              </a:solidFill>
              <a:latin typeface="Arial" charset="0"/>
            </a:endParaRPr>
          </a:p>
          <a:p>
            <a:pPr marL="45720" indent="0" eaLnBrk="0" hangingPunct="0">
              <a:buNone/>
            </a:pPr>
            <a:r>
              <a:rPr lang="en-US" altLang="he-IL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&lt;/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person</a:t>
            </a: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&gt;</a:t>
            </a:r>
            <a:endParaRPr lang="en-US" altLang="he-IL" sz="2000" dirty="0">
              <a:solidFill>
                <a:srgbClr val="000000"/>
              </a:solidFill>
              <a:latin typeface="Arial" charset="0"/>
            </a:endParaRPr>
          </a:p>
          <a:p>
            <a:pPr marL="45720" indent="0" eaLnBrk="0" hangingPunct="0">
              <a:buNone/>
            </a:pPr>
            <a:r>
              <a:rPr lang="en-US" altLang="he-IL" sz="2000" dirty="0">
                <a:solidFill>
                  <a:srgbClr val="0000FF"/>
                </a:solidFill>
                <a:latin typeface="Arial" charset="0"/>
              </a:rPr>
              <a:t>&lt;/</a:t>
            </a:r>
            <a:r>
              <a:rPr lang="en-US" altLang="he-IL" sz="2000" dirty="0">
                <a:solidFill>
                  <a:srgbClr val="800000"/>
                </a:solidFill>
                <a:latin typeface="Arial" charset="0"/>
              </a:rPr>
              <a:t>addresses</a:t>
            </a:r>
            <a:r>
              <a:rPr lang="en-US" altLang="he-IL" sz="2000" dirty="0" smtClean="0">
                <a:solidFill>
                  <a:srgbClr val="0000FF"/>
                </a:solidFill>
                <a:latin typeface="Arial" charset="0"/>
              </a:rPr>
              <a:t>&gt;</a:t>
            </a:r>
            <a:endParaRPr lang="en-US" altLang="he-IL" sz="2000" dirty="0" smtClean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9726" y="6164543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Dr. Praveen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Madiraju’s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slides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</TotalTime>
  <Words>1514</Words>
  <Application>Microsoft Office PowerPoint</Application>
  <PresentationFormat>On-screen Show (4:3)</PresentationFormat>
  <Paragraphs>311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Bitmap Image</vt:lpstr>
      <vt:lpstr>Clip</vt:lpstr>
      <vt:lpstr>eXtensible Markup Language  (XML)</vt:lpstr>
      <vt:lpstr>Introduction</vt:lpstr>
      <vt:lpstr>Advantages</vt:lpstr>
      <vt:lpstr>Structure</vt:lpstr>
      <vt:lpstr>Structure Continued…</vt:lpstr>
      <vt:lpstr>Header tag</vt:lpstr>
      <vt:lpstr>XML is self-descriptive</vt:lpstr>
      <vt:lpstr>XML doc is a tree</vt:lpstr>
      <vt:lpstr>Address Book as an XML document</vt:lpstr>
      <vt:lpstr>XML Elements vs. Attributes</vt:lpstr>
      <vt:lpstr>A simple example : Email</vt:lpstr>
      <vt:lpstr>Top-Level Structure</vt:lpstr>
      <vt:lpstr>Mid-Level Structure</vt:lpstr>
      <vt:lpstr>Lower-Level Structure</vt:lpstr>
      <vt:lpstr>PowerPoint Presentation</vt:lpstr>
      <vt:lpstr>Resulting XML Instance</vt:lpstr>
      <vt:lpstr>Namespaces</vt:lpstr>
      <vt:lpstr>Namespaces Cont’d…</vt:lpstr>
      <vt:lpstr>Namespaces Cont’d…</vt:lpstr>
      <vt:lpstr>Document Type Definitions (DTD)</vt:lpstr>
      <vt:lpstr>DTD Example</vt:lpstr>
      <vt:lpstr>XML Parser</vt:lpstr>
      <vt:lpstr>XML Parsing Standards</vt:lpstr>
      <vt:lpstr>SAX Parser</vt:lpstr>
      <vt:lpstr>Obtaining SAX Parser</vt:lpstr>
      <vt:lpstr>SAX Event Handler</vt:lpstr>
      <vt:lpstr>SAX Parser Cont’d…</vt:lpstr>
      <vt:lpstr>DOM Parser</vt:lpstr>
      <vt:lpstr>DOM Parser</vt:lpstr>
      <vt:lpstr>DOM Parser Cont’d…</vt:lpstr>
      <vt:lpstr>DOM and SAX Parsers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Markup Language (XML)</dc:title>
  <dc:creator>GULU</dc:creator>
  <cp:lastModifiedBy>GULU</cp:lastModifiedBy>
  <cp:revision>53</cp:revision>
  <dcterms:created xsi:type="dcterms:W3CDTF">2014-05-03T05:07:25Z</dcterms:created>
  <dcterms:modified xsi:type="dcterms:W3CDTF">2014-05-04T21:08:16Z</dcterms:modified>
</cp:coreProperties>
</file>