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3"/>
  </p:notesMasterIdLst>
  <p:sldIdLst>
    <p:sldId id="351" r:id="rId2"/>
    <p:sldId id="537" r:id="rId3"/>
    <p:sldId id="656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58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59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60" r:id="rId37"/>
    <p:sldId id="652" r:id="rId38"/>
    <p:sldId id="653" r:id="rId39"/>
    <p:sldId id="654" r:id="rId40"/>
    <p:sldId id="657" r:id="rId41"/>
    <p:sldId id="26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=""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3542" autoAdjust="0"/>
  </p:normalViewPr>
  <p:slideViewPr>
    <p:cSldViewPr>
      <p:cViewPr varScale="1">
        <p:scale>
          <a:sx n="66" d="100"/>
          <a:sy n="66" d="100"/>
        </p:scale>
        <p:origin x="-93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陌生人的短信，短信应用里面添加联系人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可通过直接访问</a:t>
            </a:r>
            <a:r>
              <a:rPr lang="en-US" altLang="zh-CN" dirty="0" err="1"/>
              <a:t>sharedPreferences</a:t>
            </a:r>
            <a:endParaRPr lang="en-US" altLang="zh-CN" dirty="0"/>
          </a:p>
          <a:p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者数据库实现</a:t>
            </a:r>
            <a:endParaRPr lang="en-US" altLang="zh-CN" dirty="0"/>
          </a:p>
          <a:p>
            <a:r>
              <a:rPr lang="zh-CN" altLang="en-US" dirty="0"/>
              <a:t>但是比较麻烦也比较混乱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2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5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7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72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6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3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http://blog.csdn.net/xiazdong/article/details/7713419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1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3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16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6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7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调用系统联系人界面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添加联系人，添加已有联系人，编辑和修改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http://www.jb51.net/article/107728.htm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55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08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2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86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84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96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91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59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常量</a:t>
            </a:r>
            <a:r>
              <a:rPr lang="en-US" altLang="zh-CN" dirty="0" err="1"/>
              <a:t>UriMatcher.NO_MATCH</a:t>
            </a:r>
            <a:r>
              <a:rPr lang="zh-CN" altLang="en-US" dirty="0"/>
              <a:t>表示不匹配任何路径的返回码</a:t>
            </a:r>
          </a:p>
          <a:p>
            <a:r>
              <a:rPr lang="en-US" altLang="zh-CN" dirty="0" err="1"/>
              <a:t>UriMatcher</a:t>
            </a:r>
            <a:r>
              <a:rPr lang="en-US" altLang="zh-CN" dirty="0"/>
              <a:t>  </a:t>
            </a:r>
            <a:r>
              <a:rPr lang="en-US" altLang="zh-CN" dirty="0" err="1"/>
              <a:t>sMatcher</a:t>
            </a:r>
            <a:r>
              <a:rPr lang="en-US" altLang="zh-CN" dirty="0"/>
              <a:t> = new </a:t>
            </a:r>
            <a:r>
              <a:rPr lang="en-US" altLang="zh-CN" dirty="0" err="1"/>
              <a:t>UriMatcher</a:t>
            </a:r>
            <a:r>
              <a:rPr lang="en-US" altLang="zh-CN" dirty="0"/>
              <a:t>(</a:t>
            </a:r>
            <a:r>
              <a:rPr lang="en-US" altLang="zh-CN" dirty="0" err="1"/>
              <a:t>UriMatcher.NO_MATCH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</a:t>
            </a:r>
            <a:r>
              <a:rPr lang="zh-CN" altLang="en-US" dirty="0"/>
              <a:t>路径，返回匹配码为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"person", 1);//</a:t>
            </a:r>
            <a:r>
              <a:rPr lang="zh-CN" altLang="en-US" dirty="0"/>
              <a:t>添加需要匹配</a:t>
            </a:r>
            <a:r>
              <a:rPr lang="en-US" altLang="zh-CN" dirty="0" err="1"/>
              <a:t>uri</a:t>
            </a:r>
            <a:r>
              <a:rPr lang="zh-CN" altLang="en-US" dirty="0"/>
              <a:t>，如果匹配就会返回匹配码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content://com.ljq.provider.personprovider/person/230</a:t>
            </a:r>
            <a:r>
              <a:rPr lang="zh-CN" altLang="en-US" dirty="0"/>
              <a:t>路径，返回匹配码为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"person/#", 2);//#</a:t>
            </a:r>
            <a:r>
              <a:rPr lang="zh-CN" altLang="en-US" dirty="0"/>
              <a:t>号为通配符</a:t>
            </a:r>
          </a:p>
          <a:p>
            <a:r>
              <a:rPr lang="en-US" altLang="zh-CN" dirty="0"/>
              <a:t>switch (</a:t>
            </a:r>
            <a:r>
              <a:rPr lang="en-US" altLang="zh-CN" dirty="0" err="1"/>
              <a:t>sMatcher.match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("content://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/person/10"))) { </a:t>
            </a:r>
          </a:p>
          <a:p>
            <a:r>
              <a:rPr lang="en-US" altLang="zh-CN" dirty="0"/>
              <a:t>   case 1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case 2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default://</a:t>
            </a:r>
            <a:r>
              <a:rPr lang="zh-CN" altLang="en-US" dirty="0"/>
              <a:t>不匹配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61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常量</a:t>
            </a:r>
            <a:r>
              <a:rPr lang="en-US" altLang="zh-CN" dirty="0" err="1"/>
              <a:t>UriMatcher.NO_MATCH</a:t>
            </a:r>
            <a:r>
              <a:rPr lang="zh-CN" altLang="en-US" dirty="0"/>
              <a:t>表示不匹配任何路径的返回码</a:t>
            </a:r>
          </a:p>
          <a:p>
            <a:r>
              <a:rPr lang="en-US" altLang="zh-CN" dirty="0" err="1"/>
              <a:t>UriMatcher</a:t>
            </a:r>
            <a:r>
              <a:rPr lang="en-US" altLang="zh-CN" dirty="0"/>
              <a:t>  </a:t>
            </a:r>
            <a:r>
              <a:rPr lang="en-US" altLang="zh-CN" dirty="0" err="1"/>
              <a:t>sMatcher</a:t>
            </a:r>
            <a:r>
              <a:rPr lang="en-US" altLang="zh-CN" dirty="0"/>
              <a:t> = new </a:t>
            </a:r>
            <a:r>
              <a:rPr lang="en-US" altLang="zh-CN" dirty="0" err="1"/>
              <a:t>UriMatcher</a:t>
            </a:r>
            <a:r>
              <a:rPr lang="en-US" altLang="zh-CN" dirty="0"/>
              <a:t>(</a:t>
            </a:r>
            <a:r>
              <a:rPr lang="en-US" altLang="zh-CN" dirty="0" err="1"/>
              <a:t>UriMatcher.NO_MATCH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</a:t>
            </a:r>
            <a:r>
              <a:rPr lang="zh-CN" altLang="en-US" dirty="0"/>
              <a:t>路径，返回匹配码为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"person", 1);//</a:t>
            </a:r>
            <a:r>
              <a:rPr lang="zh-CN" altLang="en-US" dirty="0"/>
              <a:t>添加需要匹配</a:t>
            </a:r>
            <a:r>
              <a:rPr lang="en-US" altLang="zh-CN" dirty="0" err="1"/>
              <a:t>uri</a:t>
            </a:r>
            <a:r>
              <a:rPr lang="zh-CN" altLang="en-US" dirty="0"/>
              <a:t>，如果匹配就会返回匹配码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content://com.ljq.provider.personprovider/person/230</a:t>
            </a:r>
            <a:r>
              <a:rPr lang="zh-CN" altLang="en-US" dirty="0"/>
              <a:t>路径，返回匹配码为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"person/#", 2);//#</a:t>
            </a:r>
            <a:r>
              <a:rPr lang="zh-CN" altLang="en-US" dirty="0"/>
              <a:t>号为通配符</a:t>
            </a:r>
          </a:p>
          <a:p>
            <a:r>
              <a:rPr lang="en-US" altLang="zh-CN" dirty="0"/>
              <a:t>switch (</a:t>
            </a:r>
            <a:r>
              <a:rPr lang="en-US" altLang="zh-CN" dirty="0" err="1"/>
              <a:t>sMatcher.match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("content://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/person/10"))) { </a:t>
            </a:r>
          </a:p>
          <a:p>
            <a:r>
              <a:rPr lang="en-US" altLang="zh-CN" dirty="0"/>
              <a:t>   case 1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case 2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default://</a:t>
            </a:r>
            <a:r>
              <a:rPr lang="zh-CN" altLang="en-US" dirty="0"/>
              <a:t>不匹配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4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网站的原理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01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27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06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1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同理互联网</a:t>
            </a:r>
            <a:r>
              <a:rPr lang="en-US" altLang="zh-CN" dirty="0"/>
              <a:t>URL</a:t>
            </a:r>
          </a:p>
          <a:p>
            <a:r>
              <a:rPr lang="en-US" altLang="zh-CN" dirty="0"/>
              <a:t>http://www.crazyit.org/ethos.php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7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6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1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第九章</a:t>
            </a:r>
            <a:br>
              <a:rPr lang="zh-CN" altLang="en-US"/>
            </a:br>
            <a:r>
              <a:rPr lang="en-US" altLang="zh-CN"/>
              <a:t>ContentProvider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9971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不对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做判断，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工具类可协助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UriMatcher(UriMatcher.NO_MATCH)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：构造方法。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void addURI(String authority,String path,int code)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：用于向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对象注册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 match(Uri uri)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：根据注册的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判断指定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对应的标识码，找不到则返回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Uri</a:t>
            </a:r>
            <a:r>
              <a:rPr lang="zh-CN" altLang="en-US"/>
              <a:t>的工具类</a:t>
            </a:r>
          </a:p>
        </p:txBody>
      </p:sp>
    </p:spTree>
    <p:extLst>
      <p:ext uri="{BB962C8B-B14F-4D97-AF65-F5344CB8AC3E}">
        <p14:creationId xmlns:p14="http://schemas.microsoft.com/office/powerpoint/2010/main" val="29412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6046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9376" y="2204864"/>
            <a:ext cx="11377264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UriMatcher matcher = new UriMatcher(UriMatcher.NO_MATCH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用于</a:t>
            </a:r>
            <a:r>
              <a:rPr lang="zh-CN" altLang="en-US" b="0" dirty="0">
                <a:solidFill>
                  <a:srgbClr val="00B050"/>
                </a:solidFill>
              </a:rPr>
              <a:t>注册两个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matcher.addURI("org.providers.prods", </a:t>
            </a:r>
            <a:r>
              <a:rPr lang="en-US" altLang="zh-CN" dirty="0"/>
              <a:t>"words", </a:t>
            </a:r>
            <a:r>
              <a:rPr lang="en-US" altLang="zh-CN" dirty="0" smtClean="0"/>
              <a:t>1);</a:t>
            </a:r>
            <a:endParaRPr lang="en-US" altLang="zh-CN" dirty="0"/>
          </a:p>
          <a:p>
            <a:r>
              <a:rPr lang="en-US" altLang="zh-CN" dirty="0" smtClean="0"/>
              <a:t>matcher.addURI("</a:t>
            </a:r>
            <a:r>
              <a:rPr lang="en-US" altLang="zh-CN" dirty="0"/>
              <a:t>org.providers.prods", "</a:t>
            </a:r>
            <a:r>
              <a:rPr lang="en-US" altLang="zh-CN" dirty="0" smtClean="0"/>
              <a:t>word/#", 2);</a:t>
            </a:r>
          </a:p>
          <a:p>
            <a:r>
              <a:rPr lang="en-US" altLang="zh-CN" smtClean="0"/>
              <a:t>matcher.match(Uri.parse("content://org.providers.prods/words")); 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dirty="0" smtClean="0"/>
              <a:t>matcher.match(Uri.parse(</a:t>
            </a:r>
            <a:r>
              <a:rPr lang="en-US" altLang="zh-CN" dirty="0"/>
              <a:t>"</a:t>
            </a:r>
            <a:r>
              <a:rPr lang="en-US" altLang="zh-CN" dirty="0" smtClean="0"/>
              <a:t>content</a:t>
            </a:r>
            <a:r>
              <a:rPr lang="en-US" altLang="zh-CN" dirty="0"/>
              <a:t>://</a:t>
            </a:r>
            <a:r>
              <a:rPr lang="en-US" altLang="zh-CN" smtClean="0"/>
              <a:t>org.providers.prods/word/5"));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2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Uri</a:t>
            </a:r>
            <a:r>
              <a:rPr lang="zh-CN" altLang="en-US"/>
              <a:t>的工具类</a:t>
            </a:r>
          </a:p>
        </p:txBody>
      </p:sp>
    </p:spTree>
    <p:extLst>
      <p:ext uri="{BB962C8B-B14F-4D97-AF65-F5344CB8AC3E}">
        <p14:creationId xmlns:p14="http://schemas.microsoft.com/office/powerpoint/2010/main" val="102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23328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不对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做判断，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工具类可协助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ContentUris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withAppendedId(uri,id)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：为路径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加上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parseId(uri)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：从指定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解析出所包含的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07368" y="3892211"/>
            <a:ext cx="11377264" cy="2561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Uri </a:t>
            </a:r>
            <a:r>
              <a:rPr lang="en-US" altLang="zh-CN" smtClean="0"/>
              <a:t>uri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= </a:t>
            </a:r>
            <a:r>
              <a:rPr lang="en-US" altLang="zh-CN" dirty="0" smtClean="0"/>
              <a:t>Uri.parse</a:t>
            </a:r>
            <a:r>
              <a:rPr lang="en-US" altLang="zh-CN" dirty="0"/>
              <a:t>("content://</a:t>
            </a:r>
            <a:r>
              <a:rPr lang="en-US" altLang="zh-CN" dirty="0" smtClean="0"/>
              <a:t>org.providers.prods/word");</a:t>
            </a:r>
          </a:p>
          <a:p>
            <a:r>
              <a:rPr lang="en-US" altLang="zh-CN" dirty="0" smtClean="0"/>
              <a:t>Uri resultUri = ContentUris.withAppendedId(uri,5)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resultUri</a:t>
            </a:r>
            <a:r>
              <a:rPr lang="zh-CN" altLang="en-US" b="0" dirty="0" smtClean="0">
                <a:solidFill>
                  <a:srgbClr val="00B050"/>
                </a:solidFill>
              </a:rPr>
              <a:t>为：</a:t>
            </a:r>
            <a:r>
              <a:rPr lang="en-US" altLang="zh-CN" b="0" dirty="0">
                <a:solidFill>
                  <a:srgbClr val="00B050"/>
                </a:solidFill>
              </a:rPr>
              <a:t>content://</a:t>
            </a:r>
            <a:r>
              <a:rPr lang="en-US" altLang="zh-CN" b="0" dirty="0" smtClean="0">
                <a:solidFill>
                  <a:srgbClr val="00B050"/>
                </a:solidFill>
              </a:rPr>
              <a:t>org.providers.prods/word</a:t>
            </a:r>
            <a:r>
              <a:rPr lang="en-US" altLang="zh-CN" b="0" dirty="0">
                <a:solidFill>
                  <a:srgbClr val="00B050"/>
                </a:solidFill>
              </a:rPr>
              <a:t>/</a:t>
            </a:r>
            <a:r>
              <a:rPr lang="en-US" altLang="zh-CN" b="0" dirty="0" smtClean="0">
                <a:solidFill>
                  <a:srgbClr val="00B050"/>
                </a:solidFill>
              </a:rPr>
              <a:t>5</a:t>
            </a:r>
          </a:p>
          <a:p>
            <a:r>
              <a:rPr lang="en-US" altLang="zh-CN" dirty="0" smtClean="0"/>
              <a:t>Long id </a:t>
            </a:r>
            <a:r>
              <a:rPr lang="en-US" altLang="zh-CN" dirty="0"/>
              <a:t>= ContentUris.parseId(resultUri</a:t>
            </a:r>
            <a:r>
              <a:rPr lang="en-US" altLang="zh-CN" smtClean="0"/>
              <a:t>); </a:t>
            </a:r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5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Uri</a:t>
            </a:r>
            <a:r>
              <a:rPr lang="zh-CN" altLang="en-US"/>
              <a:t>的工具类</a:t>
            </a:r>
          </a:p>
        </p:txBody>
      </p:sp>
    </p:spTree>
    <p:extLst>
      <p:ext uri="{BB962C8B-B14F-4D97-AF65-F5344CB8AC3E}">
        <p14:creationId xmlns:p14="http://schemas.microsoft.com/office/powerpoint/2010/main" val="79596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1807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暴漏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ContentResolver</a:t>
            </a:r>
            <a:r>
              <a:rPr lang="zh-CN" altLang="en-US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058244" y="4077072"/>
            <a:ext cx="10081120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insert(uri, values)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delete(uri , where , selectionargs)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update(uri, values , where ,selectionargs)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query(uri,projection, selection ,selectionargs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order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内容占位符 3"/>
          <p:cNvSpPr>
            <a:spLocks noGrp="1"/>
          </p:cNvSpPr>
          <p:nvPr>
            <p:ph idx="4294967295"/>
          </p:nvPr>
        </p:nvSpPr>
        <p:spPr>
          <a:xfrm>
            <a:off x="839416" y="3444263"/>
            <a:ext cx="10742984" cy="724462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8244" y="2780928"/>
            <a:ext cx="10081120" cy="538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context.getContentResolver()</a:t>
            </a:r>
          </a:p>
        </p:txBody>
      </p:sp>
    </p:spTree>
    <p:extLst>
      <p:ext uri="{BB962C8B-B14F-4D97-AF65-F5344CB8AC3E}">
        <p14:creationId xmlns:p14="http://schemas.microsoft.com/office/powerpoint/2010/main" val="485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138072" y="1829976"/>
            <a:ext cx="3240360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ContentProvider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4869160"/>
            <a:ext cx="187220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ContentResolver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9856" y="4869160"/>
            <a:ext cx="187220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ContentResolver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4152" y="4847792"/>
            <a:ext cx="187220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ContentResolver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0"/>
          </p:cNvCxnSpPr>
          <p:nvPr/>
        </p:nvCxnSpPr>
        <p:spPr>
          <a:xfrm flipV="1">
            <a:off x="3143672" y="3054112"/>
            <a:ext cx="1656184" cy="181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</p:cNvCxnSpPr>
          <p:nvPr/>
        </p:nvCxnSpPr>
        <p:spPr>
          <a:xfrm flipV="1">
            <a:off x="5735960" y="3206512"/>
            <a:ext cx="22292" cy="166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</p:cNvCxnSpPr>
          <p:nvPr/>
        </p:nvCxnSpPr>
        <p:spPr>
          <a:xfrm flipH="1" flipV="1">
            <a:off x="6960096" y="3206512"/>
            <a:ext cx="1440160" cy="164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7738" y="342900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7908" y="379833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22114" y="361366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99159" y="185378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Insert</a:t>
            </a:r>
          </a:p>
          <a:p>
            <a:r>
              <a:rPr lang="en-US" altLang="zh-CN"/>
              <a:t>Delete</a:t>
            </a:r>
          </a:p>
          <a:p>
            <a:r>
              <a:rPr lang="en-US" altLang="zh-CN"/>
              <a:t>Update</a:t>
            </a:r>
          </a:p>
          <a:p>
            <a:r>
              <a:rPr lang="en-US" altLang="zh-CN"/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5993" y="4679675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Insert</a:t>
            </a:r>
          </a:p>
          <a:p>
            <a:r>
              <a:rPr lang="en-US" altLang="zh-CN"/>
              <a:t>Delete</a:t>
            </a:r>
          </a:p>
          <a:p>
            <a:r>
              <a:rPr lang="en-US" altLang="zh-CN"/>
              <a:t>Update</a:t>
            </a:r>
          </a:p>
          <a:p>
            <a:r>
              <a:rPr lang="en-US" altLang="zh-CN"/>
              <a:t>Query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数据共享结构</a:t>
            </a:r>
          </a:p>
        </p:txBody>
      </p:sp>
    </p:spTree>
    <p:extLst>
      <p:ext uri="{BB962C8B-B14F-4D97-AF65-F5344CB8AC3E}">
        <p14:creationId xmlns:p14="http://schemas.microsoft.com/office/powerpoint/2010/main" val="36433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0" y="3024173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526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系统中会给应用提供一些开放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的数据，采用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方法获得系统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要获得系统</a:t>
            </a:r>
            <a:r>
              <a:rPr lang="en-US" altLang="zh-CN" dirty="0">
                <a:solidFill>
                  <a:srgbClr val="C00000"/>
                </a:solidFill>
              </a:rPr>
              <a:t>CP</a:t>
            </a:r>
            <a:r>
              <a:rPr lang="zh-CN" altLang="en-US" dirty="0">
                <a:solidFill>
                  <a:srgbClr val="C00000"/>
                </a:solidFill>
              </a:rPr>
              <a:t>提供的数据，必须要了解该</a:t>
            </a:r>
            <a:r>
              <a:rPr lang="en-US" altLang="zh-CN" dirty="0">
                <a:solidFill>
                  <a:srgbClr val="C00000"/>
                </a:solidFill>
              </a:rPr>
              <a:t>CP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Uri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获得系统的</a:t>
            </a:r>
            <a:r>
              <a:rPr lang="en-US" altLang="zh-CN"/>
              <a:t>CP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0540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</a:t>
            </a:r>
            <a:r>
              <a:rPr lang="zh-CN" altLang="en-US" dirty="0" smtClean="0"/>
              <a:t>常用</a:t>
            </a:r>
            <a:r>
              <a:rPr lang="en-US" altLang="zh-CN" smtClean="0"/>
              <a:t>API</a:t>
            </a:r>
            <a:r>
              <a:rPr lang="zh-CN" altLang="en-US" smtClean="0"/>
              <a:t>：</a:t>
            </a:r>
            <a:endParaRPr lang="en-US" altLang="zh-CN" dirty="0" smtClean="0"/>
          </a:p>
        </p:txBody>
      </p:sp>
      <p:sp>
        <p:nvSpPr>
          <p:cNvPr id="5" name="TextBox 3"/>
          <p:cNvSpPr txBox="1"/>
          <p:nvPr/>
        </p:nvSpPr>
        <p:spPr>
          <a:xfrm>
            <a:off x="623392" y="2166318"/>
            <a:ext cx="11102510" cy="443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b="0" dirty="0" smtClean="0">
                <a:solidFill>
                  <a:srgbClr val="00B050"/>
                </a:solidFill>
              </a:rPr>
              <a:t>向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r>
              <a:rPr lang="zh-CN" altLang="en-US" b="0" dirty="0">
                <a:solidFill>
                  <a:srgbClr val="00B050"/>
                </a:solidFill>
              </a:rPr>
              <a:t>对应的</a:t>
            </a:r>
            <a:r>
              <a:rPr lang="en-US" altLang="zh-CN" b="0" dirty="0" err="1">
                <a:solidFill>
                  <a:srgbClr val="00B050"/>
                </a:solidFill>
              </a:rPr>
              <a:t>ContentProvider</a:t>
            </a:r>
            <a:r>
              <a:rPr lang="zh-CN" altLang="en-US" b="0" dirty="0">
                <a:solidFill>
                  <a:srgbClr val="00B050"/>
                </a:solidFill>
              </a:rPr>
              <a:t>中插入</a:t>
            </a:r>
            <a:r>
              <a:rPr lang="en-US" altLang="zh-CN" b="0" dirty="0">
                <a:solidFill>
                  <a:srgbClr val="00B050"/>
                </a:solidFill>
              </a:rPr>
              <a:t>values</a:t>
            </a:r>
            <a:r>
              <a:rPr lang="zh-CN" altLang="en-US" b="0" dirty="0">
                <a:solidFill>
                  <a:srgbClr val="00B050"/>
                </a:solidFill>
              </a:rPr>
              <a:t>对应的</a:t>
            </a:r>
            <a:r>
              <a:rPr lang="zh-CN" altLang="en-US" b="0" dirty="0" smtClean="0">
                <a:solidFill>
                  <a:srgbClr val="00B050"/>
                </a:solidFill>
              </a:rPr>
              <a:t>数据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insert(Uri </a:t>
            </a:r>
            <a:r>
              <a:rPr lang="en-US" altLang="zh-CN" dirty="0" err="1"/>
              <a:t>uri,ContentValues</a:t>
            </a:r>
            <a:r>
              <a:rPr lang="en-US" altLang="zh-CN" dirty="0"/>
              <a:t> values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b="0" dirty="0" smtClean="0">
                <a:solidFill>
                  <a:srgbClr val="00B050"/>
                </a:solidFill>
              </a:rPr>
              <a:t> </a:t>
            </a:r>
            <a:r>
              <a:rPr lang="zh-CN" altLang="en-US" b="0" dirty="0">
                <a:solidFill>
                  <a:srgbClr val="00B050"/>
                </a:solidFill>
              </a:rPr>
              <a:t>删除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r>
              <a:rPr lang="zh-CN" altLang="en-US" b="0" dirty="0">
                <a:solidFill>
                  <a:srgbClr val="00B050"/>
                </a:solidFill>
              </a:rPr>
              <a:t>对应的</a:t>
            </a:r>
            <a:r>
              <a:rPr lang="en-US" altLang="zh-CN" b="0" dirty="0" err="1">
                <a:solidFill>
                  <a:srgbClr val="00B050"/>
                </a:solidFill>
              </a:rPr>
              <a:t>ContentProvider</a:t>
            </a:r>
            <a:r>
              <a:rPr lang="zh-CN" altLang="en-US" b="0" dirty="0">
                <a:solidFill>
                  <a:srgbClr val="00B050"/>
                </a:solidFill>
              </a:rPr>
              <a:t>中</a:t>
            </a:r>
            <a:r>
              <a:rPr lang="en-US" altLang="zh-CN" b="0" dirty="0" smtClean="0">
                <a:solidFill>
                  <a:srgbClr val="00B050"/>
                </a:solidFill>
              </a:rPr>
              <a:t>where</a:t>
            </a:r>
            <a:r>
              <a:rPr lang="zh-CN" altLang="en-US" b="0" dirty="0">
                <a:solidFill>
                  <a:srgbClr val="00B050"/>
                </a:solidFill>
              </a:rPr>
              <a:t>条件</a:t>
            </a:r>
            <a:r>
              <a:rPr lang="zh-CN" altLang="en-US" b="0" dirty="0" smtClean="0">
                <a:solidFill>
                  <a:srgbClr val="00B050"/>
                </a:solidFill>
              </a:rPr>
              <a:t>匹配</a:t>
            </a:r>
            <a:r>
              <a:rPr lang="zh-CN" altLang="en-US" b="0" dirty="0">
                <a:solidFill>
                  <a:srgbClr val="00B050"/>
                </a:solidFill>
              </a:rPr>
              <a:t>的</a:t>
            </a:r>
            <a:r>
              <a:rPr lang="zh-CN" altLang="en-US" b="0" dirty="0" smtClean="0">
                <a:solidFill>
                  <a:srgbClr val="00B050"/>
                </a:solidFill>
              </a:rPr>
              <a:t>数据</a:t>
            </a:r>
            <a:endParaRPr lang="zh-CN" altLang="en-US" b="0" dirty="0">
              <a:solidFill>
                <a:srgbClr val="00B050"/>
              </a:solidFill>
            </a:endParaRPr>
          </a:p>
          <a:p>
            <a:r>
              <a:rPr lang="en-US" altLang="zh-CN" dirty="0"/>
              <a:t>delete(Uri </a:t>
            </a:r>
            <a:r>
              <a:rPr lang="en-US" altLang="zh-CN" dirty="0" err="1"/>
              <a:t>uri</a:t>
            </a:r>
            <a:r>
              <a:rPr lang="en-US" altLang="zh-CN" dirty="0"/>
              <a:t>, String where, String[] </a:t>
            </a:r>
            <a:r>
              <a:rPr lang="en-US" altLang="zh-CN" dirty="0" err="1"/>
              <a:t>selectionArgs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b="0" dirty="0" smtClean="0">
                <a:solidFill>
                  <a:srgbClr val="00B050"/>
                </a:solidFill>
              </a:rPr>
              <a:t> </a:t>
            </a:r>
            <a:r>
              <a:rPr lang="zh-CN" altLang="en-US" b="0" dirty="0">
                <a:solidFill>
                  <a:srgbClr val="00B050"/>
                </a:solidFill>
              </a:rPr>
              <a:t>更新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r>
              <a:rPr lang="zh-CN" altLang="en-US" b="0" dirty="0">
                <a:solidFill>
                  <a:srgbClr val="00B050"/>
                </a:solidFill>
              </a:rPr>
              <a:t>对应的</a:t>
            </a:r>
            <a:r>
              <a:rPr lang="en-US" altLang="zh-CN" b="0" dirty="0" err="1" smtClean="0">
                <a:solidFill>
                  <a:srgbClr val="00B050"/>
                </a:solidFill>
              </a:rPr>
              <a:t>ContentProvider</a:t>
            </a:r>
            <a:r>
              <a:rPr lang="zh-CN" altLang="en-US" b="0" dirty="0">
                <a:solidFill>
                  <a:srgbClr val="00B050"/>
                </a:solidFill>
              </a:rPr>
              <a:t>中</a:t>
            </a:r>
            <a:r>
              <a:rPr lang="en-US" altLang="zh-CN" b="0" dirty="0" smtClean="0">
                <a:solidFill>
                  <a:srgbClr val="00B050"/>
                </a:solidFill>
              </a:rPr>
              <a:t>where</a:t>
            </a:r>
            <a:r>
              <a:rPr lang="zh-CN" altLang="en-US" b="0" dirty="0">
                <a:solidFill>
                  <a:srgbClr val="00B050"/>
                </a:solidFill>
              </a:rPr>
              <a:t>条件</a:t>
            </a:r>
            <a:r>
              <a:rPr lang="zh-CN" altLang="en-US" b="0" dirty="0" smtClean="0">
                <a:solidFill>
                  <a:srgbClr val="00B050"/>
                </a:solidFill>
              </a:rPr>
              <a:t>匹配</a:t>
            </a:r>
            <a:r>
              <a:rPr lang="zh-CN" altLang="en-US" b="0" dirty="0">
                <a:solidFill>
                  <a:srgbClr val="00B050"/>
                </a:solidFill>
              </a:rPr>
              <a:t>的</a:t>
            </a:r>
            <a:r>
              <a:rPr lang="zh-CN" altLang="en-US" b="0" dirty="0" smtClean="0">
                <a:solidFill>
                  <a:srgbClr val="00B050"/>
                </a:solidFill>
              </a:rPr>
              <a:t>数据</a:t>
            </a:r>
            <a:endParaRPr lang="zh-CN" altLang="en-US" b="0" dirty="0">
              <a:solidFill>
                <a:srgbClr val="00B050"/>
              </a:solidFill>
            </a:endParaRPr>
          </a:p>
          <a:p>
            <a:r>
              <a:rPr lang="en-US" altLang="zh-CN" dirty="0"/>
              <a:t>update(Uri </a:t>
            </a:r>
            <a:r>
              <a:rPr lang="en-US" altLang="zh-CN" dirty="0" err="1"/>
              <a:t>uri</a:t>
            </a:r>
            <a:r>
              <a:rPr lang="en-US" altLang="zh-CN" dirty="0"/>
              <a:t>, </a:t>
            </a:r>
            <a:r>
              <a:rPr lang="en-US" altLang="zh-CN" dirty="0" err="1"/>
              <a:t>ContentValues</a:t>
            </a:r>
            <a:r>
              <a:rPr lang="en-US" altLang="zh-CN" dirty="0"/>
              <a:t> values</a:t>
            </a:r>
            <a:r>
              <a:rPr lang="en-US" altLang="zh-CN" dirty="0" smtClean="0"/>
              <a:t>, String </a:t>
            </a:r>
            <a:r>
              <a:rPr lang="en-US" altLang="zh-CN" dirty="0"/>
              <a:t>where,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String</a:t>
            </a:r>
            <a:r>
              <a:rPr lang="en-US" altLang="zh-CN" dirty="0"/>
              <a:t>[] </a:t>
            </a:r>
            <a:r>
              <a:rPr lang="en-US" altLang="zh-CN" dirty="0" err="1"/>
              <a:t>selectionArgs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b="0" dirty="0" smtClean="0">
                <a:solidFill>
                  <a:srgbClr val="00B050"/>
                </a:solidFill>
              </a:rPr>
              <a:t> </a:t>
            </a:r>
            <a:r>
              <a:rPr lang="zh-CN" altLang="en-US" b="0" dirty="0">
                <a:solidFill>
                  <a:srgbClr val="00B050"/>
                </a:solidFill>
              </a:rPr>
              <a:t>查询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r>
              <a:rPr lang="zh-CN" altLang="en-US" b="0" dirty="0">
                <a:solidFill>
                  <a:srgbClr val="00B050"/>
                </a:solidFill>
              </a:rPr>
              <a:t>对应的</a:t>
            </a:r>
            <a:r>
              <a:rPr lang="en-US" altLang="zh-CN" b="0" dirty="0" err="1">
                <a:solidFill>
                  <a:srgbClr val="00B050"/>
                </a:solidFill>
              </a:rPr>
              <a:t>ContentProvider</a:t>
            </a:r>
            <a:r>
              <a:rPr lang="zh-CN" altLang="en-US" b="0" dirty="0">
                <a:solidFill>
                  <a:srgbClr val="00B050"/>
                </a:solidFill>
              </a:rPr>
              <a:t>中</a:t>
            </a:r>
            <a:r>
              <a:rPr lang="en-US" altLang="zh-CN" b="0" dirty="0" smtClean="0">
                <a:solidFill>
                  <a:srgbClr val="00B050"/>
                </a:solidFill>
              </a:rPr>
              <a:t>where</a:t>
            </a:r>
            <a:r>
              <a:rPr lang="zh-CN" altLang="en-US" b="0" dirty="0">
                <a:solidFill>
                  <a:srgbClr val="00B050"/>
                </a:solidFill>
              </a:rPr>
              <a:t>条件</a:t>
            </a:r>
            <a:r>
              <a:rPr lang="zh-CN" altLang="en-US" b="0" dirty="0" smtClean="0">
                <a:solidFill>
                  <a:srgbClr val="00B050"/>
                </a:solidFill>
              </a:rPr>
              <a:t>匹配</a:t>
            </a:r>
            <a:r>
              <a:rPr lang="zh-CN" altLang="en-US" b="0" dirty="0">
                <a:solidFill>
                  <a:srgbClr val="00B050"/>
                </a:solidFill>
              </a:rPr>
              <a:t>的</a:t>
            </a:r>
            <a:r>
              <a:rPr lang="zh-CN" altLang="en-US" b="0" dirty="0" smtClean="0">
                <a:solidFill>
                  <a:srgbClr val="00B050"/>
                </a:solidFill>
              </a:rPr>
              <a:t>数据</a:t>
            </a:r>
            <a:endParaRPr lang="zh-CN" altLang="en-US" b="0" dirty="0">
              <a:solidFill>
                <a:srgbClr val="00B050"/>
              </a:solidFill>
            </a:endParaRPr>
          </a:p>
          <a:p>
            <a:r>
              <a:rPr lang="en-US" altLang="zh-CN" dirty="0"/>
              <a:t>query(Uri </a:t>
            </a:r>
            <a:r>
              <a:rPr lang="en-US" altLang="zh-CN" dirty="0" err="1"/>
              <a:t>uri</a:t>
            </a:r>
            <a:r>
              <a:rPr lang="en-US" altLang="zh-CN" dirty="0"/>
              <a:t>, String[] projection, String selection,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String</a:t>
            </a:r>
            <a:r>
              <a:rPr lang="en-US" altLang="zh-CN" dirty="0"/>
              <a:t>[] </a:t>
            </a:r>
            <a:r>
              <a:rPr lang="en-US" altLang="zh-CN" dirty="0" err="1"/>
              <a:t>selectionArgs</a:t>
            </a:r>
            <a:r>
              <a:rPr lang="en-US" altLang="zh-CN" dirty="0"/>
              <a:t>, String </a:t>
            </a:r>
            <a:r>
              <a:rPr lang="en-US" altLang="zh-CN" dirty="0" err="1"/>
              <a:t>sortOrder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获得系统的</a:t>
            </a:r>
            <a:r>
              <a:rPr lang="en-US" altLang="zh-CN"/>
              <a:t>CP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5524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5213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编码中用到的常量</a:t>
            </a:r>
            <a:endParaRPr lang="en-US" altLang="zh-CN" dirty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/>
              <a:t>中的常量</a:t>
            </a:r>
          </a:p>
          <a:p>
            <a:pPr lvl="2"/>
            <a:r>
              <a:rPr lang="en-US" altLang="zh-CN" sz="2800" dirty="0" smtClean="0"/>
              <a:t>Data</a:t>
            </a:r>
            <a:r>
              <a:rPr lang="en-US" altLang="zh-CN" sz="2800"/>
              <a:t>._</a:t>
            </a:r>
            <a:r>
              <a:rPr lang="en-US" altLang="zh-CN" sz="2800" smtClean="0"/>
              <a:t>ID</a:t>
            </a:r>
            <a:r>
              <a:rPr lang="zh-CN" altLang="en-US" sz="2800" smtClean="0"/>
              <a:t>： </a:t>
            </a:r>
            <a:r>
              <a:rPr lang="en-US" altLang="zh-CN" sz="2800" dirty="0"/>
              <a:t>"_id</a:t>
            </a:r>
            <a:r>
              <a:rPr lang="en-US" altLang="zh-CN" sz="2800" dirty="0" smtClean="0"/>
              <a:t>"</a:t>
            </a:r>
            <a:endParaRPr lang="en-US" altLang="zh-CN" sz="2800" dirty="0"/>
          </a:p>
          <a:p>
            <a:pPr lvl="2"/>
            <a:r>
              <a:rPr lang="en-US" altLang="zh-CN" sz="2800" dirty="0"/>
              <a:t>Data.DISPLAY_NAME</a:t>
            </a:r>
            <a:r>
              <a:rPr lang="zh-CN" altLang="en-US" sz="2800" dirty="0"/>
              <a:t>：“</a:t>
            </a:r>
            <a:r>
              <a:rPr lang="en-US" altLang="zh-CN" sz="2800" dirty="0"/>
              <a:t>display_name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Data.DATA1</a:t>
            </a:r>
            <a:r>
              <a:rPr lang="zh-CN" altLang="en-US" sz="2800" dirty="0"/>
              <a:t>：“</a:t>
            </a:r>
            <a:r>
              <a:rPr lang="en-US" altLang="zh-CN" sz="2800" dirty="0"/>
              <a:t>data1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Data.DATA2</a:t>
            </a:r>
            <a:r>
              <a:rPr lang="zh-CN" altLang="en-US" sz="2800" dirty="0"/>
              <a:t>：“</a:t>
            </a:r>
            <a:r>
              <a:rPr lang="en-US" altLang="zh-CN" sz="2800" dirty="0"/>
              <a:t>data2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Data.RAW_CONTACT_ID</a:t>
            </a:r>
            <a:r>
              <a:rPr lang="zh-CN" altLang="en-US" sz="2800" dirty="0"/>
              <a:t>：“</a:t>
            </a:r>
            <a:r>
              <a:rPr lang="en-US" altLang="zh-CN" sz="2800" dirty="0"/>
              <a:t>raw_contact_id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Data.MIMETYPE</a:t>
            </a:r>
            <a:r>
              <a:rPr lang="zh-CN" altLang="en-US" sz="2800" dirty="0"/>
              <a:t>：“</a:t>
            </a:r>
            <a:r>
              <a:rPr lang="en-US" altLang="zh-CN" sz="2800" dirty="0"/>
              <a:t>mimetype</a:t>
            </a:r>
            <a:r>
              <a:rPr lang="en-US" altLang="zh-CN" sz="2800" dirty="0" smtClean="0"/>
              <a:t>”</a:t>
            </a:r>
          </a:p>
          <a:p>
            <a:pPr lvl="1"/>
            <a:r>
              <a:rPr lang="en-US" altLang="zh-CN" dirty="0" smtClean="0"/>
              <a:t>MIMETYPE</a:t>
            </a:r>
            <a:r>
              <a:rPr lang="zh-CN" altLang="en-US" dirty="0" smtClean="0"/>
              <a:t>（稍后解释）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获得系统的</a:t>
            </a:r>
            <a:r>
              <a:rPr lang="en-US" altLang="zh-CN"/>
              <a:t>CP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2287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565104"/>
          </a:xfrm>
        </p:spPr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系统中</a:t>
            </a:r>
            <a:r>
              <a:rPr lang="en-US" altLang="zh-CN" dirty="0"/>
              <a:t>Contacts</a:t>
            </a:r>
            <a:r>
              <a:rPr lang="zh-CN" altLang="en-US" dirty="0"/>
              <a:t>应用来管理联系人</a:t>
            </a:r>
            <a:r>
              <a:rPr lang="zh-CN" altLang="en-US" dirty="0" smtClean="0"/>
              <a:t>，同时提供相应</a:t>
            </a:r>
            <a:r>
              <a:rPr lang="en-US" altLang="zh-CN" dirty="0"/>
              <a:t>CP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</a:t>
            </a:r>
            <a:r>
              <a:rPr lang="en-US" altLang="zh-CN" dirty="0"/>
              <a:t>CP</a:t>
            </a:r>
            <a:r>
              <a:rPr lang="zh-CN" altLang="en-US" dirty="0"/>
              <a:t>支持的</a:t>
            </a:r>
            <a:r>
              <a:rPr lang="en-US" altLang="zh-CN" dirty="0"/>
              <a:t>Uri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1"/>
            <a:r>
              <a:rPr lang="en-US" altLang="zh-CN" dirty="0" err="1"/>
              <a:t>ContactsContract.Contacts.CONTENT_URI</a:t>
            </a:r>
            <a:r>
              <a:rPr lang="zh-CN" altLang="en-US" dirty="0"/>
              <a:t>：管理联系人的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ContactsContract.CommonDataKinds.Phone.CONTENT_URI</a:t>
            </a:r>
            <a:r>
              <a:rPr lang="zh-CN" altLang="en-US" dirty="0"/>
              <a:t>：管理联系人的电话的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ContactsContract.CommonDataKinds.Email.CONTENT_URI</a:t>
            </a:r>
            <a:r>
              <a:rPr lang="zh-CN" altLang="en-US" dirty="0"/>
              <a:t>：管理联系人的</a:t>
            </a:r>
            <a:r>
              <a:rPr lang="en-US" altLang="zh-CN" dirty="0"/>
              <a:t>Email</a:t>
            </a:r>
            <a:r>
              <a:rPr lang="zh-CN" altLang="en-US" dirty="0"/>
              <a:t>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CP</a:t>
            </a:r>
            <a:r>
              <a:rPr lang="zh-CN" altLang="en-US"/>
              <a:t>管理联系人</a:t>
            </a:r>
          </a:p>
        </p:txBody>
      </p:sp>
    </p:spTree>
    <p:extLst>
      <p:ext uri="{BB962C8B-B14F-4D97-AF65-F5344CB8AC3E}">
        <p14:creationId xmlns:p14="http://schemas.microsoft.com/office/powerpoint/2010/main" val="14038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通讯录存放位置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/data/data/com.android.providers.contacts/databases/contacts2.db</a:t>
            </a:r>
          </a:p>
          <a:p>
            <a:r>
              <a:rPr lang="zh-CN" altLang="en-US" dirty="0" smtClean="0"/>
              <a:t>表结构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张表）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224"/>
          <a:stretch/>
        </p:blipFill>
        <p:spPr>
          <a:xfrm>
            <a:off x="5622258" y="2987615"/>
            <a:ext cx="5932259" cy="349493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1743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通讯录数据的</a:t>
            </a:r>
            <a:r>
              <a:rPr lang="en-US" altLang="zh-CN" dirty="0" smtClean="0"/>
              <a:t>MIMETYPE</a:t>
            </a:r>
            <a:endParaRPr lang="en-US" altLang="zh-CN" dirty="0"/>
          </a:p>
          <a:p>
            <a:pPr lvl="1"/>
            <a:r>
              <a:rPr lang="zh-CN" altLang="en-US" dirty="0"/>
              <a:t>电话：</a:t>
            </a:r>
            <a:r>
              <a:rPr lang="en-US" altLang="zh-CN" dirty="0"/>
              <a:t>vnd.android.cursor.item/phone_v2</a:t>
            </a:r>
          </a:p>
          <a:p>
            <a:pPr lvl="1"/>
            <a:r>
              <a:rPr lang="zh-CN" altLang="en-US" dirty="0"/>
              <a:t>姓名：</a:t>
            </a:r>
            <a:r>
              <a:rPr lang="en-US" altLang="zh-CN" dirty="0"/>
              <a:t>vnd.android.cursor.item/name</a:t>
            </a:r>
          </a:p>
          <a:p>
            <a:pPr lvl="1"/>
            <a:r>
              <a:rPr lang="zh-CN" altLang="en-US" dirty="0"/>
              <a:t>邮件：</a:t>
            </a:r>
            <a:r>
              <a:rPr lang="en-US" altLang="zh-CN" dirty="0"/>
              <a:t>vnd.android.cursor.item/email_v2</a:t>
            </a:r>
          </a:p>
          <a:p>
            <a:pPr lvl="1"/>
            <a:r>
              <a:rPr lang="zh-CN" altLang="en-US" dirty="0"/>
              <a:t>通信地址：</a:t>
            </a:r>
            <a:r>
              <a:rPr lang="en-US" altLang="zh-CN" dirty="0"/>
              <a:t>vnd.android.cursor.item/postal-address_v2</a:t>
            </a:r>
          </a:p>
          <a:p>
            <a:pPr lvl="1"/>
            <a:r>
              <a:rPr lang="zh-CN" altLang="en-US" dirty="0"/>
              <a:t>组织：</a:t>
            </a:r>
            <a:r>
              <a:rPr lang="en-US" altLang="zh-CN" dirty="0"/>
              <a:t>vnd.android.cursor.item/organization</a:t>
            </a:r>
          </a:p>
          <a:p>
            <a:pPr lvl="1"/>
            <a:r>
              <a:rPr lang="zh-CN" altLang="en-US" dirty="0"/>
              <a:t>照片：</a:t>
            </a:r>
            <a:r>
              <a:rPr lang="en-US" altLang="zh-CN" dirty="0"/>
              <a:t>vnd.android.cursor.item/photo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4090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52131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表结构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：存放具体的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pPr lvl="1"/>
            <a:r>
              <a:rPr lang="en-US" altLang="zh-CN" dirty="0" smtClean="0"/>
              <a:t>raw_contact_id</a:t>
            </a:r>
            <a:r>
              <a:rPr lang="zh-CN" altLang="en-US" dirty="0"/>
              <a:t>属性用来连接</a:t>
            </a:r>
            <a:r>
              <a:rPr lang="en-US" altLang="zh-CN" dirty="0"/>
              <a:t>raw_contacts</a:t>
            </a:r>
            <a:r>
              <a:rPr lang="zh-CN" altLang="en-US" dirty="0"/>
              <a:t>表，每条记录表示一个具体数据；我们主要的数据（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/>
              <a:t>phone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都存放在</a:t>
            </a:r>
            <a:r>
              <a:rPr lang="en-US" altLang="zh-CN" dirty="0"/>
              <a:t>data</a:t>
            </a:r>
            <a:r>
              <a:rPr lang="zh-CN" altLang="en-US" dirty="0"/>
              <a:t>表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/>
              <a:t>data1</a:t>
            </a:r>
            <a:r>
              <a:rPr lang="zh-CN" altLang="en-US" dirty="0"/>
              <a:t>属性存放总数据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/>
              <a:t>data2</a:t>
            </a:r>
            <a:r>
              <a:rPr lang="zh-CN" altLang="en-US" dirty="0"/>
              <a:t>属性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如果此记录存放姓名，则</a:t>
            </a:r>
            <a:r>
              <a:rPr lang="en-US" altLang="zh-CN" dirty="0"/>
              <a:t>data2</a:t>
            </a:r>
            <a:r>
              <a:rPr lang="zh-CN" altLang="en-US" dirty="0"/>
              <a:t>存放名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如果此记录存放电话，则</a:t>
            </a:r>
            <a:r>
              <a:rPr lang="en-US" altLang="zh-CN" dirty="0"/>
              <a:t>data2</a:t>
            </a:r>
            <a:r>
              <a:rPr lang="zh-CN" altLang="en-US" dirty="0"/>
              <a:t>存放类型，比如手机、家电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如果此记录存放组织，则</a:t>
            </a:r>
            <a:r>
              <a:rPr lang="en-US" altLang="zh-CN" dirty="0"/>
              <a:t>data2</a:t>
            </a:r>
            <a:r>
              <a:rPr lang="zh-CN" altLang="en-US" dirty="0"/>
              <a:t>存放类型，比如公司、其他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如果此记录存放地址，则</a:t>
            </a:r>
            <a:r>
              <a:rPr lang="en-US" altLang="zh-CN" dirty="0"/>
              <a:t>data2</a:t>
            </a:r>
            <a:r>
              <a:rPr lang="zh-CN" altLang="en-US" dirty="0"/>
              <a:t>存放类型，比如住宅，单位等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318863" y="1988840"/>
            <a:ext cx="11536955" cy="1398790"/>
            <a:chOff x="673626" y="1988840"/>
            <a:chExt cx="11536955" cy="139879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8" b="82608"/>
            <a:stretch/>
          </p:blipFill>
          <p:spPr>
            <a:xfrm>
              <a:off x="673626" y="1988840"/>
              <a:ext cx="11536955" cy="21602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76"/>
            <a:stretch/>
          </p:blipFill>
          <p:spPr>
            <a:xfrm>
              <a:off x="673626" y="2219625"/>
              <a:ext cx="11536955" cy="11680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307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911424" y="1600200"/>
            <a:ext cx="10670976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表结构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raw_contacts</a:t>
            </a:r>
            <a:r>
              <a:rPr lang="zh-CN" altLang="en-US" dirty="0"/>
              <a:t>：存放联系人的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 smtClean="0"/>
              <a:t>_id</a:t>
            </a:r>
            <a:r>
              <a:rPr lang="zh-CN" altLang="en-US" dirty="0"/>
              <a:t>属性为主键，声明为</a:t>
            </a:r>
            <a:r>
              <a:rPr lang="en-US" altLang="zh-CN" dirty="0"/>
              <a:t>autoincrement</a:t>
            </a:r>
            <a:r>
              <a:rPr lang="zh-CN" altLang="en-US" dirty="0"/>
              <a:t>，即不需要手动设置，其他属性也不需要手动设置就有默认值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display_name</a:t>
            </a:r>
            <a:r>
              <a:rPr lang="zh-CN" altLang="en-US" dirty="0" smtClean="0"/>
              <a:t>：存放联系人的姓名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2204864"/>
            <a:ext cx="12192000" cy="749677"/>
            <a:chOff x="0" y="2576172"/>
            <a:chExt cx="12192000" cy="7496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28" b="64286"/>
            <a:stretch/>
          </p:blipFill>
          <p:spPr>
            <a:xfrm>
              <a:off x="0" y="2576172"/>
              <a:ext cx="12192000" cy="158183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0" y="2723226"/>
              <a:ext cx="12192000" cy="602623"/>
              <a:chOff x="191344" y="3767343"/>
              <a:chExt cx="12192000" cy="60262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748"/>
              <a:stretch/>
            </p:blipFill>
            <p:spPr>
              <a:xfrm>
                <a:off x="191344" y="3767343"/>
                <a:ext cx="12192000" cy="597762"/>
              </a:xfrm>
              <a:prstGeom prst="rect">
                <a:avLst/>
              </a:prstGeom>
            </p:spPr>
          </p:pic>
          <p:sp>
            <p:nvSpPr>
              <p:cNvPr id="9" name="圆角矩形 8"/>
              <p:cNvSpPr/>
              <p:nvPr/>
            </p:nvSpPr>
            <p:spPr>
              <a:xfrm>
                <a:off x="191344" y="3861048"/>
                <a:ext cx="720080" cy="50405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0961923" y="3865909"/>
                <a:ext cx="720080" cy="50405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2073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436" y="1678736"/>
            <a:ext cx="10972800" cy="3766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Cursor cur = </a:t>
            </a:r>
            <a:r>
              <a:rPr lang="en-US" altLang="zh-CN" dirty="0" err="1"/>
              <a:t>getContentResolver</a:t>
            </a:r>
            <a:r>
              <a:rPr lang="en-US" altLang="zh-CN" dirty="0"/>
              <a:t>().query(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ContactsContract.Contacts.CONTENT_URI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null</a:t>
            </a:r>
            <a:r>
              <a:rPr lang="en-US" altLang="zh-CN" dirty="0"/>
              <a:t>, </a:t>
            </a:r>
            <a:r>
              <a:rPr lang="en-US" altLang="zh-CN" dirty="0" err="1"/>
              <a:t>null,null</a:t>
            </a:r>
            <a:r>
              <a:rPr lang="en-US" altLang="zh-CN" dirty="0"/>
              <a:t>, null);</a:t>
            </a:r>
          </a:p>
          <a:p>
            <a:r>
              <a:rPr lang="en-US" altLang="zh-CN" dirty="0" smtClean="0"/>
              <a:t>do{</a:t>
            </a:r>
            <a:endParaRPr lang="en-US" altLang="zh-CN" dirty="0"/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str = </a:t>
            </a:r>
            <a:r>
              <a:rPr lang="en-US" altLang="zh-CN" dirty="0" smtClean="0"/>
              <a:t>cur.getString(cur.getColumnIndex(</a:t>
            </a:r>
          </a:p>
          <a:p>
            <a:r>
              <a:rPr lang="en-US" altLang="zh-CN" dirty="0" smtClean="0"/>
              <a:t>            ContactsContract.Contacts.DISPLAY_NAME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    Log.e</a:t>
            </a:r>
            <a:r>
              <a:rPr lang="en-US" altLang="zh-CN" dirty="0"/>
              <a:t>("Name", str);</a:t>
            </a:r>
          </a:p>
          <a:p>
            <a:r>
              <a:rPr lang="en-US" altLang="zh-CN" dirty="0"/>
              <a:t>} while (</a:t>
            </a:r>
            <a:r>
              <a:rPr lang="en-US" altLang="zh-CN" dirty="0" err="1"/>
              <a:t>cur.moveToNext</a:t>
            </a:r>
            <a:r>
              <a:rPr lang="en-US" altLang="zh-CN" dirty="0" smtClean="0"/>
              <a:t>());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368" y="5601471"/>
            <a:ext cx="117846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文件中添加读取联系人信息的权限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uses-permission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android:name="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android.permission.READ_CONTACTS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CP</a:t>
            </a:r>
            <a:r>
              <a:rPr lang="zh-CN" altLang="en-US"/>
              <a:t>管理联系人</a:t>
            </a:r>
          </a:p>
        </p:txBody>
      </p:sp>
    </p:spTree>
    <p:extLst>
      <p:ext uri="{BB962C8B-B14F-4D97-AF65-F5344CB8AC3E}">
        <p14:creationId xmlns:p14="http://schemas.microsoft.com/office/powerpoint/2010/main" val="2480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提供了</a:t>
            </a:r>
            <a:r>
              <a:rPr lang="en-US" altLang="zh-CN" dirty="0"/>
              <a:t>Camera</a:t>
            </a:r>
            <a:r>
              <a:rPr lang="zh-CN" altLang="en-US" dirty="0"/>
              <a:t>程序来支持拍照、视频，用户的多媒体信息都存放在固定的位置，并且提供了</a:t>
            </a:r>
            <a:r>
              <a:rPr lang="en-US" altLang="zh-CN" dirty="0"/>
              <a:t>CP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</a:t>
            </a:r>
            <a:r>
              <a:rPr lang="en-US" altLang="zh-CN" dirty="0"/>
              <a:t>CP</a:t>
            </a:r>
            <a:r>
              <a:rPr lang="zh-CN" altLang="en-US" dirty="0"/>
              <a:t>支持的</a:t>
            </a:r>
            <a:r>
              <a:rPr lang="en-US" altLang="zh-CN" dirty="0"/>
              <a:t>Uri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1"/>
            <a:r>
              <a:rPr lang="en-US" altLang="zh-CN" dirty="0" err="1"/>
              <a:t>MediaStore.Audio.Media.EXTERNAL_CONTENT_URI</a:t>
            </a:r>
            <a:endParaRPr lang="en-US" altLang="zh-CN" dirty="0"/>
          </a:p>
          <a:p>
            <a:pPr lvl="1"/>
            <a:r>
              <a:rPr lang="en-US" altLang="zh-CN" dirty="0" err="1"/>
              <a:t>MediaStore.Audio.Media.INTERNAL_CONTENT_URI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MediaStore.Images.Media.EXTERNAL_CONTENT_URI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MediaStore.Images.Media.INTERNAL_CONTENT_URI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MediaStore.Video.Media.EXTERNAL_CONTENT_URI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MediaStore.Video.Media.INTERNAL_CONTENT_URI</a:t>
            </a:r>
            <a:endParaRPr lang="en-US" altLang="zh-CN" dirty="0"/>
          </a:p>
          <a:p>
            <a:pPr lvl="1"/>
            <a:r>
              <a:rPr lang="en-US" altLang="zh-CN" dirty="0"/>
              <a:t>Content://sms/outbox  </a:t>
            </a:r>
            <a:r>
              <a:rPr lang="zh-CN" altLang="en-US" dirty="0"/>
              <a:t>发送箱短信</a:t>
            </a:r>
            <a:r>
              <a:rPr lang="en-US" altLang="zh-CN" dirty="0"/>
              <a:t>URI</a:t>
            </a:r>
          </a:p>
          <a:p>
            <a:pPr lvl="1"/>
            <a:r>
              <a:rPr lang="en-US" altLang="zh-CN" dirty="0"/>
              <a:t>Content://sms/sent  </a:t>
            </a:r>
            <a:r>
              <a:rPr lang="zh-CN" altLang="en-US" dirty="0"/>
              <a:t>收信箱短信</a:t>
            </a:r>
            <a:r>
              <a:rPr lang="en-US" altLang="zh-CN" dirty="0"/>
              <a:t>URI</a:t>
            </a:r>
          </a:p>
          <a:p>
            <a:pPr lvl="1"/>
            <a:r>
              <a:rPr lang="en-US" altLang="zh-CN" dirty="0"/>
              <a:t>Content://sms/draft  </a:t>
            </a:r>
            <a:r>
              <a:rPr lang="zh-CN" altLang="en-US" dirty="0"/>
              <a:t>草稿箱短信</a:t>
            </a:r>
            <a:r>
              <a:rPr lang="en-US" altLang="zh-CN" dirty="0"/>
              <a:t>URI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CP</a:t>
            </a:r>
            <a:r>
              <a:rPr lang="zh-CN" altLang="en-US"/>
              <a:t>管理多媒体内容</a:t>
            </a:r>
          </a:p>
        </p:txBody>
      </p:sp>
    </p:spTree>
    <p:extLst>
      <p:ext uri="{BB962C8B-B14F-4D97-AF65-F5344CB8AC3E}">
        <p14:creationId xmlns:p14="http://schemas.microsoft.com/office/powerpoint/2010/main" val="34519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2230" y="381484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361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自定义一个类，继承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getType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实现增、删、改、查的方法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的处理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借助</a:t>
            </a:r>
            <a:r>
              <a:rPr lang="en-US" altLang="zh-CN" sz="3200" dirty="0" err="1">
                <a:solidFill>
                  <a:srgbClr val="C00000"/>
                </a:solidFill>
              </a:rPr>
              <a:t>UriMatcher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ContentProvider</a:t>
            </a:r>
            <a:r>
              <a:rPr lang="zh-CN" altLang="en-US"/>
              <a:t>的子类</a:t>
            </a:r>
          </a:p>
        </p:txBody>
      </p:sp>
    </p:spTree>
    <p:extLst>
      <p:ext uri="{BB962C8B-B14F-4D97-AF65-F5344CB8AC3E}">
        <p14:creationId xmlns:p14="http://schemas.microsoft.com/office/powerpoint/2010/main" val="101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自定义一个类，继承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，实现增、删、改、查的方法。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注册该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通过固定的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66563"/>
          </a:xfrm>
        </p:spPr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一个类，继承</a:t>
            </a:r>
            <a:r>
              <a:rPr lang="en-US" altLang="zh-CN" dirty="0" err="1"/>
              <a:t>ContentProvider</a:t>
            </a:r>
            <a:r>
              <a:rPr lang="zh-CN" altLang="en-US" dirty="0"/>
              <a:t>，实现增、删、改、查的方法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999656" y="2852936"/>
            <a:ext cx="25922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Uri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263352" y="4941168"/>
            <a:ext cx="33123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ContentResover</a:t>
            </a:r>
          </a:p>
          <a:p>
            <a:pPr algn="ctr"/>
            <a:r>
              <a:rPr lang="zh-CN" altLang="en-US" sz="3200" dirty="0" smtClean="0"/>
              <a:t>（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应用）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5951984" y="4941168"/>
            <a:ext cx="34563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ContentProvider</a:t>
            </a:r>
          </a:p>
          <a:p>
            <a:pPr algn="ctr"/>
            <a:r>
              <a:rPr lang="zh-CN" altLang="en-US" sz="3200" dirty="0" smtClean="0"/>
              <a:t>（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应用）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8537133" y="2521386"/>
            <a:ext cx="3619992" cy="141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/>
              <a:t>SQLite</a:t>
            </a:r>
            <a:r>
              <a:rPr lang="zh-CN" altLang="en-US" sz="2400" dirty="0"/>
              <a:t>、</a:t>
            </a:r>
            <a:r>
              <a:rPr lang="en-US" altLang="zh-CN" sz="2400" dirty="0"/>
              <a:t>File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SharedPreferences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9" name="直接连接符 8"/>
          <p:cNvCxnSpPr>
            <a:endCxn id="7" idx="4"/>
          </p:cNvCxnSpPr>
          <p:nvPr/>
        </p:nvCxnSpPr>
        <p:spPr>
          <a:xfrm flipV="1">
            <a:off x="8531718" y="3933056"/>
            <a:ext cx="1815411" cy="1008112"/>
          </a:xfrm>
          <a:prstGeom prst="line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4" idx="3"/>
          </p:cNvCxnSpPr>
          <p:nvPr/>
        </p:nvCxnSpPr>
        <p:spPr>
          <a:xfrm flipV="1">
            <a:off x="1919536" y="3774876"/>
            <a:ext cx="1459752" cy="11662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6" idx="0"/>
          </p:cNvCxnSpPr>
          <p:nvPr/>
        </p:nvCxnSpPr>
        <p:spPr>
          <a:xfrm>
            <a:off x="5212312" y="3774876"/>
            <a:ext cx="2467864" cy="11662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>
            <a:off x="3575720" y="5553236"/>
            <a:ext cx="237626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35760" y="5121188"/>
            <a:ext cx="1512168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间接调用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增删改查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192" y="3879663"/>
            <a:ext cx="1512168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向</a:t>
            </a:r>
            <a:r>
              <a:rPr lang="en-US" altLang="zh-CN" dirty="0" smtClean="0">
                <a:solidFill>
                  <a:schemeClr val="tx1"/>
                </a:solidFill>
              </a:rPr>
              <a:t>Uri</a:t>
            </a:r>
            <a:r>
              <a:rPr lang="zh-CN" altLang="en-US" dirty="0" smtClean="0">
                <a:solidFill>
                  <a:schemeClr val="tx1"/>
                </a:solidFill>
              </a:rPr>
              <a:t>执行增删改查操作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34649" y="3655809"/>
            <a:ext cx="2009328" cy="89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委托对应的</a:t>
            </a:r>
            <a:r>
              <a:rPr lang="en-US" altLang="zh-CN" dirty="0" smtClean="0">
                <a:solidFill>
                  <a:schemeClr val="tx1"/>
                </a:solidFill>
              </a:rPr>
              <a:t>CP</a:t>
            </a:r>
            <a:r>
              <a:rPr lang="zh-CN" altLang="en-US" dirty="0" smtClean="0">
                <a:solidFill>
                  <a:schemeClr val="tx1"/>
                </a:solidFill>
              </a:rPr>
              <a:t>执行增删改查操作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52597" y="4271899"/>
            <a:ext cx="1512168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直接执行增删改查操作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：创建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229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62149" y="1600201"/>
            <a:ext cx="10720251" cy="355699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一个类，继承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，实现增、删、改、查的方法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getType(Uri, uri)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：如果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操作的是</a:t>
            </a:r>
            <a:r>
              <a:rPr lang="zh-CN" altLang="en-US" dirty="0" smtClean="0">
                <a:solidFill>
                  <a:srgbClr val="C00000"/>
                </a:solidFill>
              </a:rPr>
              <a:t>多条数据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，则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类型以</a:t>
            </a:r>
            <a:r>
              <a:rPr lang="en-US" altLang="zh-CN" dirty="0" smtClean="0">
                <a:solidFill>
                  <a:srgbClr val="C00000"/>
                </a:solidFill>
              </a:rPr>
              <a:t>vnd.android.cursor.dir/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开头；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</a:rPr>
              <a:t>单条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类型以</a:t>
            </a:r>
            <a:r>
              <a:rPr lang="en-US" altLang="zh-CN" dirty="0" smtClean="0">
                <a:solidFill>
                  <a:srgbClr val="C00000"/>
                </a:solidFill>
              </a:rPr>
              <a:t>vnd.android.cursor.item/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开头。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query()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update()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delete()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直接操作数据，实现其方法。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：创建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9971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注册该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的实现类的类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authorities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：指定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，相当于分配了一个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域名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exported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：是否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被其他应用调用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04864"/>
            <a:ext cx="11175032" cy="2293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&lt;provider</a:t>
            </a:r>
          </a:p>
          <a:p>
            <a:r>
              <a:rPr lang="en-US" altLang="zh-CN" dirty="0" smtClean="0"/>
              <a:t>    android:name</a:t>
            </a:r>
            <a:r>
              <a:rPr lang="en-US" altLang="zh-CN" dirty="0"/>
              <a:t>=".DictProvider</a:t>
            </a:r>
            <a:r>
              <a:rPr lang="en-US" altLang="zh-CN" dirty="0" smtClean="0"/>
              <a:t>"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android:authorities=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"</a:t>
            </a:r>
            <a:r>
              <a:rPr lang="en-US" altLang="zh-CN" dirty="0"/>
              <a:t>com.example.providers.dictprovider"</a:t>
            </a:r>
          </a:p>
          <a:p>
            <a:r>
              <a:rPr lang="en-US" altLang="zh-CN" dirty="0" smtClean="0"/>
              <a:t>    android:exported</a:t>
            </a:r>
            <a:r>
              <a:rPr lang="en-US" altLang="zh-CN" dirty="0"/>
              <a:t>="true" /&gt;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</a:t>
            </a:r>
            <a:r>
              <a:rPr lang="zh-CN" altLang="en-US"/>
              <a:t>：配置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2527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通过固定的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484" y="2852936"/>
            <a:ext cx="11276148" cy="3528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dirty="0">
                <a:solidFill>
                  <a:srgbClr val="00B050"/>
                </a:solidFill>
              </a:rPr>
              <a:t>// </a:t>
            </a:r>
            <a:r>
              <a:rPr lang="zh-CN" altLang="en-US" b="0" dirty="0">
                <a:solidFill>
                  <a:srgbClr val="00B050"/>
                </a:solidFill>
              </a:rPr>
              <a:t>获取系统的</a:t>
            </a:r>
            <a:r>
              <a:rPr lang="en-US" altLang="zh-CN" b="0" dirty="0">
                <a:solidFill>
                  <a:srgbClr val="00B050"/>
                </a:solidFill>
              </a:rPr>
              <a:t>ContentResolver</a:t>
            </a:r>
            <a:r>
              <a:rPr lang="zh-CN" altLang="en-US" b="0" dirty="0">
                <a:solidFill>
                  <a:srgbClr val="00B050"/>
                </a:solidFill>
              </a:rPr>
              <a:t>对象</a:t>
            </a:r>
          </a:p>
          <a:p>
            <a:r>
              <a:rPr lang="en-US" altLang="zh-CN" dirty="0" smtClean="0"/>
              <a:t>ContentResolver resolver </a:t>
            </a:r>
            <a:r>
              <a:rPr lang="en-US" altLang="zh-CN" dirty="0"/>
              <a:t>= getContentResolver</a:t>
            </a:r>
            <a:r>
              <a:rPr lang="en-US" altLang="zh-CN" dirty="0" smtClean="0"/>
              <a:t>();</a:t>
            </a:r>
          </a:p>
          <a:p>
            <a:r>
              <a:rPr lang="en-US" altLang="zh-CN" b="0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借助</a:t>
            </a:r>
            <a:r>
              <a:rPr lang="en-US" altLang="zh-CN" b="0" dirty="0" smtClean="0">
                <a:solidFill>
                  <a:srgbClr val="00B050"/>
                </a:solidFill>
              </a:rPr>
              <a:t>ContentValues</a:t>
            </a:r>
            <a:r>
              <a:rPr lang="zh-CN" altLang="en-US" b="0" dirty="0" smtClean="0">
                <a:solidFill>
                  <a:srgbClr val="00B050"/>
                </a:solidFill>
              </a:rPr>
              <a:t>添加数据，数据封装在</a:t>
            </a:r>
            <a:r>
              <a:rPr lang="en-US" altLang="zh-CN" b="0" dirty="0" smtClean="0">
                <a:solidFill>
                  <a:srgbClr val="00B050"/>
                </a:solidFill>
              </a:rPr>
              <a:t>ContentValues</a:t>
            </a:r>
            <a:r>
              <a:rPr lang="zh-CN" altLang="en-US" b="0" dirty="0" smtClean="0">
                <a:solidFill>
                  <a:srgbClr val="00B050"/>
                </a:solidFill>
              </a:rPr>
              <a:t>对象中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ContentValues values = new ContentValues();</a:t>
            </a:r>
          </a:p>
          <a:p>
            <a:r>
              <a:rPr lang="en-US" altLang="zh-CN" smtClean="0"/>
              <a:t>values.put(key,value);</a:t>
            </a: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参数</a:t>
            </a:r>
            <a:r>
              <a:rPr lang="zh-CN" altLang="en-US" b="0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“</a:t>
            </a:r>
            <a:r>
              <a:rPr lang="zh-CN" altLang="en-US" b="0" dirty="0" smtClean="0">
                <a:solidFill>
                  <a:srgbClr val="00B050"/>
                </a:solidFill>
              </a:rPr>
              <a:t>字段名</a:t>
            </a:r>
            <a:r>
              <a:rPr lang="zh-CN" altLang="en-US" dirty="0" smtClean="0">
                <a:solidFill>
                  <a:srgbClr val="00B050"/>
                </a:solidFill>
              </a:rPr>
              <a:t>”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b="0" dirty="0" smtClean="0">
                <a:solidFill>
                  <a:srgbClr val="00B050"/>
                </a:solidFill>
              </a:rPr>
              <a:t>字段值</a:t>
            </a:r>
            <a:r>
              <a:rPr lang="en-US" altLang="zh-CN" smtClean="0">
                <a:solidFill>
                  <a:srgbClr val="00B050"/>
                </a:solidFill>
              </a:rPr>
              <a:t>);</a:t>
            </a:r>
            <a:r>
              <a:rPr lang="zh-CN" altLang="en-US" smtClean="0"/>
              <a:t> </a:t>
            </a:r>
            <a:r>
              <a:rPr lang="en-US" altLang="zh-CN" smtClean="0"/>
              <a:t>values.put(key,value</a:t>
            </a:r>
            <a:r>
              <a:rPr lang="en-US" altLang="zh-CN" dirty="0" smtClean="0"/>
              <a:t>);      </a:t>
            </a:r>
          </a:p>
          <a:p>
            <a:r>
              <a:rPr lang="en-US" altLang="zh-CN" dirty="0" smtClean="0"/>
              <a:t>resolver.insert(uri, </a:t>
            </a:r>
            <a:r>
              <a:rPr lang="en-US" altLang="zh-CN" dirty="0"/>
              <a:t>values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Resolver.update(…);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STEP3</a:t>
            </a:r>
            <a:r>
              <a:rPr lang="zh-CN" altLang="en-US"/>
              <a:t>：使用</a:t>
            </a:r>
            <a:r>
              <a:rPr lang="en-US" altLang="zh-CN"/>
              <a:t>ContentResolver</a:t>
            </a:r>
            <a:r>
              <a:rPr lang="zh-CN" altLang="en-US"/>
              <a:t>调用方法</a:t>
            </a:r>
          </a:p>
        </p:txBody>
      </p:sp>
    </p:spTree>
    <p:extLst>
      <p:ext uri="{BB962C8B-B14F-4D97-AF65-F5344CB8AC3E}">
        <p14:creationId xmlns:p14="http://schemas.microsoft.com/office/powerpoint/2010/main" val="5117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22608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为了确定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匹配的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addURI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(authority, path , code)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match(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工具类</a:t>
            </a:r>
          </a:p>
        </p:txBody>
      </p:sp>
    </p:spTree>
    <p:extLst>
      <p:ext uri="{BB962C8B-B14F-4D97-AF65-F5344CB8AC3E}">
        <p14:creationId xmlns:p14="http://schemas.microsoft.com/office/powerpoint/2010/main" val="25794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28800"/>
            <a:ext cx="10972800" cy="5112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/>
              <a:t>UriMatcher </a:t>
            </a:r>
            <a:r>
              <a:rPr lang="en-US" altLang="zh-CN" sz="2400" smtClean="0"/>
              <a:t>sMatcher </a:t>
            </a:r>
            <a:r>
              <a:rPr lang="en-US" altLang="zh-CN" sz="2400" dirty="0"/>
              <a:t>= new </a:t>
            </a:r>
            <a:r>
              <a:rPr lang="en-US" altLang="zh-CN" sz="2400" dirty="0" smtClean="0"/>
              <a:t>UriMatcher(UriMatcher.NO_MATCH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sMatcher.addURI("com.lww.provider.personprovider", "person", 1);</a:t>
            </a:r>
          </a:p>
          <a:p>
            <a:r>
              <a:rPr lang="en-US" altLang="zh-CN" sz="2400"/>
              <a:t>sMatcher.addURI</a:t>
            </a:r>
            <a:r>
              <a:rPr lang="en-US" altLang="zh-CN" sz="2400" smtClean="0"/>
              <a:t>("com.lww.provider.personprovider", </a:t>
            </a:r>
            <a:r>
              <a:rPr lang="en-US" altLang="zh-CN" sz="2400" dirty="0"/>
              <a:t>"person</a:t>
            </a:r>
            <a:r>
              <a:rPr lang="en-US" altLang="zh-CN" sz="2400"/>
              <a:t>/#", 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       2</a:t>
            </a:r>
            <a:r>
              <a:rPr lang="en-US" altLang="zh-CN" sz="2400" dirty="0"/>
              <a:t>);</a:t>
            </a:r>
            <a:endParaRPr lang="zh-CN" altLang="en-US" sz="2400" dirty="0"/>
          </a:p>
          <a:p>
            <a:r>
              <a:rPr lang="en-US" altLang="zh-CN" sz="2400" dirty="0"/>
              <a:t>switch (sMatcher.match(Uri.parse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"</a:t>
            </a:r>
            <a:r>
              <a:rPr lang="en-US" altLang="zh-CN" sz="2400" dirty="0"/>
              <a:t>content://com.ljq.provider.personprovider/person/10"))) {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case 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 smtClean="0"/>
              <a:t>  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case 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 smtClean="0"/>
              <a:t>  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smtClean="0"/>
              <a:t>default: </a:t>
            </a:r>
            <a:r>
              <a:rPr lang="en-US" altLang="zh-CN" sz="2400" smtClean="0">
                <a:solidFill>
                  <a:srgbClr val="00B050"/>
                </a:solidFill>
              </a:rPr>
              <a:t>// </a:t>
            </a:r>
            <a:r>
              <a:rPr lang="zh-CN" altLang="en-US" sz="2400" b="0" smtClean="0">
                <a:solidFill>
                  <a:srgbClr val="00B050"/>
                </a:solidFill>
              </a:rPr>
              <a:t>不</a:t>
            </a:r>
            <a:r>
              <a:rPr lang="zh-CN" altLang="en-US" sz="2400" b="0" dirty="0">
                <a:solidFill>
                  <a:srgbClr val="00B050"/>
                </a:solidFill>
              </a:rPr>
              <a:t>匹配</a:t>
            </a:r>
          </a:p>
          <a:p>
            <a:r>
              <a:rPr lang="zh-CN" altLang="en-US" sz="2400" dirty="0"/>
              <a:t> 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工具类</a:t>
            </a:r>
          </a:p>
        </p:txBody>
      </p:sp>
    </p:spTree>
    <p:extLst>
      <p:ext uri="{BB962C8B-B14F-4D97-AF65-F5344CB8AC3E}">
        <p14:creationId xmlns:p14="http://schemas.microsoft.com/office/powerpoint/2010/main" val="37603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684783"/>
          </a:xfrm>
        </p:spPr>
        <p:txBody>
          <a:bodyPr>
            <a:normAutofit/>
          </a:bodyPr>
          <a:lstStyle/>
          <a:p>
            <a:r>
              <a:rPr lang="zh-CN" altLang="en-US" dirty="0"/>
              <a:t>为了操作</a:t>
            </a:r>
            <a:r>
              <a:rPr lang="en-US" altLang="zh-CN" dirty="0"/>
              <a:t>Uri</a:t>
            </a:r>
            <a:r>
              <a:rPr lang="zh-CN" altLang="en-US" dirty="0"/>
              <a:t>，</a:t>
            </a:r>
            <a:r>
              <a:rPr lang="en-US" altLang="zh-CN" dirty="0"/>
              <a:t>Android</a:t>
            </a:r>
            <a:r>
              <a:rPr lang="zh-CN" altLang="en-US" dirty="0"/>
              <a:t>使用</a:t>
            </a:r>
            <a:r>
              <a:rPr lang="en-US" altLang="zh-CN" dirty="0" err="1"/>
              <a:t>ContentUris</a:t>
            </a:r>
            <a:r>
              <a:rPr lang="zh-CN" altLang="en-US" dirty="0"/>
              <a:t>工具类：</a:t>
            </a:r>
            <a:endParaRPr lang="en-US" altLang="zh-CN" dirty="0"/>
          </a:p>
          <a:p>
            <a:pPr lvl="1"/>
            <a:r>
              <a:rPr lang="en-US" altLang="zh-CN" dirty="0" err="1"/>
              <a:t>withAppendedId</a:t>
            </a:r>
            <a:r>
              <a:rPr lang="en-US" altLang="zh-CN" dirty="0"/>
              <a:t>(</a:t>
            </a:r>
            <a:r>
              <a:rPr lang="en-US" altLang="zh-CN" dirty="0" err="1"/>
              <a:t>uri,id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parseId</a:t>
            </a:r>
            <a:r>
              <a:rPr lang="en-US" altLang="zh-CN" dirty="0"/>
              <a:t>(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284984"/>
            <a:ext cx="1097280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Uri uri = Uri.parse("content://com. </a:t>
            </a:r>
            <a:r>
              <a:rPr lang="en-US" altLang="zh-CN" dirty="0" smtClean="0"/>
              <a:t>lww.provider.personprovider/person</a:t>
            </a:r>
            <a:r>
              <a:rPr lang="en-US" altLang="zh-CN" dirty="0"/>
              <a:t>")</a:t>
            </a:r>
            <a:br>
              <a:rPr lang="en-US" altLang="zh-CN" dirty="0"/>
            </a:br>
            <a:r>
              <a:rPr lang="en-US" altLang="zh-CN" dirty="0"/>
              <a:t>Uri resultUri = ContentUris.withAppendedId(uri, 10);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生成</a:t>
            </a:r>
            <a:r>
              <a:rPr lang="zh-CN" altLang="en-US" b="0" dirty="0">
                <a:solidFill>
                  <a:srgbClr val="00B050"/>
                </a:solidFill>
              </a:rPr>
              <a:t>后的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r>
              <a:rPr lang="zh-CN" altLang="en-US" b="0" dirty="0">
                <a:solidFill>
                  <a:srgbClr val="00B050"/>
                </a:solidFill>
              </a:rPr>
              <a:t>为：</a:t>
            </a:r>
            <a:r>
              <a:rPr lang="en-US" altLang="zh-CN" dirty="0">
                <a:solidFill>
                  <a:srgbClr val="00B050"/>
                </a:solidFill>
              </a:rPr>
              <a:t>content://com.ljq.provider.personprovider/person/10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9755"/>
            <a:ext cx="10972800" cy="1329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Uri uri = Uri.parse("content://</a:t>
            </a:r>
            <a:r>
              <a:rPr lang="en-US" altLang="zh-CN" dirty="0" smtClean="0"/>
              <a:t>com.lww.provider.personprovider/person/10</a:t>
            </a:r>
            <a:r>
              <a:rPr lang="en-US" altLang="zh-CN" dirty="0"/>
              <a:t>")</a:t>
            </a:r>
            <a:br>
              <a:rPr lang="en-US" altLang="zh-CN" dirty="0"/>
            </a:br>
            <a:r>
              <a:rPr lang="en-US" altLang="zh-CN" dirty="0"/>
              <a:t>long personid = </a:t>
            </a:r>
            <a:r>
              <a:rPr lang="en-US" altLang="zh-CN"/>
              <a:t>ContentUris.parseId(uri</a:t>
            </a:r>
            <a:r>
              <a:rPr lang="en-US" altLang="zh-CN" smtClean="0"/>
              <a:t>); </a:t>
            </a: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获取</a:t>
            </a:r>
            <a:r>
              <a:rPr lang="zh-CN" altLang="en-US" b="0" dirty="0">
                <a:solidFill>
                  <a:srgbClr val="00B050"/>
                </a:solidFill>
              </a:rPr>
              <a:t>的结果为</a:t>
            </a:r>
            <a:r>
              <a:rPr lang="en-US" altLang="zh-CN" b="0" dirty="0">
                <a:solidFill>
                  <a:srgbClr val="00B050"/>
                </a:solidFill>
              </a:rPr>
              <a:t>:10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工具类</a:t>
            </a:r>
          </a:p>
        </p:txBody>
      </p:sp>
    </p:spTree>
    <p:extLst>
      <p:ext uri="{BB962C8B-B14F-4D97-AF65-F5344CB8AC3E}">
        <p14:creationId xmlns:p14="http://schemas.microsoft.com/office/powerpoint/2010/main" val="12358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35451" y="3816651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2230" y="4658985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3" y="1670893"/>
              <a:ext cx="44788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4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748679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ContentObserver</a:t>
            </a:r>
            <a:r>
              <a:rPr lang="zh-CN" altLang="en-US" dirty="0"/>
              <a:t>进行</a:t>
            </a:r>
            <a:r>
              <a:rPr lang="en-US" altLang="zh-CN" dirty="0"/>
              <a:t>CP</a:t>
            </a:r>
            <a:r>
              <a:rPr lang="zh-CN" altLang="en-US" dirty="0"/>
              <a:t>数据修改的监听。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3071664" y="4005064"/>
            <a:ext cx="1944216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联系人数据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48" y="2348880"/>
            <a:ext cx="285502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en-US" altLang="zh-CN"/>
              <a:t>ContentProvider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37889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的数据进行了修改，程序会调用如下代码：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getContext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getContentResolver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notifyChange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作用：通知所有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的监听者，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数据发生改变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基类，监听数据改变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重写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onChange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(Boolean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selfChange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en-US" altLang="zh-CN"/>
              <a:t>ContentProvider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27899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实现监听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自定义类继承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类，重写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onChange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方法，也就是当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数据改变后的回调方法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registerContentObserver(uri,notifyForDescendents,observer)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：该监听器所监听的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</a:p>
          <a:p>
            <a:pPr lvl="2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notifyForDescendents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数据改变时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是否触发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：监听器实例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en-US" altLang="zh-CN"/>
              <a:t>ContentProvider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29269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24711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中存在多个应用程序，应用程序间的数据如何共享呢？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212976"/>
            <a:ext cx="149542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5" y="2678538"/>
            <a:ext cx="1045385" cy="106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21" y="2933027"/>
            <a:ext cx="14192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4986772" y="4825753"/>
            <a:ext cx="2448272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联系人数据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数据共享</a:t>
            </a:r>
          </a:p>
        </p:txBody>
      </p:sp>
    </p:spTree>
    <p:extLst>
      <p:ext uri="{BB962C8B-B14F-4D97-AF65-F5344CB8AC3E}">
        <p14:creationId xmlns:p14="http://schemas.microsoft.com/office/powerpoint/2010/main" val="17088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849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为了在</a:t>
            </a:r>
            <a:r>
              <a:rPr lang="zh-CN" altLang="en-US" dirty="0">
                <a:solidFill>
                  <a:srgbClr val="C00000"/>
                </a:solidFill>
              </a:rPr>
              <a:t>应用程序之间共享数据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，这是一种不同应用之间共享数据的标准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当应用希望提供数据时，就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它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需要在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一旦应用提供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，不论应用启动与否，都可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被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数据共享</a:t>
            </a:r>
          </a:p>
        </p:txBody>
      </p:sp>
    </p:spTree>
    <p:extLst>
      <p:ext uri="{BB962C8B-B14F-4D97-AF65-F5344CB8AC3E}">
        <p14:creationId xmlns:p14="http://schemas.microsoft.com/office/powerpoint/2010/main" val="23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是应用间共享数据的标准，它以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的形式对外提供数据，其他应用程序使用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去访问指定数据。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是单例模式的，多个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请求数据时，是委托给同一个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数据共享标准</a:t>
            </a:r>
          </a:p>
        </p:txBody>
      </p:sp>
    </p:spTree>
    <p:extLst>
      <p:ext uri="{BB962C8B-B14F-4D97-AF65-F5344CB8AC3E}">
        <p14:creationId xmlns:p14="http://schemas.microsoft.com/office/powerpoint/2010/main" val="2674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5" y="1556792"/>
            <a:ext cx="10715223" cy="187220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系统内置的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，如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联系人信息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定义自己的类继承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416" y="3212976"/>
            <a:ext cx="10714054" cy="2304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boolean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onCreate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eaLnBrk="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 insert(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values)</a:t>
            </a:r>
          </a:p>
          <a:p>
            <a:pPr eaLnBrk="0">
              <a:defRPr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delete(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selection,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selectionargs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eaLnBrk="0">
              <a:defRPr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update(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values, selection,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selectionargs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eaLnBrk="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query(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uri,projection,selection,selectionargs,sortorder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getType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内容占位符 3"/>
          <p:cNvSpPr>
            <a:spLocks noGrp="1"/>
          </p:cNvSpPr>
          <p:nvPr>
            <p:ph idx="4294967295"/>
          </p:nvPr>
        </p:nvSpPr>
        <p:spPr>
          <a:xfrm>
            <a:off x="839414" y="5589240"/>
            <a:ext cx="10513169" cy="521507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587" y="6110747"/>
            <a:ext cx="10081120" cy="521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&lt;provider android:name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 " android:authorities=" "/&gt;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ContentProvider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9117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的结构和网站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命名规则类似：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举例：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http://www.baidu.com/index.php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举例：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固定的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org.edu.provider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：这部分是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authority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：资源部分，根据资源不同这部分不同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Uri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0961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1017224" cy="34129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可以表达的功能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很多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content://org.edu.provider/words/2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content://org.edu.provider/words/2/name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提供的静态方法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parse()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来实现将字符串转换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Uri.parse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("content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org.edu.p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../words")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Uri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787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</TotalTime>
  <Words>2277</Words>
  <Application>Microsoft Office PowerPoint</Application>
  <PresentationFormat>自定义</PresentationFormat>
  <Paragraphs>407</Paragraphs>
  <Slides>41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2_Office 主题</vt:lpstr>
      <vt:lpstr>第九章 ContentProvider</vt:lpstr>
      <vt:lpstr>教学目标</vt:lpstr>
      <vt:lpstr>目录</vt:lpstr>
      <vt:lpstr>数据共享</vt:lpstr>
      <vt:lpstr>数据共享</vt:lpstr>
      <vt:lpstr>数据共享标准</vt:lpstr>
      <vt:lpstr>ContentProvider简介</vt:lpstr>
      <vt:lpstr>Uri简介</vt:lpstr>
      <vt:lpstr>Uri简介</vt:lpstr>
      <vt:lpstr>操作Uri的工具类</vt:lpstr>
      <vt:lpstr>操作Uri的工具类</vt:lpstr>
      <vt:lpstr>操作Uri的工具类</vt:lpstr>
      <vt:lpstr>ContentResolver简介</vt:lpstr>
      <vt:lpstr>Android数据共享结构</vt:lpstr>
      <vt:lpstr>目录</vt:lpstr>
      <vt:lpstr>获得系统的CP的数据</vt:lpstr>
      <vt:lpstr>获得系统的CP的数据</vt:lpstr>
      <vt:lpstr>获得系统的CP的数据</vt:lpstr>
      <vt:lpstr>使用CP管理联系人</vt:lpstr>
      <vt:lpstr>联系人信息数据库信息</vt:lpstr>
      <vt:lpstr>联系人信息数据库信息</vt:lpstr>
      <vt:lpstr>联系人信息数据库信息</vt:lpstr>
      <vt:lpstr>联系人信息数据库信息</vt:lpstr>
      <vt:lpstr>使用CP管理联系人</vt:lpstr>
      <vt:lpstr>使用CP管理多媒体内容</vt:lpstr>
      <vt:lpstr>目录</vt:lpstr>
      <vt:lpstr>创建ContentProvider的子类</vt:lpstr>
      <vt:lpstr>自定义ContentProvider</vt:lpstr>
      <vt:lpstr>STEP1：创建ContentProvider</vt:lpstr>
      <vt:lpstr>STEP1：创建ContentProvider</vt:lpstr>
      <vt:lpstr>STEP2：配置ContentProvider</vt:lpstr>
      <vt:lpstr>STEP3：使用ContentResolver调用方法</vt:lpstr>
      <vt:lpstr>CP工具类</vt:lpstr>
      <vt:lpstr>CP工具类</vt:lpstr>
      <vt:lpstr>CP工具类</vt:lpstr>
      <vt:lpstr>目录</vt:lpstr>
      <vt:lpstr>监听ContentProvider的数据</vt:lpstr>
      <vt:lpstr>监听ContentProvider的数据</vt:lpstr>
      <vt:lpstr>监听ContentProvider的数据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597</cp:revision>
  <dcterms:created xsi:type="dcterms:W3CDTF">2012-01-28T13:55:28Z</dcterms:created>
  <dcterms:modified xsi:type="dcterms:W3CDTF">2018-11-06T06:19:05Z</dcterms:modified>
</cp:coreProperties>
</file>