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0"/>
  </p:notesMasterIdLst>
  <p:sldIdLst>
    <p:sldId id="537" r:id="rId2"/>
    <p:sldId id="788" r:id="rId3"/>
    <p:sldId id="745" r:id="rId4"/>
    <p:sldId id="746" r:id="rId5"/>
    <p:sldId id="789" r:id="rId6"/>
    <p:sldId id="748" r:id="rId7"/>
    <p:sldId id="749" r:id="rId8"/>
    <p:sldId id="750" r:id="rId9"/>
    <p:sldId id="751" r:id="rId10"/>
    <p:sldId id="752" r:id="rId11"/>
    <p:sldId id="791" r:id="rId12"/>
    <p:sldId id="754" r:id="rId13"/>
    <p:sldId id="755" r:id="rId14"/>
    <p:sldId id="756" r:id="rId15"/>
    <p:sldId id="757" r:id="rId16"/>
    <p:sldId id="758" r:id="rId17"/>
    <p:sldId id="759" r:id="rId18"/>
    <p:sldId id="760" r:id="rId19"/>
    <p:sldId id="761" r:id="rId20"/>
    <p:sldId id="762" r:id="rId21"/>
    <p:sldId id="763" r:id="rId22"/>
    <p:sldId id="764" r:id="rId23"/>
    <p:sldId id="765" r:id="rId24"/>
    <p:sldId id="766" r:id="rId25"/>
    <p:sldId id="768" r:id="rId26"/>
    <p:sldId id="767" r:id="rId27"/>
    <p:sldId id="769" r:id="rId28"/>
    <p:sldId id="770" r:id="rId29"/>
    <p:sldId id="771" r:id="rId30"/>
    <p:sldId id="772" r:id="rId31"/>
    <p:sldId id="773" r:id="rId32"/>
    <p:sldId id="774" r:id="rId33"/>
    <p:sldId id="792" r:id="rId34"/>
    <p:sldId id="776" r:id="rId35"/>
    <p:sldId id="777" r:id="rId36"/>
    <p:sldId id="778" r:id="rId37"/>
    <p:sldId id="793" r:id="rId38"/>
    <p:sldId id="794" r:id="rId39"/>
    <p:sldId id="780" r:id="rId40"/>
    <p:sldId id="781" r:id="rId41"/>
    <p:sldId id="795" r:id="rId42"/>
    <p:sldId id="783" r:id="rId43"/>
    <p:sldId id="797" r:id="rId44"/>
    <p:sldId id="798" r:id="rId45"/>
    <p:sldId id="785" r:id="rId46"/>
    <p:sldId id="786" r:id="rId47"/>
    <p:sldId id="790" r:id="rId48"/>
    <p:sldId id="262"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tze" initials="E" lastIdx="1" clrIdx="0">
    <p:extLst>
      <p:ext uri="{19B8F6BF-5375-455C-9EA6-DF929625EA0E}">
        <p15:presenceInfo xmlns:p15="http://schemas.microsoft.com/office/powerpoint/2012/main" xmlns="" userId="Eetz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C0504D"/>
    <a:srgbClr val="9BBB59"/>
    <a:srgbClr val="00642D"/>
    <a:srgbClr val="00C8F8"/>
    <a:srgbClr val="F8F898"/>
    <a:srgbClr val="88B429"/>
    <a:srgbClr val="0D055B"/>
    <a:srgbClr val="5966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15" autoAdjust="0"/>
    <p:restoredTop sz="94322" autoAdjust="0"/>
  </p:normalViewPr>
  <p:slideViewPr>
    <p:cSldViewPr>
      <p:cViewPr varScale="1">
        <p:scale>
          <a:sx n="71" d="100"/>
          <a:sy n="71" d="100"/>
        </p:scale>
        <p:origin x="-73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A4FE-15A4-4468-9890-CEB24014ACB3}" type="datetimeFigureOut">
              <a:rPr lang="zh-CN" altLang="en-US" smtClean="0"/>
              <a:t>2018/11/19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AFED13-18EC-4853-B935-6E23F2540B2D}" type="slidenum">
              <a:rPr lang="zh-CN" altLang="en-US" smtClean="0"/>
              <a:t>‹#›</a:t>
            </a:fld>
            <a:endParaRPr lang="zh-CN" altLang="en-US"/>
          </a:p>
        </p:txBody>
      </p:sp>
    </p:spTree>
    <p:extLst>
      <p:ext uri="{BB962C8B-B14F-4D97-AF65-F5344CB8AC3E}">
        <p14:creationId xmlns:p14="http://schemas.microsoft.com/office/powerpoint/2010/main" val="2914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a:t>
            </a:fld>
            <a:endParaRPr lang="zh-CN" altLang="en-US"/>
          </a:p>
        </p:txBody>
      </p:sp>
    </p:spTree>
    <p:extLst>
      <p:ext uri="{BB962C8B-B14F-4D97-AF65-F5344CB8AC3E}">
        <p14:creationId xmlns:p14="http://schemas.microsoft.com/office/powerpoint/2010/main" val="3753727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bg1">
                <a:lumMod val="95000"/>
              </a:schemeClr>
            </a:gs>
            <a:gs pos="56000">
              <a:schemeClr val="bg1">
                <a:lumMod val="95000"/>
              </a:schemeClr>
            </a:gs>
            <a:gs pos="100000">
              <a:schemeClr val="bg1">
                <a:lumMod val="8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439817" y="3311768"/>
            <a:ext cx="6336703" cy="1354460"/>
          </a:xfrm>
        </p:spPr>
        <p:txBody>
          <a:bodyPr>
            <a:noAutofit/>
          </a:bodyPr>
          <a:lstStyle>
            <a:lvl1pPr>
              <a:defRPr lang="zh-CN" altLang="en-US" sz="4000" b="0" dirty="0">
                <a:solidFill>
                  <a:schemeClr val="tx1">
                    <a:lumMod val="65000"/>
                    <a:lumOff val="3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38432" y="2222074"/>
            <a:ext cx="2053312" cy="2431062"/>
          </a:xfrm>
          <a:prstGeom prst="rect">
            <a:avLst/>
          </a:prstGeom>
          <a:effectLst>
            <a:outerShdw blurRad="50800" dist="38100" dir="2700000" algn="tl" rotWithShape="0">
              <a:prstClr val="black">
                <a:alpha val="40000"/>
              </a:prstClr>
            </a:outerShdw>
            <a:reflection stA="55000" endPos="20000" dist="25400" dir="5400000" sy="-100000" algn="bl" rotWithShape="0"/>
          </a:effectLst>
        </p:spPr>
      </p:pic>
      <p:cxnSp>
        <p:nvCxnSpPr>
          <p:cNvPr id="15" name="直接连接符 8"/>
          <p:cNvCxnSpPr>
            <a:cxnSpLocks noChangeShapeType="1"/>
          </p:cNvCxnSpPr>
          <p:nvPr userDrawn="1"/>
        </p:nvCxnSpPr>
        <p:spPr bwMode="auto">
          <a:xfrm>
            <a:off x="4007769" y="2087632"/>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16" name="直接连接符 8"/>
          <p:cNvCxnSpPr>
            <a:cxnSpLocks noChangeShapeType="1"/>
          </p:cNvCxnSpPr>
          <p:nvPr userDrawn="1"/>
        </p:nvCxnSpPr>
        <p:spPr bwMode="auto">
          <a:xfrm>
            <a:off x="4827169" y="3167752"/>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grpSp>
        <p:nvGrpSpPr>
          <p:cNvPr id="19" name="组合 18"/>
          <p:cNvGrpSpPr/>
          <p:nvPr userDrawn="1"/>
        </p:nvGrpSpPr>
        <p:grpSpPr>
          <a:xfrm>
            <a:off x="7807001" y="6237561"/>
            <a:ext cx="4254228" cy="461665"/>
            <a:chOff x="7890444" y="6278695"/>
            <a:chExt cx="4254228" cy="461665"/>
          </a:xfrm>
        </p:grpSpPr>
        <p:sp>
          <p:nvSpPr>
            <p:cNvPr id="17"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 name="图片 17"/>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grpSp>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sp>
        <p:nvSpPr>
          <p:cNvPr id="21" name="文本框 20"/>
          <p:cNvSpPr txBox="1"/>
          <p:nvPr userDrawn="1"/>
        </p:nvSpPr>
        <p:spPr>
          <a:xfrm>
            <a:off x="5015880" y="2264747"/>
            <a:ext cx="5354543" cy="830997"/>
          </a:xfrm>
          <a:prstGeom prst="rect">
            <a:avLst/>
          </a:prstGeom>
          <a:noFill/>
        </p:spPr>
        <p:txBody>
          <a:bodyPr wrap="none" rtlCol="0">
            <a:spAutoFit/>
          </a:bodyPr>
          <a:lstStyle/>
          <a:p>
            <a:r>
              <a:rPr lang="en-US" altLang="zh-CN" sz="4800" b="1" cap="none" spc="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Android</a:t>
            </a:r>
            <a:r>
              <a:rPr lang="en-US" altLang="zh-CN" sz="4800" b="1" cap="none" spc="0" baseline="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4800" b="1" cap="none" spc="0" baseline="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基础开发</a:t>
            </a:r>
            <a:endParaRPr lang="zh-CN" altLang="en-US" sz="4800" b="1" cap="none" spc="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16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4624"/>
            <a:ext cx="1271464" cy="1271464"/>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1271464" y="274638"/>
            <a:ext cx="9842883" cy="958118"/>
          </a:xfrm>
        </p:spPr>
        <p:txBody>
          <a:bodyPr/>
          <a:lstStyle/>
          <a:p>
            <a:r>
              <a:rPr lang="zh-CN" altLang="en-US" dirty="0"/>
              <a:t>单击此处编辑母版标题样式</a:t>
            </a: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
        <p:nvSpPr>
          <p:cNvPr id="53" name="矩形 52"/>
          <p:cNvSpPr/>
          <p:nvPr userDrawn="1"/>
        </p:nvSpPr>
        <p:spPr>
          <a:xfrm>
            <a:off x="0" y="1232756"/>
            <a:ext cx="12192000" cy="180020"/>
          </a:xfrm>
          <a:prstGeom prst="rect">
            <a:avLst/>
          </a:prstGeom>
          <a:solidFill>
            <a:srgbClr val="88B42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53524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1463" y="274638"/>
            <a:ext cx="9842884" cy="958118"/>
          </a:xfrm>
        </p:spPr>
        <p:txBody>
          <a:bodyPr/>
          <a:lstStyle/>
          <a:p>
            <a:r>
              <a:rPr lang="zh-CN" altLang="en-US"/>
              <a:t>单击此处编辑母版标题样式</a:t>
            </a: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4624"/>
            <a:ext cx="1271464" cy="1271464"/>
          </a:xfrm>
          <a:prstGeom prst="rect">
            <a:avLst/>
          </a:prstGeom>
          <a:effectLst>
            <a:outerShdw blurRad="50800" dist="38100" dir="2700000" algn="tl" rotWithShape="0">
              <a:prstClr val="black">
                <a:alpha val="40000"/>
              </a:prstClr>
            </a:outerShdw>
          </a:effectLst>
        </p:spPr>
      </p:pic>
      <p:sp>
        <p:nvSpPr>
          <p:cNvPr id="15" name="矩形 14"/>
          <p:cNvSpPr/>
          <p:nvPr userDrawn="1"/>
        </p:nvSpPr>
        <p:spPr>
          <a:xfrm>
            <a:off x="0" y="1232756"/>
            <a:ext cx="12192000" cy="180020"/>
          </a:xfrm>
          <a:prstGeom prst="rect">
            <a:avLst/>
          </a:prstGeom>
          <a:solidFill>
            <a:srgbClr val="88B42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pic>
        <p:nvPicPr>
          <p:cNvPr id="17" name="图片 16"/>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4155732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2018/11/19</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596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2018/11/19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
        <p:nvSpPr>
          <p:cNvPr id="9" name="矩形 8"/>
          <p:cNvSpPr/>
          <p:nvPr userDrawn="1"/>
        </p:nvSpPr>
        <p:spPr>
          <a:xfrm>
            <a:off x="2159563" y="1268760"/>
            <a:ext cx="7620805" cy="2160240"/>
          </a:xfrm>
          <a:prstGeom prst="rect">
            <a:avLst/>
          </a:prstGeom>
          <a:noFill/>
        </p:spPr>
        <p:txBody>
          <a:bodyPr wrap="none" lIns="91440" tIns="45720" rIns="91440" bIns="45720" numCol="1">
            <a:prstTxWarp prst="textDeflateBottom">
              <a:avLst>
                <a:gd name="adj" fmla="val 32993"/>
              </a:avLst>
            </a:prstTxWarp>
            <a:spAutoFit/>
          </a:bodyPr>
          <a:lstStyle/>
          <a:p>
            <a:r>
              <a:rPr lang="en-US" altLang="zh-CN"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Thank you</a:t>
            </a:r>
            <a:r>
              <a:rPr lang="zh-CN" altLang="en-US"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a:t>
            </a:r>
          </a:p>
        </p:txBody>
      </p:sp>
      <p:pic>
        <p:nvPicPr>
          <p:cNvPr id="10" name="图片 9"/>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55840" y="2276871"/>
            <a:ext cx="2736304" cy="3239705"/>
          </a:xfrm>
          <a:prstGeom prst="rect">
            <a:avLst/>
          </a:prstGeom>
          <a:effectLst>
            <a:outerShdw blurRad="50800" dist="38100" dir="2700000" algn="tl" rotWithShape="0">
              <a:prstClr val="black">
                <a:alpha val="40000"/>
              </a:prstClr>
            </a:outerShdw>
            <a:reflection stA="55000" endPos="20000" dist="25400" dir="5400000" sy="-100000" algn="bl" rotWithShape="0"/>
          </a:effectLst>
        </p:spPr>
      </p:pic>
    </p:spTree>
    <p:extLst>
      <p:ext uri="{BB962C8B-B14F-4D97-AF65-F5344CB8AC3E}">
        <p14:creationId xmlns:p14="http://schemas.microsoft.com/office/powerpoint/2010/main" val="161452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2018/11/19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pic>
        <p:nvPicPr>
          <p:cNvPr id="7" name="图片 22" descr="软件学院.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2511" y="1"/>
            <a:ext cx="610446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1557327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www.w3school.com.cn/xml/index.asp"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274638"/>
            <a:ext cx="10972800" cy="1143000"/>
          </a:xfrm>
        </p:spPr>
        <p:txBody>
          <a:bodyPr/>
          <a:lstStyle/>
          <a:p>
            <a:r>
              <a:rPr lang="zh-CN" altLang="en-US" dirty="0"/>
              <a:t>教学目标</a:t>
            </a:r>
          </a:p>
        </p:txBody>
      </p:sp>
      <p:sp>
        <p:nvSpPr>
          <p:cNvPr id="33" name="内容占位符 4"/>
          <p:cNvSpPr txBox="1">
            <a:spLocks/>
          </p:cNvSpPr>
          <p:nvPr/>
        </p:nvSpPr>
        <p:spPr>
          <a:xfrm>
            <a:off x="839416" y="1600201"/>
            <a:ext cx="936104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mtClean="0">
                <a:solidFill>
                  <a:schemeClr val="tx1">
                    <a:lumMod val="85000"/>
                    <a:lumOff val="15000"/>
                  </a:schemeClr>
                </a:solidFill>
              </a:rPr>
              <a:t>掌握</a:t>
            </a:r>
            <a:r>
              <a:rPr lang="en-US" altLang="zh-CN" smtClean="0">
                <a:solidFill>
                  <a:schemeClr val="tx1">
                    <a:lumMod val="85000"/>
                    <a:lumOff val="15000"/>
                  </a:schemeClr>
                </a:solidFill>
              </a:rPr>
              <a:t>Android</a:t>
            </a:r>
            <a:r>
              <a:rPr lang="zh-CN" altLang="en-US" smtClean="0">
                <a:solidFill>
                  <a:schemeClr val="tx1">
                    <a:lumMod val="85000"/>
                    <a:lumOff val="15000"/>
                  </a:schemeClr>
                </a:solidFill>
              </a:rPr>
              <a:t>中</a:t>
            </a:r>
            <a:r>
              <a:rPr lang="en-US" altLang="zh-CN" smtClean="0">
                <a:solidFill>
                  <a:schemeClr val="tx1">
                    <a:lumMod val="85000"/>
                    <a:lumOff val="15000"/>
                  </a:schemeClr>
                </a:solidFill>
              </a:rPr>
              <a:t>XML</a:t>
            </a:r>
            <a:r>
              <a:rPr lang="zh-CN" altLang="en-US" smtClean="0">
                <a:solidFill>
                  <a:schemeClr val="tx1">
                    <a:lumMod val="85000"/>
                    <a:lumOff val="15000"/>
                  </a:schemeClr>
                </a:solidFill>
              </a:rPr>
              <a:t>文件的解析方法</a:t>
            </a:r>
            <a:endParaRPr lang="en-US" altLang="zh-CN" smtClean="0">
              <a:solidFill>
                <a:schemeClr val="tx1">
                  <a:lumMod val="85000"/>
                  <a:lumOff val="15000"/>
                </a:schemeClr>
              </a:solidFill>
            </a:endParaRPr>
          </a:p>
          <a:p>
            <a:r>
              <a:rPr lang="zh-CN" altLang="en-US" smtClean="0">
                <a:solidFill>
                  <a:schemeClr val="tx1">
                    <a:lumMod val="85000"/>
                    <a:lumOff val="15000"/>
                  </a:schemeClr>
                </a:solidFill>
              </a:rPr>
              <a:t>掌握</a:t>
            </a:r>
            <a:r>
              <a:rPr lang="en-US" altLang="zh-CN" smtClean="0">
                <a:solidFill>
                  <a:schemeClr val="tx1">
                    <a:lumMod val="85000"/>
                    <a:lumOff val="15000"/>
                  </a:schemeClr>
                </a:solidFill>
              </a:rPr>
              <a:t>Android</a:t>
            </a:r>
            <a:r>
              <a:rPr lang="zh-CN" altLang="en-US" smtClean="0">
                <a:solidFill>
                  <a:schemeClr val="tx1">
                    <a:lumMod val="85000"/>
                    <a:lumOff val="15000"/>
                  </a:schemeClr>
                </a:solidFill>
              </a:rPr>
              <a:t>中</a:t>
            </a:r>
            <a:r>
              <a:rPr lang="en-US" altLang="zh-CN" smtClean="0">
                <a:solidFill>
                  <a:schemeClr val="tx1">
                    <a:lumMod val="85000"/>
                    <a:lumOff val="15000"/>
                  </a:schemeClr>
                </a:solidFill>
              </a:rPr>
              <a:t>JSON</a:t>
            </a:r>
            <a:r>
              <a:rPr lang="zh-CN" altLang="en-US" smtClean="0">
                <a:solidFill>
                  <a:schemeClr val="tx1">
                    <a:lumMod val="85000"/>
                    <a:lumOff val="15000"/>
                  </a:schemeClr>
                </a:solidFill>
              </a:rPr>
              <a:t>文件的解析方法</a:t>
            </a:r>
            <a:endParaRPr lang="en-US" altLang="zh-CN" dirty="0">
              <a:solidFill>
                <a:schemeClr val="tx1">
                  <a:lumMod val="85000"/>
                  <a:lumOff val="15000"/>
                </a:schemeClr>
              </a:solidFill>
            </a:endParaRPr>
          </a:p>
        </p:txBody>
      </p:sp>
    </p:spTree>
    <p:extLst>
      <p:ext uri="{BB962C8B-B14F-4D97-AF65-F5344CB8AC3E}">
        <p14:creationId xmlns:p14="http://schemas.microsoft.com/office/powerpoint/2010/main" val="3593130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的特点</a:t>
            </a:r>
            <a:endParaRPr lang="zh-CN" altLang="en-US" dirty="0"/>
          </a:p>
        </p:txBody>
      </p:sp>
      <p:sp>
        <p:nvSpPr>
          <p:cNvPr id="3" name="内容占位符 2"/>
          <p:cNvSpPr>
            <a:spLocks noGrp="1"/>
          </p:cNvSpPr>
          <p:nvPr>
            <p:ph idx="1"/>
          </p:nvPr>
        </p:nvSpPr>
        <p:spPr>
          <a:xfrm>
            <a:off x="839416" y="1600201"/>
            <a:ext cx="10742984" cy="4525963"/>
          </a:xfrm>
        </p:spPr>
        <p:txBody>
          <a:bodyPr>
            <a:normAutofit/>
          </a:bodyPr>
          <a:lstStyle/>
          <a:p>
            <a:pPr>
              <a:lnSpc>
                <a:spcPct val="120000"/>
              </a:lnSpc>
            </a:pPr>
            <a:r>
              <a:rPr lang="en-US" altLang="zh-CN" sz="3200" smtClean="0">
                <a:solidFill>
                  <a:schemeClr val="tx1">
                    <a:lumMod val="85000"/>
                    <a:lumOff val="15000"/>
                  </a:schemeClr>
                </a:solidFill>
              </a:rPr>
              <a:t>XML </a:t>
            </a:r>
            <a:r>
              <a:rPr lang="zh-CN" altLang="en-US" sz="3200" smtClean="0">
                <a:solidFill>
                  <a:schemeClr val="tx1">
                    <a:lumMod val="85000"/>
                    <a:lumOff val="15000"/>
                  </a:schemeClr>
                </a:solidFill>
              </a:rPr>
              <a:t>被</a:t>
            </a:r>
            <a:r>
              <a:rPr lang="zh-CN" altLang="en-US" sz="3200" dirty="0">
                <a:solidFill>
                  <a:schemeClr val="tx1">
                    <a:lumMod val="85000"/>
                    <a:lumOff val="15000"/>
                  </a:schemeClr>
                </a:solidFill>
              </a:rPr>
              <a:t>设计</a:t>
            </a:r>
            <a:r>
              <a:rPr lang="zh-CN" altLang="en-US" sz="3200">
                <a:solidFill>
                  <a:schemeClr val="tx1">
                    <a:lumMod val="85000"/>
                    <a:lumOff val="15000"/>
                  </a:schemeClr>
                </a:solidFill>
              </a:rPr>
              <a:t>用来</a:t>
            </a:r>
            <a:r>
              <a:rPr lang="zh-CN" altLang="en-US" sz="3200" smtClean="0">
                <a:solidFill>
                  <a:schemeClr val="tx1">
                    <a:lumMod val="85000"/>
                    <a:lumOff val="15000"/>
                  </a:schemeClr>
                </a:solidFill>
              </a:rPr>
              <a:t>结构化存储</a:t>
            </a:r>
            <a:r>
              <a:rPr lang="zh-CN" altLang="en-US" sz="3200" dirty="0">
                <a:solidFill>
                  <a:schemeClr val="tx1">
                    <a:lumMod val="85000"/>
                    <a:lumOff val="15000"/>
                  </a:schemeClr>
                </a:solidFill>
              </a:rPr>
              <a:t>以及</a:t>
            </a:r>
            <a:r>
              <a:rPr lang="zh-CN" altLang="en-US" sz="3200">
                <a:solidFill>
                  <a:schemeClr val="tx1">
                    <a:lumMod val="85000"/>
                    <a:lumOff val="15000"/>
                  </a:schemeClr>
                </a:solidFill>
              </a:rPr>
              <a:t>传输</a:t>
            </a:r>
            <a:r>
              <a:rPr lang="zh-CN" altLang="en-US" sz="3200" smtClean="0">
                <a:solidFill>
                  <a:schemeClr val="tx1">
                    <a:lumMod val="85000"/>
                    <a:lumOff val="15000"/>
                  </a:schemeClr>
                </a:solidFill>
              </a:rPr>
              <a:t>信息。</a:t>
            </a:r>
            <a:endParaRPr lang="en-US" altLang="zh-CN" sz="3200" dirty="0" smtClean="0">
              <a:solidFill>
                <a:schemeClr val="tx1">
                  <a:lumMod val="85000"/>
                  <a:lumOff val="15000"/>
                </a:schemeClr>
              </a:solidFill>
            </a:endParaRPr>
          </a:p>
          <a:p>
            <a:pPr>
              <a:lnSpc>
                <a:spcPct val="120000"/>
              </a:lnSpc>
            </a:pPr>
            <a:r>
              <a:rPr lang="en-US" altLang="zh-CN" sz="3200" smtClean="0">
                <a:solidFill>
                  <a:schemeClr val="tx1">
                    <a:lumMod val="85000"/>
                    <a:lumOff val="15000"/>
                  </a:schemeClr>
                </a:solidFill>
              </a:rPr>
              <a:t>XML </a:t>
            </a:r>
            <a:r>
              <a:rPr lang="zh-CN" altLang="en-US" sz="3200" smtClean="0">
                <a:solidFill>
                  <a:schemeClr val="tx1">
                    <a:lumMod val="85000"/>
                    <a:lumOff val="15000"/>
                  </a:schemeClr>
                </a:solidFill>
              </a:rPr>
              <a:t>仅仅</a:t>
            </a:r>
            <a:r>
              <a:rPr lang="zh-CN" altLang="en-US" sz="3200" dirty="0" smtClean="0">
                <a:solidFill>
                  <a:schemeClr val="tx1">
                    <a:lumMod val="85000"/>
                    <a:lumOff val="15000"/>
                  </a:schemeClr>
                </a:solidFill>
              </a:rPr>
              <a:t>是</a:t>
            </a:r>
            <a:r>
              <a:rPr lang="zh-CN" altLang="en-US" sz="3200" smtClean="0">
                <a:solidFill>
                  <a:schemeClr val="tx1">
                    <a:lumMod val="85000"/>
                    <a:lumOff val="15000"/>
                  </a:schemeClr>
                </a:solidFill>
              </a:rPr>
              <a:t>纯文本。</a:t>
            </a:r>
            <a:endParaRPr lang="en-US" altLang="zh-CN" sz="3200" dirty="0" smtClean="0">
              <a:solidFill>
                <a:schemeClr val="tx1">
                  <a:lumMod val="85000"/>
                  <a:lumOff val="15000"/>
                </a:schemeClr>
              </a:solidFill>
            </a:endParaRPr>
          </a:p>
          <a:p>
            <a:pPr>
              <a:lnSpc>
                <a:spcPct val="120000"/>
              </a:lnSpc>
            </a:pPr>
            <a:r>
              <a:rPr lang="en-US" altLang="zh-CN" sz="3200" smtClean="0">
                <a:solidFill>
                  <a:schemeClr val="tx1">
                    <a:lumMod val="85000"/>
                    <a:lumOff val="15000"/>
                  </a:schemeClr>
                </a:solidFill>
              </a:rPr>
              <a:t>XML </a:t>
            </a:r>
            <a:r>
              <a:rPr lang="zh-CN" altLang="en-US" sz="3200" smtClean="0">
                <a:solidFill>
                  <a:schemeClr val="tx1">
                    <a:lumMod val="85000"/>
                    <a:lumOff val="15000"/>
                  </a:schemeClr>
                </a:solidFill>
              </a:rPr>
              <a:t>可自定义标签。</a:t>
            </a:r>
            <a:endParaRPr lang="en-US" altLang="zh-CN" sz="3200" dirty="0" smtClean="0">
              <a:solidFill>
                <a:schemeClr val="tx1">
                  <a:lumMod val="85000"/>
                  <a:lumOff val="15000"/>
                </a:schemeClr>
              </a:solidFill>
            </a:endParaRPr>
          </a:p>
          <a:p>
            <a:pPr>
              <a:lnSpc>
                <a:spcPct val="120000"/>
              </a:lnSpc>
            </a:pPr>
            <a:r>
              <a:rPr lang="en-US" altLang="zh-CN" sz="3200" smtClean="0">
                <a:solidFill>
                  <a:schemeClr val="tx1">
                    <a:lumMod val="85000"/>
                    <a:lumOff val="15000"/>
                  </a:schemeClr>
                </a:solidFill>
              </a:rPr>
              <a:t>XML </a:t>
            </a:r>
            <a:r>
              <a:rPr lang="zh-CN" altLang="en-US" sz="3200" smtClean="0">
                <a:solidFill>
                  <a:schemeClr val="tx1">
                    <a:lumMod val="85000"/>
                    <a:lumOff val="15000"/>
                  </a:schemeClr>
                </a:solidFill>
              </a:rPr>
              <a:t>和 </a:t>
            </a:r>
            <a:r>
              <a:rPr lang="en-US" altLang="zh-CN" sz="3200" smtClean="0">
                <a:solidFill>
                  <a:schemeClr val="tx1">
                    <a:lumMod val="85000"/>
                    <a:lumOff val="15000"/>
                  </a:schemeClr>
                </a:solidFill>
              </a:rPr>
              <a:t>HTML </a:t>
            </a:r>
            <a:r>
              <a:rPr lang="zh-CN" altLang="en-US" sz="3200" smtClean="0">
                <a:solidFill>
                  <a:schemeClr val="tx1">
                    <a:lumMod val="85000"/>
                    <a:lumOff val="15000"/>
                  </a:schemeClr>
                </a:solidFill>
              </a:rPr>
              <a:t>不可相互替代。</a:t>
            </a:r>
            <a:endParaRPr lang="en-US" altLang="zh-CN" sz="3200" dirty="0" smtClean="0">
              <a:solidFill>
                <a:schemeClr val="tx1">
                  <a:lumMod val="85000"/>
                  <a:lumOff val="15000"/>
                </a:schemeClr>
              </a:solidFill>
            </a:endParaRPr>
          </a:p>
          <a:p>
            <a:pPr>
              <a:lnSpc>
                <a:spcPct val="120000"/>
              </a:lnSpc>
            </a:pPr>
            <a:r>
              <a:rPr lang="en-US" altLang="zh-CN" sz="3200" dirty="0">
                <a:solidFill>
                  <a:schemeClr val="tx1">
                    <a:lumMod val="85000"/>
                    <a:lumOff val="15000"/>
                  </a:schemeClr>
                </a:solidFill>
              </a:rPr>
              <a:t>XML </a:t>
            </a:r>
            <a:r>
              <a:rPr lang="zh-CN" altLang="en-US" sz="3200" dirty="0">
                <a:solidFill>
                  <a:schemeClr val="tx1">
                    <a:lumMod val="85000"/>
                    <a:lumOff val="15000"/>
                  </a:schemeClr>
                </a:solidFill>
              </a:rPr>
              <a:t>是 </a:t>
            </a:r>
            <a:r>
              <a:rPr lang="en-US" altLang="zh-CN" sz="3200" dirty="0">
                <a:solidFill>
                  <a:schemeClr val="tx1">
                    <a:lumMod val="85000"/>
                    <a:lumOff val="15000"/>
                  </a:schemeClr>
                </a:solidFill>
              </a:rPr>
              <a:t>W3C </a:t>
            </a:r>
            <a:r>
              <a:rPr lang="zh-CN" altLang="en-US" sz="3200" dirty="0">
                <a:solidFill>
                  <a:schemeClr val="tx1">
                    <a:lumMod val="85000"/>
                    <a:lumOff val="15000"/>
                  </a:schemeClr>
                </a:solidFill>
              </a:rPr>
              <a:t>的</a:t>
            </a:r>
            <a:r>
              <a:rPr lang="zh-CN" altLang="en-US" sz="3200">
                <a:solidFill>
                  <a:schemeClr val="tx1">
                    <a:lumMod val="85000"/>
                    <a:lumOff val="15000"/>
                  </a:schemeClr>
                </a:solidFill>
              </a:rPr>
              <a:t>推荐</a:t>
            </a:r>
            <a:r>
              <a:rPr lang="zh-CN" altLang="en-US" sz="3200" smtClean="0">
                <a:solidFill>
                  <a:schemeClr val="tx1">
                    <a:lumMod val="85000"/>
                    <a:lumOff val="15000"/>
                  </a:schemeClr>
                </a:solidFill>
              </a:rPr>
              <a:t>标准。</a:t>
            </a:r>
            <a:endParaRPr lang="en-US" altLang="zh-CN" sz="3200" dirty="0">
              <a:solidFill>
                <a:schemeClr val="tx1">
                  <a:lumMod val="85000"/>
                  <a:lumOff val="15000"/>
                </a:schemeClr>
              </a:solidFill>
            </a:endParaRPr>
          </a:p>
          <a:p>
            <a:pPr>
              <a:lnSpc>
                <a:spcPct val="120000"/>
              </a:lnSpc>
            </a:pPr>
            <a:r>
              <a:rPr lang="en-US" altLang="zh-CN" sz="3200">
                <a:solidFill>
                  <a:schemeClr val="tx1">
                    <a:lumMod val="85000"/>
                    <a:lumOff val="15000"/>
                  </a:schemeClr>
                </a:solidFill>
              </a:rPr>
              <a:t>XML </a:t>
            </a:r>
            <a:r>
              <a:rPr lang="zh-CN" altLang="en-US" sz="3200" smtClean="0">
                <a:solidFill>
                  <a:schemeClr val="tx1">
                    <a:lumMod val="85000"/>
                    <a:lumOff val="15000"/>
                  </a:schemeClr>
                </a:solidFill>
              </a:rPr>
              <a:t>无所不在。</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1085683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143671" y="2908131"/>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2" name="组合 71"/>
          <p:cNvGrpSpPr/>
          <p:nvPr/>
        </p:nvGrpSpPr>
        <p:grpSpPr>
          <a:xfrm>
            <a:off x="3143671" y="2060848"/>
            <a:ext cx="5688632" cy="685801"/>
            <a:chOff x="4828395" y="764704"/>
            <a:chExt cx="5688632" cy="685801"/>
          </a:xfrm>
        </p:grpSpPr>
        <p:sp>
          <p:nvSpPr>
            <p:cNvPr id="73"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4"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数据格式引入</a:t>
              </a:r>
            </a:p>
          </p:txBody>
        </p:sp>
        <p:grpSp>
          <p:nvGrpSpPr>
            <p:cNvPr id="75" name="组合 74"/>
            <p:cNvGrpSpPr/>
            <p:nvPr/>
          </p:nvGrpSpPr>
          <p:grpSpPr>
            <a:xfrm>
              <a:off x="4828395" y="764704"/>
              <a:ext cx="838200" cy="685801"/>
              <a:chOff x="2154677" y="1533774"/>
              <a:chExt cx="838200" cy="685801"/>
            </a:xfrm>
          </p:grpSpPr>
          <p:grpSp>
            <p:nvGrpSpPr>
              <p:cNvPr id="76" name="组合 75"/>
              <p:cNvGrpSpPr/>
              <p:nvPr/>
            </p:nvGrpSpPr>
            <p:grpSpPr>
              <a:xfrm>
                <a:off x="2154677" y="1533774"/>
                <a:ext cx="838200" cy="685801"/>
                <a:chOff x="2154677" y="1533774"/>
                <a:chExt cx="838200" cy="685801"/>
              </a:xfrm>
            </p:grpSpPr>
            <p:sp>
              <p:nvSpPr>
                <p:cNvPr id="78"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0"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7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1" y="3755414"/>
            <a:ext cx="5688632" cy="685801"/>
            <a:chOff x="3467195" y="1571956"/>
            <a:chExt cx="5688632" cy="685801"/>
          </a:xfrm>
        </p:grpSpPr>
        <p:sp>
          <p:nvSpPr>
            <p:cNvPr id="52"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解析</a:t>
              </a: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XML</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数据的方法</a:t>
              </a:r>
            </a:p>
          </p:txBody>
        </p:sp>
        <p:grpSp>
          <p:nvGrpSpPr>
            <p:cNvPr id="54" name="组合 53"/>
            <p:cNvGrpSpPr/>
            <p:nvPr/>
          </p:nvGrpSpPr>
          <p:grpSpPr>
            <a:xfrm>
              <a:off x="3467195" y="1571956"/>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48" name="组合 47"/>
          <p:cNvGrpSpPr/>
          <p:nvPr/>
        </p:nvGrpSpPr>
        <p:grpSpPr>
          <a:xfrm>
            <a:off x="3143671" y="4602697"/>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1" y="5449978"/>
            <a:ext cx="5688630" cy="685801"/>
            <a:chOff x="4828395" y="764704"/>
            <a:chExt cx="5688630" cy="685801"/>
          </a:xfrm>
        </p:grpSpPr>
        <p:sp>
          <p:nvSpPr>
            <p:cNvPr id="40"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6" name="组合 65"/>
            <p:cNvGrpSpPr/>
            <p:nvPr/>
          </p:nvGrpSpPr>
          <p:grpSpPr>
            <a:xfrm>
              <a:off x="4828395" y="764704"/>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463630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a:t>XML</a:t>
            </a:r>
            <a:r>
              <a:rPr lang="zh-CN" altLang="zh-CN" dirty="0" smtClean="0"/>
              <a:t>数据</a:t>
            </a:r>
            <a:endParaRPr lang="zh-CN" altLang="en-US" dirty="0"/>
          </a:p>
        </p:txBody>
      </p:sp>
      <p:sp>
        <p:nvSpPr>
          <p:cNvPr id="3" name="内容占位符 2"/>
          <p:cNvSpPr>
            <a:spLocks noGrp="1"/>
          </p:cNvSpPr>
          <p:nvPr>
            <p:ph idx="1"/>
          </p:nvPr>
        </p:nvSpPr>
        <p:spPr>
          <a:xfrm>
            <a:off x="839416" y="1600201"/>
            <a:ext cx="10742984" cy="4525963"/>
          </a:xfrm>
        </p:spPr>
        <p:txBody>
          <a:bodyPr>
            <a:normAutofit/>
          </a:bodyPr>
          <a:lstStyle/>
          <a:p>
            <a:pPr>
              <a:lnSpc>
                <a:spcPct val="120000"/>
              </a:lnSpc>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操作</a:t>
            </a:r>
            <a:r>
              <a:rPr lang="zh-CN" altLang="en-US" sz="3200" smtClean="0">
                <a:solidFill>
                  <a:schemeClr val="tx1">
                    <a:lumMod val="85000"/>
                    <a:lumOff val="15000"/>
                  </a:schemeClr>
                </a:solidFill>
              </a:rPr>
              <a:t>过程中最</a:t>
            </a:r>
            <a:r>
              <a:rPr lang="zh-CN" altLang="en-US" sz="3200" dirty="0" smtClean="0">
                <a:solidFill>
                  <a:schemeClr val="tx1">
                    <a:lumMod val="85000"/>
                    <a:lumOff val="15000"/>
                  </a:schemeClr>
                </a:solidFill>
              </a:rPr>
              <a:t>常遇见的一个问题就是如何解析它，</a:t>
            </a: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中有三种常见</a:t>
            </a:r>
            <a:r>
              <a:rPr lang="en-US" altLang="zh-CN" sz="3200" dirty="0">
                <a:solidFill>
                  <a:schemeClr val="tx1">
                    <a:lumMod val="85000"/>
                    <a:lumOff val="15000"/>
                  </a:schemeClr>
                </a:solidFill>
              </a:rPr>
              <a:t>XML</a:t>
            </a:r>
            <a:r>
              <a:rPr lang="zh-CN" altLang="en-US" sz="3200" dirty="0" smtClean="0">
                <a:solidFill>
                  <a:schemeClr val="tx1">
                    <a:lumMod val="85000"/>
                    <a:lumOff val="15000"/>
                  </a:schemeClr>
                </a:solidFill>
              </a:rPr>
              <a:t>解析方式</a:t>
            </a:r>
            <a:r>
              <a:rPr lang="zh-CN" altLang="en-US" sz="3200" dirty="0">
                <a:solidFill>
                  <a:schemeClr val="tx1">
                    <a:lumMod val="85000"/>
                    <a:lumOff val="15000"/>
                  </a:schemeClr>
                </a:solidFill>
              </a:rPr>
              <a:t>：</a:t>
            </a:r>
            <a:endParaRPr lang="en-US" altLang="zh-CN" sz="3200" dirty="0" smtClean="0">
              <a:solidFill>
                <a:schemeClr val="tx1">
                  <a:lumMod val="85000"/>
                  <a:lumOff val="15000"/>
                </a:schemeClr>
              </a:solidFill>
            </a:endParaRPr>
          </a:p>
          <a:p>
            <a:pPr lvl="1">
              <a:lnSpc>
                <a:spcPct val="120000"/>
              </a:lnSpc>
            </a:pPr>
            <a:r>
              <a:rPr lang="en-US" altLang="zh-CN" sz="3200" dirty="0" smtClean="0">
                <a:solidFill>
                  <a:schemeClr val="tx1">
                    <a:lumMod val="85000"/>
                    <a:lumOff val="15000"/>
                  </a:schemeClr>
                </a:solidFill>
              </a:rPr>
              <a:t>DOM</a:t>
            </a:r>
            <a:r>
              <a:rPr lang="zh-CN" altLang="en-US" sz="3200" dirty="0" smtClean="0">
                <a:solidFill>
                  <a:schemeClr val="tx1">
                    <a:lumMod val="85000"/>
                    <a:lumOff val="15000"/>
                  </a:schemeClr>
                </a:solidFill>
              </a:rPr>
              <a:t>方式解析</a:t>
            </a:r>
            <a:endParaRPr lang="en-US" altLang="zh-CN" sz="3200" dirty="0" smtClean="0">
              <a:solidFill>
                <a:schemeClr val="tx1">
                  <a:lumMod val="85000"/>
                  <a:lumOff val="15000"/>
                </a:schemeClr>
              </a:solidFill>
            </a:endParaRPr>
          </a:p>
          <a:p>
            <a:pPr lvl="1">
              <a:lnSpc>
                <a:spcPct val="120000"/>
              </a:lnSpc>
            </a:pPr>
            <a:r>
              <a:rPr lang="en-US" altLang="zh-CN" sz="3200" dirty="0" smtClean="0">
                <a:solidFill>
                  <a:schemeClr val="tx1">
                    <a:lumMod val="85000"/>
                    <a:lumOff val="15000"/>
                  </a:schemeClr>
                </a:solidFill>
              </a:rPr>
              <a:t>SAX</a:t>
            </a:r>
            <a:r>
              <a:rPr lang="zh-CN" altLang="en-US" sz="3200" dirty="0" smtClean="0">
                <a:solidFill>
                  <a:schemeClr val="tx1">
                    <a:lumMod val="85000"/>
                    <a:lumOff val="15000"/>
                  </a:schemeClr>
                </a:solidFill>
              </a:rPr>
              <a:t>方式解析</a:t>
            </a:r>
            <a:endParaRPr lang="en-US" altLang="zh-CN" sz="3200" dirty="0" smtClean="0">
              <a:solidFill>
                <a:schemeClr val="tx1">
                  <a:lumMod val="85000"/>
                  <a:lumOff val="15000"/>
                </a:schemeClr>
              </a:solidFill>
            </a:endParaRPr>
          </a:p>
          <a:p>
            <a:pPr lvl="1">
              <a:lnSpc>
                <a:spcPct val="120000"/>
              </a:lnSpc>
            </a:pPr>
            <a:r>
              <a:rPr lang="en-US" altLang="zh-CN" sz="3200" dirty="0" smtClean="0">
                <a:solidFill>
                  <a:schemeClr val="tx1">
                    <a:lumMod val="85000"/>
                    <a:lumOff val="15000"/>
                  </a:schemeClr>
                </a:solidFill>
              </a:rPr>
              <a:t>Pull</a:t>
            </a:r>
            <a:r>
              <a:rPr lang="zh-CN" altLang="en-US" sz="3200" dirty="0" smtClean="0">
                <a:solidFill>
                  <a:schemeClr val="tx1">
                    <a:lumMod val="85000"/>
                    <a:lumOff val="15000"/>
                  </a:schemeClr>
                </a:solidFill>
              </a:rPr>
              <a:t>方式解析</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3277903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DOM</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en-US" altLang="zh-CN" sz="3200" dirty="0" smtClean="0">
                <a:solidFill>
                  <a:schemeClr val="tx1">
                    <a:lumMod val="85000"/>
                    <a:lumOff val="15000"/>
                  </a:schemeClr>
                </a:solidFill>
              </a:rPr>
              <a:t>DOM</a:t>
            </a:r>
            <a:r>
              <a:rPr lang="zh-CN" altLang="en-US" sz="3200" dirty="0" smtClean="0">
                <a:solidFill>
                  <a:schemeClr val="tx1">
                    <a:lumMod val="85000"/>
                    <a:lumOff val="15000"/>
                  </a:schemeClr>
                </a:solidFill>
              </a:rPr>
              <a:t>方式解析</a:t>
            </a:r>
            <a:r>
              <a:rPr lang="en-US" altLang="zh-CN" sz="3200" dirty="0">
                <a:solidFill>
                  <a:schemeClr val="tx1">
                    <a:lumMod val="85000"/>
                    <a:lumOff val="15000"/>
                  </a:schemeClr>
                </a:solidFill>
              </a:rPr>
              <a:t>XML</a:t>
            </a:r>
            <a:r>
              <a:rPr lang="zh-CN" altLang="en-US" sz="3200" dirty="0" smtClean="0">
                <a:solidFill>
                  <a:schemeClr val="tx1">
                    <a:lumMod val="85000"/>
                    <a:lumOff val="15000"/>
                  </a:schemeClr>
                </a:solidFill>
              </a:rPr>
              <a:t>特点：</a:t>
            </a:r>
            <a:endParaRPr lang="en-US" altLang="zh-CN" sz="3200" dirty="0" smtClean="0">
              <a:solidFill>
                <a:schemeClr val="tx1">
                  <a:lumMod val="85000"/>
                  <a:lumOff val="15000"/>
                </a:schemeClr>
              </a:solidFill>
            </a:endParaRPr>
          </a:p>
          <a:p>
            <a:pPr lvl="1">
              <a:lnSpc>
                <a:spcPct val="120000"/>
              </a:lnSpc>
            </a:pPr>
            <a:r>
              <a:rPr lang="zh-CN" altLang="en-US" sz="3200" dirty="0">
                <a:solidFill>
                  <a:schemeClr val="tx1">
                    <a:lumMod val="85000"/>
                    <a:lumOff val="15000"/>
                  </a:schemeClr>
                </a:solidFill>
              </a:rPr>
              <a:t>先</a:t>
            </a:r>
            <a:r>
              <a:rPr lang="zh-CN" altLang="en-US" sz="3200" dirty="0" smtClean="0">
                <a:solidFill>
                  <a:schemeClr val="tx1">
                    <a:lumMod val="85000"/>
                    <a:lumOff val="15000"/>
                  </a:schemeClr>
                </a:solidFill>
              </a:rPr>
              <a:t>把</a:t>
            </a:r>
            <a:r>
              <a:rPr lang="en-US" altLang="zh-CN" sz="3200" dirty="0">
                <a:solidFill>
                  <a:schemeClr val="tx1">
                    <a:lumMod val="85000"/>
                    <a:lumOff val="15000"/>
                  </a:schemeClr>
                </a:solidFill>
              </a:rPr>
              <a:t>XML</a:t>
            </a:r>
            <a:r>
              <a:rPr lang="zh-CN" altLang="en-US" sz="3200" dirty="0" smtClean="0">
                <a:solidFill>
                  <a:schemeClr val="tx1">
                    <a:lumMod val="85000"/>
                    <a:lumOff val="15000"/>
                  </a:schemeClr>
                </a:solidFill>
              </a:rPr>
              <a:t>文档</a:t>
            </a:r>
            <a:r>
              <a:rPr lang="zh-CN" altLang="en-US" sz="3200" dirty="0">
                <a:solidFill>
                  <a:schemeClr val="tx1">
                    <a:lumMod val="85000"/>
                    <a:lumOff val="15000"/>
                  </a:schemeClr>
                </a:solidFill>
              </a:rPr>
              <a:t>都读到内存中，然后再用</a:t>
            </a:r>
            <a:r>
              <a:rPr lang="en-US" altLang="zh-CN" sz="3200" dirty="0">
                <a:solidFill>
                  <a:schemeClr val="tx1">
                    <a:lumMod val="85000"/>
                    <a:lumOff val="15000"/>
                  </a:schemeClr>
                </a:solidFill>
              </a:rPr>
              <a:t>DOM API</a:t>
            </a:r>
            <a:r>
              <a:rPr lang="zh-CN" altLang="en-US" sz="3200" dirty="0">
                <a:solidFill>
                  <a:schemeClr val="tx1">
                    <a:lumMod val="85000"/>
                    <a:lumOff val="15000"/>
                  </a:schemeClr>
                </a:solidFill>
              </a:rPr>
              <a:t>来访问树形结构，并获取</a:t>
            </a:r>
            <a:r>
              <a:rPr lang="zh-CN" altLang="en-US" sz="3200" dirty="0" smtClean="0">
                <a:solidFill>
                  <a:schemeClr val="tx1">
                    <a:lumMod val="85000"/>
                    <a:lumOff val="15000"/>
                  </a:schemeClr>
                </a:solidFill>
              </a:rPr>
              <a:t>数据。</a:t>
            </a:r>
            <a:endParaRPr lang="en-US" altLang="zh-CN" sz="3200" dirty="0" smtClean="0">
              <a:solidFill>
                <a:schemeClr val="tx1">
                  <a:lumMod val="85000"/>
                  <a:lumOff val="15000"/>
                </a:schemeClr>
              </a:solidFill>
            </a:endParaRPr>
          </a:p>
          <a:p>
            <a:pPr lvl="1">
              <a:lnSpc>
                <a:spcPct val="120000"/>
              </a:lnSpc>
            </a:pPr>
            <a:r>
              <a:rPr lang="zh-CN" altLang="en-US" sz="3200" dirty="0" smtClean="0">
                <a:solidFill>
                  <a:schemeClr val="tx1">
                    <a:lumMod val="85000"/>
                    <a:lumOff val="15000"/>
                  </a:schemeClr>
                </a:solidFill>
              </a:rPr>
              <a:t>一次全部加载，如果对于数据量小的情况下，</a:t>
            </a:r>
            <a:r>
              <a:rPr lang="zh-CN" altLang="en-US" sz="3200" dirty="0">
                <a:solidFill>
                  <a:schemeClr val="tx1">
                    <a:lumMod val="85000"/>
                    <a:lumOff val="15000"/>
                  </a:schemeClr>
                </a:solidFill>
              </a:rPr>
              <a:t>它的效率还可以，如果</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文件很大的情况下，速度就会慢起来</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lvl="1">
              <a:lnSpc>
                <a:spcPct val="120000"/>
              </a:lnSpc>
            </a:pPr>
            <a:r>
              <a:rPr lang="zh-CN" altLang="en-US" sz="3200" dirty="0">
                <a:solidFill>
                  <a:schemeClr val="tx1">
                    <a:lumMod val="85000"/>
                    <a:lumOff val="15000"/>
                  </a:schemeClr>
                </a:solidFill>
              </a:rPr>
              <a:t>直接把文档调入内存中，比较耗</a:t>
            </a:r>
            <a:r>
              <a:rPr lang="zh-CN" altLang="en-US" sz="3200" dirty="0" smtClean="0">
                <a:solidFill>
                  <a:schemeClr val="tx1">
                    <a:lumMod val="85000"/>
                    <a:lumOff val="15000"/>
                  </a:schemeClr>
                </a:solidFill>
              </a:rPr>
              <a:t>内存</a:t>
            </a:r>
            <a:r>
              <a:rPr lang="zh-CN" altLang="en-US" sz="3200" dirty="0">
                <a:solidFill>
                  <a:schemeClr val="tx1">
                    <a:lumMod val="85000"/>
                    <a:lumOff val="15000"/>
                  </a:schemeClr>
                </a:solidFill>
              </a:rPr>
              <a:t>。</a:t>
            </a:r>
          </a:p>
        </p:txBody>
      </p:sp>
    </p:spTree>
    <p:extLst>
      <p:ext uri="{BB962C8B-B14F-4D97-AF65-F5344CB8AC3E}">
        <p14:creationId xmlns:p14="http://schemas.microsoft.com/office/powerpoint/2010/main" val="2645061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DOM</a:t>
            </a:r>
            <a:endParaRPr lang="zh-CN" altLang="en-US" dirty="0"/>
          </a:p>
        </p:txBody>
      </p:sp>
      <p:sp>
        <p:nvSpPr>
          <p:cNvPr id="3" name="内容占位符 2"/>
          <p:cNvSpPr>
            <a:spLocks noGrp="1"/>
          </p:cNvSpPr>
          <p:nvPr>
            <p:ph idx="1"/>
          </p:nvPr>
        </p:nvSpPr>
        <p:spPr>
          <a:xfrm>
            <a:off x="609600" y="1600201"/>
            <a:ext cx="10972800" cy="4853135"/>
          </a:xfrm>
        </p:spPr>
        <p:txBody>
          <a:bodyPr>
            <a:noAutofit/>
          </a:bodyPr>
          <a:lstStyle/>
          <a:p>
            <a:pPr>
              <a:lnSpc>
                <a:spcPct val="130000"/>
              </a:lnSpc>
              <a:spcBef>
                <a:spcPts val="0"/>
              </a:spcBef>
            </a:pPr>
            <a:r>
              <a:rPr lang="en-US" altLang="zh-CN" sz="3200" dirty="0" smtClean="0"/>
              <a:t>DOM</a:t>
            </a:r>
            <a:r>
              <a:rPr lang="zh-CN" altLang="en-US" sz="3200" dirty="0" smtClean="0"/>
              <a:t>方式解析</a:t>
            </a:r>
            <a:r>
              <a:rPr lang="en-US" altLang="zh-CN" sz="3200" dirty="0"/>
              <a:t>XML</a:t>
            </a:r>
            <a:r>
              <a:rPr lang="zh-CN" altLang="en-US" sz="3200" dirty="0" smtClean="0"/>
              <a:t>的步骤：</a:t>
            </a:r>
            <a:endParaRPr lang="en-US" altLang="zh-CN" sz="3200" dirty="0" smtClean="0"/>
          </a:p>
          <a:p>
            <a:pPr marL="971550" lvl="1" indent="-514350">
              <a:spcBef>
                <a:spcPts val="800"/>
              </a:spcBef>
              <a:buFont typeface="+mj-lt"/>
              <a:buAutoNum type="arabicPeriod"/>
            </a:pPr>
            <a:r>
              <a:rPr lang="zh-CN" altLang="en-US" sz="2800" dirty="0" smtClean="0"/>
              <a:t>首先</a:t>
            </a:r>
            <a:r>
              <a:rPr lang="zh-CN" altLang="en-US" sz="2800" dirty="0"/>
              <a:t>利用</a:t>
            </a:r>
            <a:r>
              <a:rPr lang="en-US" altLang="zh-CN" sz="2800" dirty="0" err="1"/>
              <a:t>DocumentBuilderFactory</a:t>
            </a:r>
            <a:r>
              <a:rPr lang="zh-CN" altLang="en-US" sz="2800" dirty="0"/>
              <a:t>创建一个</a:t>
            </a:r>
            <a:r>
              <a:rPr lang="en-US" altLang="zh-CN" sz="2800" dirty="0" err="1"/>
              <a:t>DocumentBuilderFactory</a:t>
            </a:r>
            <a:r>
              <a:rPr lang="zh-CN" altLang="en-US" sz="2800" dirty="0" smtClean="0"/>
              <a:t>实例</a:t>
            </a:r>
            <a:r>
              <a:rPr lang="zh-CN" altLang="en-US" sz="2800" dirty="0"/>
              <a:t>；</a:t>
            </a:r>
            <a:endParaRPr lang="en-US" altLang="zh-CN" sz="2800" dirty="0"/>
          </a:p>
          <a:p>
            <a:pPr marL="971550" lvl="1" indent="-514350">
              <a:spcBef>
                <a:spcPts val="800"/>
              </a:spcBef>
              <a:buFont typeface="+mj-lt"/>
              <a:buAutoNum type="arabicPeriod"/>
            </a:pPr>
            <a:r>
              <a:rPr lang="zh-CN" altLang="en-US" sz="2800" dirty="0" smtClean="0"/>
              <a:t>然后</a:t>
            </a:r>
            <a:r>
              <a:rPr lang="zh-CN" altLang="en-US" sz="2800" dirty="0"/>
              <a:t>利用</a:t>
            </a:r>
            <a:r>
              <a:rPr lang="en-US" altLang="zh-CN" sz="2800" dirty="0" err="1"/>
              <a:t>DocumentBuilderFactory</a:t>
            </a:r>
            <a:r>
              <a:rPr lang="zh-CN" altLang="en-US" sz="2800" dirty="0"/>
              <a:t>创建</a:t>
            </a:r>
            <a:r>
              <a:rPr lang="en-US" altLang="zh-CN" sz="2800" dirty="0" err="1" smtClean="0"/>
              <a:t>DocumentBuilder</a:t>
            </a:r>
            <a:r>
              <a:rPr lang="zh-CN" altLang="en-US" sz="2800" dirty="0" smtClean="0"/>
              <a:t>；</a:t>
            </a:r>
            <a:endParaRPr lang="en-US" altLang="zh-CN" sz="2800" dirty="0"/>
          </a:p>
          <a:p>
            <a:pPr marL="971550" lvl="1" indent="-514350">
              <a:spcBef>
                <a:spcPts val="800"/>
              </a:spcBef>
              <a:buFont typeface="+mj-lt"/>
              <a:buAutoNum type="arabicPeriod"/>
            </a:pPr>
            <a:r>
              <a:rPr lang="zh-CN" altLang="en-US" sz="2800" dirty="0" smtClean="0"/>
              <a:t>然后</a:t>
            </a:r>
            <a:r>
              <a:rPr lang="zh-CN" altLang="en-US" sz="2800" dirty="0"/>
              <a:t>加载</a:t>
            </a:r>
            <a:r>
              <a:rPr lang="en-US" altLang="zh-CN" sz="2800" dirty="0"/>
              <a:t>XML</a:t>
            </a:r>
            <a:r>
              <a:rPr lang="zh-CN" altLang="en-US" sz="2800" dirty="0"/>
              <a:t>文档（</a:t>
            </a:r>
            <a:r>
              <a:rPr lang="en-US" altLang="zh-CN" sz="2800" dirty="0"/>
              <a:t>Document</a:t>
            </a:r>
            <a:r>
              <a:rPr lang="zh-CN" altLang="en-US" sz="2800" dirty="0" smtClean="0"/>
              <a:t>）；</a:t>
            </a:r>
            <a:endParaRPr lang="en-US" altLang="zh-CN" sz="2800" dirty="0"/>
          </a:p>
          <a:p>
            <a:pPr marL="971550" lvl="1" indent="-514350">
              <a:spcBef>
                <a:spcPts val="800"/>
              </a:spcBef>
              <a:buFont typeface="+mj-lt"/>
              <a:buAutoNum type="arabicPeriod"/>
            </a:pPr>
            <a:r>
              <a:rPr lang="zh-CN" altLang="en-US" sz="2800" dirty="0" smtClean="0"/>
              <a:t>然后</a:t>
            </a:r>
            <a:r>
              <a:rPr lang="zh-CN" altLang="en-US" sz="2800" dirty="0"/>
              <a:t>获取文档的</a:t>
            </a:r>
            <a:r>
              <a:rPr lang="zh-CN" altLang="en-US" sz="2800" dirty="0" smtClean="0"/>
              <a:t>根结点</a:t>
            </a:r>
            <a:r>
              <a:rPr lang="zh-CN" altLang="en-US" sz="2800" dirty="0"/>
              <a:t>（</a:t>
            </a:r>
            <a:r>
              <a:rPr lang="en-US" altLang="zh-CN" sz="2800" dirty="0" smtClean="0"/>
              <a:t>Element</a:t>
            </a:r>
            <a:r>
              <a:rPr lang="zh-CN" altLang="en-US" sz="2800" dirty="0" smtClean="0"/>
              <a:t>）；</a:t>
            </a:r>
            <a:endParaRPr lang="en-US" altLang="zh-CN" sz="2800" dirty="0"/>
          </a:p>
          <a:p>
            <a:pPr marL="971550" lvl="1" indent="-514350">
              <a:spcBef>
                <a:spcPts val="800"/>
              </a:spcBef>
              <a:buFont typeface="+mj-lt"/>
              <a:buAutoNum type="arabicPeriod"/>
            </a:pPr>
            <a:r>
              <a:rPr lang="zh-CN" altLang="en-US" sz="2800" dirty="0" smtClean="0"/>
              <a:t>然后</a:t>
            </a:r>
            <a:r>
              <a:rPr lang="zh-CN" altLang="en-US" sz="2800" dirty="0"/>
              <a:t>获取根结点中所有子节点的列表（</a:t>
            </a:r>
            <a:r>
              <a:rPr lang="en-US" altLang="zh-CN" sz="2800" dirty="0" err="1"/>
              <a:t>NodeList</a:t>
            </a:r>
            <a:r>
              <a:rPr lang="zh-CN" altLang="en-US" sz="2800" dirty="0" smtClean="0"/>
              <a:t>）；</a:t>
            </a:r>
            <a:endParaRPr lang="en-US" altLang="zh-CN" sz="2800" dirty="0"/>
          </a:p>
          <a:p>
            <a:pPr marL="971550" lvl="1" indent="-514350">
              <a:spcBef>
                <a:spcPts val="800"/>
              </a:spcBef>
              <a:buFont typeface="+mj-lt"/>
              <a:buAutoNum type="arabicPeriod"/>
            </a:pPr>
            <a:r>
              <a:rPr lang="zh-CN" altLang="en-US" sz="2800" dirty="0" smtClean="0"/>
              <a:t>然后再</a:t>
            </a:r>
            <a:r>
              <a:rPr lang="zh-CN" altLang="en-US" sz="2800" dirty="0"/>
              <a:t>获取子节点列表中的需要读取的结点。</a:t>
            </a:r>
          </a:p>
        </p:txBody>
      </p:sp>
    </p:spTree>
    <p:extLst>
      <p:ext uri="{BB962C8B-B14F-4D97-AF65-F5344CB8AC3E}">
        <p14:creationId xmlns:p14="http://schemas.microsoft.com/office/powerpoint/2010/main" val="3392718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DOM</a:t>
            </a:r>
            <a:endParaRPr lang="zh-CN" altLang="en-US" dirty="0"/>
          </a:p>
        </p:txBody>
      </p:sp>
      <p:sp>
        <p:nvSpPr>
          <p:cNvPr id="4" name="TextBox 3"/>
          <p:cNvSpPr txBox="1"/>
          <p:nvPr/>
        </p:nvSpPr>
        <p:spPr>
          <a:xfrm>
            <a:off x="872734" y="1556792"/>
            <a:ext cx="10407842" cy="511345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200" dirty="0"/>
              <a:t>List&lt;Student&gt; list = new ArrayList&lt;&gt;();</a:t>
            </a:r>
            <a:br>
              <a:rPr lang="zh-CN" altLang="zh-CN" sz="2200" dirty="0"/>
            </a:br>
            <a:r>
              <a:rPr lang="zh-CN" altLang="zh-CN" sz="2200" dirty="0"/>
              <a:t>DocumentBuilderFactory factory </a:t>
            </a:r>
            <a:endParaRPr lang="en-US" altLang="zh-CN" sz="2200" dirty="0" smtClean="0"/>
          </a:p>
          <a:p>
            <a:pPr lvl="0" eaLnBrk="0" fontAlgn="base" hangingPunct="0">
              <a:spcBef>
                <a:spcPct val="0"/>
              </a:spcBef>
              <a:spcAft>
                <a:spcPct val="0"/>
              </a:spcAft>
            </a:pPr>
            <a:r>
              <a:rPr lang="en-US" altLang="zh-CN" sz="2200" dirty="0"/>
              <a:t> </a:t>
            </a:r>
            <a:r>
              <a:rPr lang="en-US" altLang="zh-CN" sz="2200" dirty="0" smtClean="0"/>
              <a:t>       </a:t>
            </a:r>
            <a:r>
              <a:rPr lang="zh-CN" altLang="zh-CN" sz="2200" dirty="0" smtClean="0"/>
              <a:t>= </a:t>
            </a:r>
            <a:r>
              <a:rPr lang="zh-CN" altLang="zh-CN" sz="2200" dirty="0"/>
              <a:t>DocumentBuilderFactory.newInstance();</a:t>
            </a:r>
            <a:br>
              <a:rPr lang="zh-CN" altLang="zh-CN" sz="2200" dirty="0"/>
            </a:br>
            <a:r>
              <a:rPr lang="zh-CN" altLang="zh-CN" sz="2200" dirty="0"/>
              <a:t>DocumentBuilder builder = factory.newDocumentBuilder();</a:t>
            </a:r>
            <a:br>
              <a:rPr lang="zh-CN" altLang="zh-CN" sz="2200" dirty="0"/>
            </a:br>
            <a:r>
              <a:rPr lang="zh-CN" altLang="zh-CN" sz="2200" dirty="0" smtClean="0">
                <a:solidFill>
                  <a:srgbClr val="00B050"/>
                </a:solidFill>
              </a:rPr>
              <a:t>//</a:t>
            </a:r>
            <a:r>
              <a:rPr lang="en-US" altLang="zh-CN" sz="2200" dirty="0" smtClean="0">
                <a:solidFill>
                  <a:srgbClr val="00B050"/>
                </a:solidFill>
              </a:rPr>
              <a:t> </a:t>
            </a:r>
            <a:r>
              <a:rPr lang="zh-CN" altLang="zh-CN" sz="2200" b="0" dirty="0" smtClean="0">
                <a:solidFill>
                  <a:srgbClr val="00B050"/>
                </a:solidFill>
              </a:rPr>
              <a:t>获得</a:t>
            </a:r>
            <a:r>
              <a:rPr lang="zh-CN" altLang="zh-CN" sz="2200" b="0" dirty="0">
                <a:solidFill>
                  <a:srgbClr val="00B050"/>
                </a:solidFill>
              </a:rPr>
              <a:t>Document对象</a:t>
            </a:r>
            <a:r>
              <a:rPr lang="zh-CN" altLang="zh-CN" sz="2200" b="0" i="1" dirty="0"/>
              <a:t/>
            </a:r>
            <a:br>
              <a:rPr lang="zh-CN" altLang="zh-CN" sz="2200" b="0" i="1" dirty="0"/>
            </a:br>
            <a:r>
              <a:rPr lang="zh-CN" altLang="zh-CN" sz="2200" dirty="0"/>
              <a:t>Document document = builder.parse(is);</a:t>
            </a:r>
            <a:br>
              <a:rPr lang="zh-CN" altLang="zh-CN" sz="2200" dirty="0"/>
            </a:br>
            <a:r>
              <a:rPr lang="zh-CN" altLang="zh-CN" sz="2200" dirty="0" smtClean="0">
                <a:solidFill>
                  <a:srgbClr val="00B050"/>
                </a:solidFill>
              </a:rPr>
              <a:t>//</a:t>
            </a:r>
            <a:r>
              <a:rPr lang="en-US" altLang="zh-CN" sz="2200" dirty="0" smtClean="0">
                <a:solidFill>
                  <a:srgbClr val="00B050"/>
                </a:solidFill>
              </a:rPr>
              <a:t> </a:t>
            </a:r>
            <a:r>
              <a:rPr lang="zh-CN" altLang="zh-CN" sz="2200" b="0" dirty="0" smtClean="0">
                <a:solidFill>
                  <a:srgbClr val="00B050"/>
                </a:solidFill>
              </a:rPr>
              <a:t>获得</a:t>
            </a:r>
            <a:r>
              <a:rPr lang="zh-CN" altLang="zh-CN" sz="2200" b="0" dirty="0">
                <a:solidFill>
                  <a:srgbClr val="00B050"/>
                </a:solidFill>
              </a:rPr>
              <a:t>student的List</a:t>
            </a:r>
            <a:r>
              <a:rPr lang="zh-CN" altLang="zh-CN" sz="2200" i="1" dirty="0"/>
              <a:t/>
            </a:r>
            <a:br>
              <a:rPr lang="zh-CN" altLang="zh-CN" sz="2200" i="1" dirty="0"/>
            </a:br>
            <a:r>
              <a:rPr lang="zh-CN" altLang="zh-CN" sz="2200" dirty="0"/>
              <a:t>NodeList studentList = document.getElementsByTagName("student");</a:t>
            </a:r>
            <a:endParaRPr lang="en-US" altLang="zh-CN" sz="2200" dirty="0"/>
          </a:p>
          <a:p>
            <a:pPr eaLnBrk="0" fontAlgn="base" hangingPunct="0">
              <a:spcBef>
                <a:spcPct val="0"/>
              </a:spcBef>
              <a:spcAft>
                <a:spcPct val="0"/>
              </a:spcAft>
            </a:pPr>
            <a:r>
              <a:rPr lang="zh-CN" altLang="zh-CN" sz="2200" dirty="0" smtClean="0">
                <a:solidFill>
                  <a:srgbClr val="00B050"/>
                </a:solidFill>
              </a:rPr>
              <a:t>//</a:t>
            </a:r>
            <a:r>
              <a:rPr lang="en-US" altLang="zh-CN" sz="2200" dirty="0" smtClean="0">
                <a:solidFill>
                  <a:srgbClr val="00B050"/>
                </a:solidFill>
              </a:rPr>
              <a:t> </a:t>
            </a:r>
            <a:r>
              <a:rPr lang="zh-CN" altLang="zh-CN" sz="2200" b="0" dirty="0" smtClean="0">
                <a:solidFill>
                  <a:srgbClr val="00B050"/>
                </a:solidFill>
              </a:rPr>
              <a:t>遍历</a:t>
            </a:r>
            <a:r>
              <a:rPr lang="zh-CN" altLang="zh-CN" sz="2200" b="0" dirty="0">
                <a:solidFill>
                  <a:srgbClr val="00B050"/>
                </a:solidFill>
              </a:rPr>
              <a:t>student标签</a:t>
            </a:r>
            <a:r>
              <a:rPr lang="zh-CN" altLang="zh-CN" sz="2200" i="1" dirty="0"/>
              <a:t/>
            </a:r>
            <a:br>
              <a:rPr lang="zh-CN" altLang="zh-CN" sz="2200" i="1" dirty="0"/>
            </a:br>
            <a:r>
              <a:rPr lang="zh-CN" altLang="zh-CN" sz="2200" dirty="0"/>
              <a:t>for (int i = 0; i &lt; studentList.getLength(); i++) {</a:t>
            </a:r>
            <a:br>
              <a:rPr lang="zh-CN" altLang="zh-CN" sz="2200" dirty="0"/>
            </a:br>
            <a:r>
              <a:rPr lang="zh-CN" altLang="zh-CN" sz="2200" dirty="0"/>
              <a:t>    </a:t>
            </a:r>
            <a:r>
              <a:rPr lang="zh-CN" altLang="zh-CN" sz="2200" dirty="0" smtClean="0">
                <a:solidFill>
                  <a:srgbClr val="00B050"/>
                </a:solidFill>
              </a:rPr>
              <a:t>//</a:t>
            </a:r>
            <a:r>
              <a:rPr lang="en-US" altLang="zh-CN" sz="2200" dirty="0" smtClean="0">
                <a:solidFill>
                  <a:srgbClr val="00B050"/>
                </a:solidFill>
              </a:rPr>
              <a:t> </a:t>
            </a:r>
            <a:r>
              <a:rPr lang="zh-CN" altLang="zh-CN" sz="2200" b="0" dirty="0" smtClean="0">
                <a:solidFill>
                  <a:srgbClr val="00B050"/>
                </a:solidFill>
              </a:rPr>
              <a:t>获得student标签</a:t>
            </a:r>
            <a:endParaRPr lang="en-US" altLang="zh-CN" sz="2200" b="0" dirty="0">
              <a:solidFill>
                <a:srgbClr val="00B050"/>
              </a:solidFill>
            </a:endParaRPr>
          </a:p>
          <a:p>
            <a:pPr eaLnBrk="0" fontAlgn="base" hangingPunct="0">
              <a:spcBef>
                <a:spcPct val="0"/>
              </a:spcBef>
              <a:spcAft>
                <a:spcPct val="0"/>
              </a:spcAft>
            </a:pPr>
            <a:r>
              <a:rPr lang="en-US" altLang="zh-CN" sz="2200" dirty="0"/>
              <a:t>    ……</a:t>
            </a:r>
            <a:r>
              <a:rPr lang="zh-CN" altLang="zh-CN" sz="2200" dirty="0"/>
              <a:t/>
            </a:r>
            <a:br>
              <a:rPr lang="zh-CN" altLang="zh-CN" sz="2200" dirty="0"/>
            </a:br>
            <a:r>
              <a:rPr lang="en-US" altLang="zh-CN" sz="2200" dirty="0">
                <a:solidFill>
                  <a:srgbClr val="00B050"/>
                </a:solidFill>
              </a:rPr>
              <a:t>    </a:t>
            </a:r>
            <a:r>
              <a:rPr lang="zh-CN" altLang="zh-CN" sz="2200" dirty="0" smtClean="0">
                <a:solidFill>
                  <a:srgbClr val="00B050"/>
                </a:solidFill>
              </a:rPr>
              <a:t>//</a:t>
            </a:r>
            <a:r>
              <a:rPr lang="en-US" altLang="zh-CN" sz="2200" dirty="0" smtClean="0">
                <a:solidFill>
                  <a:srgbClr val="00B050"/>
                </a:solidFill>
              </a:rPr>
              <a:t> </a:t>
            </a:r>
            <a:r>
              <a:rPr lang="zh-CN" altLang="zh-CN" sz="2200" b="0" dirty="0" smtClean="0">
                <a:solidFill>
                  <a:srgbClr val="00B050"/>
                </a:solidFill>
              </a:rPr>
              <a:t>加</a:t>
            </a:r>
            <a:r>
              <a:rPr lang="zh-CN" altLang="zh-CN" sz="2200" b="0" dirty="0">
                <a:solidFill>
                  <a:srgbClr val="00B050"/>
                </a:solidFill>
              </a:rPr>
              <a:t>到List中</a:t>
            </a:r>
            <a:br>
              <a:rPr lang="zh-CN" altLang="zh-CN" sz="2200" b="0" dirty="0">
                <a:solidFill>
                  <a:srgbClr val="00B050"/>
                </a:solidFill>
              </a:rPr>
            </a:br>
            <a:r>
              <a:rPr lang="zh-CN" altLang="zh-CN" sz="2200" i="1" dirty="0"/>
              <a:t>    </a:t>
            </a:r>
            <a:r>
              <a:rPr lang="zh-CN" altLang="zh-CN" sz="2200" dirty="0"/>
              <a:t>list.add(student);</a:t>
            </a:r>
          </a:p>
          <a:p>
            <a:pPr lvl="0" eaLnBrk="0" fontAlgn="base" hangingPunct="0">
              <a:spcBef>
                <a:spcPct val="0"/>
              </a:spcBef>
              <a:spcAft>
                <a:spcPct val="0"/>
              </a:spcAft>
            </a:pPr>
            <a:r>
              <a:rPr lang="en-US" altLang="zh-CN" sz="2200" dirty="0" smtClean="0"/>
              <a:t>}</a:t>
            </a:r>
            <a:endParaRPr lang="zh-CN" altLang="zh-CN" sz="2200" dirty="0"/>
          </a:p>
        </p:txBody>
      </p:sp>
    </p:spTree>
    <p:extLst>
      <p:ext uri="{BB962C8B-B14F-4D97-AF65-F5344CB8AC3E}">
        <p14:creationId xmlns:p14="http://schemas.microsoft.com/office/powerpoint/2010/main" val="3860860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DOM</a:t>
            </a:r>
            <a:endParaRPr lang="zh-CN" altLang="en-US" dirty="0"/>
          </a:p>
        </p:txBody>
      </p:sp>
      <p:sp>
        <p:nvSpPr>
          <p:cNvPr id="4" name="TextBox 3"/>
          <p:cNvSpPr txBox="1"/>
          <p:nvPr/>
        </p:nvSpPr>
        <p:spPr>
          <a:xfrm>
            <a:off x="839416" y="1916832"/>
            <a:ext cx="10513168" cy="4176464"/>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获得</a:t>
            </a:r>
            <a:r>
              <a:rPr lang="zh-CN" altLang="zh-CN" sz="2400" b="0" dirty="0">
                <a:solidFill>
                  <a:srgbClr val="00B050"/>
                </a:solidFill>
              </a:rPr>
              <a:t>student标签</a:t>
            </a:r>
            <a:r>
              <a:rPr lang="zh-CN" altLang="zh-CN" sz="2400" i="1" dirty="0"/>
              <a:t/>
            </a:r>
            <a:br>
              <a:rPr lang="zh-CN" altLang="zh-CN" sz="2400" i="1" dirty="0"/>
            </a:br>
            <a:r>
              <a:rPr lang="zh-CN" altLang="zh-CN" sz="2400" dirty="0"/>
              <a:t>Node node_student = studentList.item(i);</a:t>
            </a:r>
            <a:br>
              <a:rPr lang="zh-CN" altLang="zh-CN" sz="2400" dirty="0"/>
            </a:b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获得</a:t>
            </a:r>
            <a:r>
              <a:rPr lang="zh-CN" altLang="zh-CN" sz="2400" b="0" dirty="0">
                <a:solidFill>
                  <a:srgbClr val="00B050"/>
                </a:solidFill>
              </a:rPr>
              <a:t>student标签里面的标签</a:t>
            </a:r>
            <a:r>
              <a:rPr lang="zh-CN" altLang="zh-CN" sz="2400" i="1" dirty="0"/>
              <a:t/>
            </a:r>
            <a:br>
              <a:rPr lang="zh-CN" altLang="zh-CN" sz="2400" i="1" dirty="0"/>
            </a:br>
            <a:r>
              <a:rPr lang="zh-CN" altLang="zh-CN" sz="2400" dirty="0"/>
              <a:t>NodeList childNodes = node_student.getChildNodes();</a:t>
            </a:r>
            <a:br>
              <a:rPr lang="zh-CN" altLang="zh-CN" sz="2400" dirty="0"/>
            </a:b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新建</a:t>
            </a:r>
            <a:r>
              <a:rPr lang="zh-CN" altLang="zh-CN" sz="2400" b="0" dirty="0">
                <a:solidFill>
                  <a:srgbClr val="00B050"/>
                </a:solidFill>
              </a:rPr>
              <a:t>student对象</a:t>
            </a:r>
            <a:r>
              <a:rPr lang="zh-CN" altLang="zh-CN" sz="2400" i="1" dirty="0"/>
              <a:t/>
            </a:r>
            <a:br>
              <a:rPr lang="zh-CN" altLang="zh-CN" sz="2400" i="1" dirty="0"/>
            </a:br>
            <a:r>
              <a:rPr lang="zh-CN" altLang="zh-CN" sz="2400" dirty="0"/>
              <a:t>Student student = new Student();</a:t>
            </a:r>
            <a:br>
              <a:rPr lang="zh-CN" altLang="zh-CN" sz="2400" dirty="0"/>
            </a:b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遍历</a:t>
            </a:r>
            <a:r>
              <a:rPr lang="zh-CN" altLang="zh-CN" sz="2400" b="0" dirty="0">
                <a:solidFill>
                  <a:srgbClr val="00B050"/>
                </a:solidFill>
              </a:rPr>
              <a:t>student标签里面的标签</a:t>
            </a:r>
            <a:r>
              <a:rPr lang="zh-CN" altLang="zh-CN" sz="2400" i="1" dirty="0"/>
              <a:t/>
            </a:r>
            <a:br>
              <a:rPr lang="zh-CN" altLang="zh-CN" sz="2400" i="1" dirty="0"/>
            </a:br>
            <a:r>
              <a:rPr lang="zh-CN" altLang="zh-CN" sz="2400" dirty="0"/>
              <a:t>for (int j = 0; j &lt; childNodes.getLength(); j++) {</a:t>
            </a:r>
            <a:br>
              <a:rPr lang="zh-CN" altLang="zh-CN" sz="2400" dirty="0"/>
            </a:br>
            <a:r>
              <a:rPr lang="zh-CN" altLang="zh-CN" sz="2400" dirty="0">
                <a:solidFill>
                  <a:srgbClr val="00B050"/>
                </a:solidFill>
              </a:rPr>
              <a:t>    </a:t>
            </a: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获得</a:t>
            </a:r>
            <a:r>
              <a:rPr lang="zh-CN" altLang="zh-CN" sz="2400" b="0" dirty="0">
                <a:solidFill>
                  <a:srgbClr val="00B050"/>
                </a:solidFill>
              </a:rPr>
              <a:t>name和nickName标签</a:t>
            </a:r>
            <a:r>
              <a:rPr lang="zh-CN" altLang="zh-CN" sz="2400" b="0" dirty="0"/>
              <a:t/>
            </a:r>
            <a:br>
              <a:rPr lang="zh-CN" altLang="zh-CN" sz="2400" b="0" dirty="0"/>
            </a:br>
            <a:r>
              <a:rPr lang="zh-CN" altLang="zh-CN" sz="2400" dirty="0"/>
              <a:t>    </a:t>
            </a:r>
            <a:r>
              <a:rPr lang="en-US" altLang="zh-CN" sz="2400" dirty="0"/>
              <a:t>……</a:t>
            </a:r>
            <a:r>
              <a:rPr lang="zh-CN" altLang="zh-CN" sz="2400" dirty="0"/>
              <a:t/>
            </a:r>
            <a:br>
              <a:rPr lang="zh-CN" altLang="zh-CN" sz="2400" dirty="0"/>
            </a:br>
            <a:r>
              <a:rPr lang="zh-CN" altLang="zh-CN" sz="2400" dirty="0"/>
              <a:t>}</a:t>
            </a:r>
          </a:p>
        </p:txBody>
      </p:sp>
    </p:spTree>
    <p:extLst>
      <p:ext uri="{BB962C8B-B14F-4D97-AF65-F5344CB8AC3E}">
        <p14:creationId xmlns:p14="http://schemas.microsoft.com/office/powerpoint/2010/main" val="2319453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DOM</a:t>
            </a:r>
            <a:endParaRPr lang="zh-CN" altLang="en-US" dirty="0"/>
          </a:p>
        </p:txBody>
      </p:sp>
      <p:sp>
        <p:nvSpPr>
          <p:cNvPr id="3" name="内容占位符 2"/>
          <p:cNvSpPr>
            <a:spLocks noGrp="1"/>
          </p:cNvSpPr>
          <p:nvPr>
            <p:ph idx="1"/>
          </p:nvPr>
        </p:nvSpPr>
        <p:spPr/>
        <p:txBody>
          <a:bodyPr>
            <a:normAutofit/>
          </a:bodyPr>
          <a:lstStyle/>
          <a:p>
            <a:pPr marL="0" indent="0">
              <a:buNone/>
            </a:pPr>
            <a:endParaRPr lang="zh-CN" altLang="en-US" dirty="0"/>
          </a:p>
        </p:txBody>
      </p:sp>
      <p:sp>
        <p:nvSpPr>
          <p:cNvPr id="4" name="TextBox 3"/>
          <p:cNvSpPr txBox="1"/>
          <p:nvPr/>
        </p:nvSpPr>
        <p:spPr>
          <a:xfrm>
            <a:off x="609600" y="1484784"/>
            <a:ext cx="10972800" cy="5257799"/>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获得</a:t>
            </a:r>
            <a:r>
              <a:rPr lang="zh-CN" altLang="zh-CN" sz="2400" b="0" dirty="0">
                <a:solidFill>
                  <a:srgbClr val="00B050"/>
                </a:solidFill>
              </a:rPr>
              <a:t>name和nickName标签</a:t>
            </a:r>
            <a:r>
              <a:rPr lang="zh-CN" altLang="zh-CN" sz="2400" b="0" dirty="0"/>
              <a:t/>
            </a:r>
            <a:br>
              <a:rPr lang="zh-CN" altLang="zh-CN" sz="2400" b="0" dirty="0"/>
            </a:br>
            <a:r>
              <a:rPr lang="zh-CN" altLang="zh-CN" sz="2400" dirty="0"/>
              <a:t>Node childNode = childNodes.item(j);</a:t>
            </a:r>
            <a:r>
              <a:rPr lang="zh-CN" altLang="zh-CN" sz="2400"/>
              <a:t/>
            </a:r>
            <a:br>
              <a:rPr lang="zh-CN" altLang="zh-CN" sz="2400"/>
            </a:br>
            <a:r>
              <a:rPr lang="zh-CN" altLang="zh-CN" sz="2400" smtClean="0">
                <a:solidFill>
                  <a:srgbClr val="00B050"/>
                </a:solidFill>
              </a:rPr>
              <a:t>//</a:t>
            </a:r>
            <a:r>
              <a:rPr lang="en-US" altLang="zh-CN" sz="2400" b="0" smtClean="0">
                <a:solidFill>
                  <a:srgbClr val="00B050"/>
                </a:solidFill>
              </a:rPr>
              <a:t> </a:t>
            </a:r>
            <a:r>
              <a:rPr lang="zh-CN" altLang="zh-CN" sz="2400" b="0" smtClean="0">
                <a:solidFill>
                  <a:srgbClr val="00B050"/>
                </a:solidFill>
              </a:rPr>
              <a:t>判断</a:t>
            </a:r>
            <a:r>
              <a:rPr lang="zh-CN" altLang="zh-CN" sz="2400" b="0" dirty="0">
                <a:solidFill>
                  <a:srgbClr val="00B050"/>
                </a:solidFill>
              </a:rPr>
              <a:t>是name还是nickName</a:t>
            </a:r>
            <a:r>
              <a:rPr lang="zh-CN" altLang="zh-CN" sz="2400" dirty="0"/>
              <a:t/>
            </a:r>
            <a:br>
              <a:rPr lang="zh-CN" altLang="zh-CN" sz="2400" dirty="0"/>
            </a:br>
            <a:r>
              <a:rPr lang="zh-CN" altLang="zh-CN" sz="2400" dirty="0"/>
              <a:t>if ("name".equals(childNode.getNodeName())) {</a:t>
            </a:r>
            <a:br>
              <a:rPr lang="zh-CN" altLang="zh-CN" sz="2400" dirty="0"/>
            </a:br>
            <a:r>
              <a:rPr lang="zh-CN" altLang="zh-CN" sz="2400" dirty="0"/>
              <a:t>    String name = childNode.getTextContent();</a:t>
            </a:r>
            <a:br>
              <a:rPr lang="zh-CN" altLang="zh-CN" sz="2400" dirty="0"/>
            </a:br>
            <a:r>
              <a:rPr lang="zh-CN" altLang="zh-CN" sz="2400" dirty="0"/>
              <a:t>    student.setName(name);</a:t>
            </a:r>
            <a:br>
              <a:rPr lang="zh-CN" altLang="zh-CN" sz="2400" dirty="0"/>
            </a:br>
            <a:r>
              <a:rPr lang="zh-CN" altLang="zh-CN" sz="2400">
                <a:solidFill>
                  <a:srgbClr val="00B050"/>
                </a:solidFill>
              </a:rPr>
              <a:t>    </a:t>
            </a: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获取</a:t>
            </a:r>
            <a:r>
              <a:rPr lang="zh-CN" altLang="zh-CN" sz="2400" b="0" dirty="0">
                <a:solidFill>
                  <a:srgbClr val="00B050"/>
                </a:solidFill>
              </a:rPr>
              <a:t>name的属性</a:t>
            </a:r>
            <a:r>
              <a:rPr lang="zh-CN" altLang="zh-CN" sz="2400" b="0" dirty="0"/>
              <a:t/>
            </a:r>
            <a:br>
              <a:rPr lang="zh-CN" altLang="zh-CN" sz="2400" b="0" dirty="0"/>
            </a:br>
            <a:r>
              <a:rPr lang="zh-CN" altLang="zh-CN" sz="2400" dirty="0"/>
              <a:t>    NamedNodeMap nnm = childNode.getAttributes();</a:t>
            </a:r>
            <a:br>
              <a:rPr lang="zh-CN" altLang="zh-CN" sz="2400" dirty="0"/>
            </a:br>
            <a:r>
              <a:rPr lang="en-US" altLang="zh-CN" sz="2400" dirty="0"/>
              <a:t>    </a:t>
            </a:r>
            <a:r>
              <a:rPr lang="zh-CN" altLang="zh-CN" sz="2400" dirty="0"/>
              <a:t>Node n = nnm.item(0)</a:t>
            </a:r>
            <a:r>
              <a:rPr lang="zh-CN" altLang="zh-CN" sz="2400"/>
              <a:t>; </a:t>
            </a: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获取</a:t>
            </a:r>
            <a:r>
              <a:rPr lang="zh-CN" altLang="zh-CN" sz="2400" b="0" dirty="0">
                <a:solidFill>
                  <a:srgbClr val="00B050"/>
                </a:solidFill>
              </a:rPr>
              <a:t>sex属性，由于只有一个属性，所以取0</a:t>
            </a:r>
            <a:br>
              <a:rPr lang="zh-CN" altLang="zh-CN" sz="2400" b="0" dirty="0">
                <a:solidFill>
                  <a:srgbClr val="00B050"/>
                </a:solidFill>
              </a:rPr>
            </a:br>
            <a:r>
              <a:rPr lang="zh-CN" altLang="zh-CN" sz="2400" dirty="0"/>
              <a:t>    student.setSex(n.getTextContent());</a:t>
            </a:r>
            <a:br>
              <a:rPr lang="zh-CN" altLang="zh-CN" sz="2400" dirty="0"/>
            </a:br>
            <a:r>
              <a:rPr lang="zh-CN" altLang="zh-CN" sz="2400" dirty="0"/>
              <a:t>} else if </a:t>
            </a:r>
            <a:r>
              <a:rPr lang="zh-CN" altLang="zh-CN" sz="2400"/>
              <a:t>("</a:t>
            </a:r>
            <a:r>
              <a:rPr lang="zh-CN" altLang="zh-CN" sz="2400" smtClean="0"/>
              <a:t>nick</a:t>
            </a:r>
            <a:r>
              <a:rPr lang="en-US" altLang="zh-CN" sz="2400" smtClean="0"/>
              <a:t>n</a:t>
            </a:r>
            <a:r>
              <a:rPr lang="zh-CN" altLang="zh-CN" sz="2400" smtClean="0"/>
              <a:t>ame</a:t>
            </a:r>
            <a:r>
              <a:rPr lang="zh-CN" altLang="zh-CN" sz="2400" dirty="0"/>
              <a:t>".equals(childNode.getNodeName())) {</a:t>
            </a:r>
            <a:br>
              <a:rPr lang="zh-CN" altLang="zh-CN" sz="2400" dirty="0"/>
            </a:br>
            <a:r>
              <a:rPr lang="zh-CN" altLang="zh-CN" sz="2400" dirty="0"/>
              <a:t>    String nickName = childNode.getTextContent();</a:t>
            </a:r>
            <a:br>
              <a:rPr lang="zh-CN" altLang="zh-CN" sz="2400" dirty="0"/>
            </a:br>
            <a:r>
              <a:rPr lang="zh-CN" altLang="zh-CN" sz="2400" dirty="0"/>
              <a:t>    student.setNickName</a:t>
            </a:r>
            <a:r>
              <a:rPr lang="zh-CN" altLang="zh-CN" sz="2400"/>
              <a:t>(</a:t>
            </a:r>
            <a:r>
              <a:rPr lang="zh-CN" altLang="zh-CN" sz="2400" smtClean="0"/>
              <a:t>nick</a:t>
            </a:r>
            <a:r>
              <a:rPr lang="en-US" altLang="zh-CN" sz="2400" smtClean="0"/>
              <a:t>n</a:t>
            </a:r>
            <a:r>
              <a:rPr lang="zh-CN" altLang="zh-CN" sz="2400" smtClean="0"/>
              <a:t>ame</a:t>
            </a:r>
            <a:r>
              <a:rPr lang="zh-CN" altLang="zh-CN" sz="2400" dirty="0"/>
              <a:t>);</a:t>
            </a:r>
            <a:br>
              <a:rPr lang="zh-CN" altLang="zh-CN" sz="2400" dirty="0"/>
            </a:br>
            <a:r>
              <a:rPr lang="zh-CN" altLang="zh-CN" sz="2400" dirty="0"/>
              <a:t>}</a:t>
            </a:r>
          </a:p>
        </p:txBody>
      </p:sp>
    </p:spTree>
    <p:extLst>
      <p:ext uri="{BB962C8B-B14F-4D97-AF65-F5344CB8AC3E}">
        <p14:creationId xmlns:p14="http://schemas.microsoft.com/office/powerpoint/2010/main" val="1833890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SAX</a:t>
            </a:r>
            <a:endParaRPr lang="zh-CN" altLang="en-US" dirty="0"/>
          </a:p>
        </p:txBody>
      </p:sp>
      <p:sp>
        <p:nvSpPr>
          <p:cNvPr id="3" name="内容占位符 2"/>
          <p:cNvSpPr>
            <a:spLocks noGrp="1"/>
          </p:cNvSpPr>
          <p:nvPr>
            <p:ph idx="1"/>
          </p:nvPr>
        </p:nvSpPr>
        <p:spPr>
          <a:xfrm>
            <a:off x="911424" y="1600201"/>
            <a:ext cx="10670976" cy="4525963"/>
          </a:xfrm>
        </p:spPr>
        <p:txBody>
          <a:bodyPr>
            <a:normAutofit/>
          </a:bodyPr>
          <a:lstStyle/>
          <a:p>
            <a:pPr>
              <a:lnSpc>
                <a:spcPct val="120000"/>
              </a:lnSpc>
            </a:pPr>
            <a:r>
              <a:rPr lang="en-US" altLang="zh-CN" sz="3200" dirty="0">
                <a:solidFill>
                  <a:schemeClr val="tx1">
                    <a:lumMod val="85000"/>
                    <a:lumOff val="15000"/>
                  </a:schemeClr>
                </a:solidFill>
              </a:rPr>
              <a:t>SAX</a:t>
            </a:r>
            <a:r>
              <a:rPr lang="zh-CN" altLang="en-US" sz="3200" dirty="0">
                <a:solidFill>
                  <a:schemeClr val="tx1">
                    <a:lumMod val="85000"/>
                    <a:lumOff val="15000"/>
                  </a:schemeClr>
                </a:solidFill>
              </a:rPr>
              <a:t>即是：</a:t>
            </a:r>
            <a:r>
              <a:rPr lang="en-US" altLang="zh-CN" sz="3200" dirty="0">
                <a:solidFill>
                  <a:schemeClr val="tx1">
                    <a:lumMod val="85000"/>
                    <a:lumOff val="15000"/>
                  </a:schemeClr>
                </a:solidFill>
              </a:rPr>
              <a:t>Simple API for </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a:lnSpc>
                <a:spcPct val="120000"/>
              </a:lnSpc>
            </a:pPr>
            <a:r>
              <a:rPr lang="en-US" altLang="zh-CN" sz="3200" dirty="0">
                <a:solidFill>
                  <a:schemeClr val="tx1">
                    <a:lumMod val="85000"/>
                    <a:lumOff val="15000"/>
                  </a:schemeClr>
                </a:solidFill>
              </a:rPr>
              <a:t>SAX</a:t>
            </a:r>
            <a:r>
              <a:rPr lang="zh-CN" altLang="en-US" sz="3200" dirty="0">
                <a:solidFill>
                  <a:schemeClr val="tx1">
                    <a:lumMod val="85000"/>
                    <a:lumOff val="15000"/>
                  </a:schemeClr>
                </a:solidFill>
              </a:rPr>
              <a:t>是基于事件驱动</a:t>
            </a:r>
            <a:r>
              <a:rPr lang="zh-CN" altLang="en-US" sz="3200" dirty="0" smtClean="0">
                <a:solidFill>
                  <a:schemeClr val="tx1">
                    <a:lumMod val="85000"/>
                    <a:lumOff val="15000"/>
                  </a:schemeClr>
                </a:solidFill>
              </a:rPr>
              <a:t>的。当然</a:t>
            </a:r>
            <a:r>
              <a:rPr lang="en-US" altLang="zh-CN" sz="3200" dirty="0">
                <a:solidFill>
                  <a:schemeClr val="tx1">
                    <a:lumMod val="85000"/>
                    <a:lumOff val="15000"/>
                  </a:schemeClr>
                </a:solidFill>
              </a:rPr>
              <a:t>A</a:t>
            </a:r>
            <a:r>
              <a:rPr lang="en-US" altLang="zh-CN" sz="3200" dirty="0" smtClean="0">
                <a:solidFill>
                  <a:schemeClr val="tx1">
                    <a:lumMod val="85000"/>
                    <a:lumOff val="15000"/>
                  </a:schemeClr>
                </a:solidFill>
              </a:rPr>
              <a:t>ndroid</a:t>
            </a:r>
            <a:r>
              <a:rPr lang="zh-CN" altLang="en-US" sz="3200" dirty="0">
                <a:solidFill>
                  <a:schemeClr val="tx1">
                    <a:lumMod val="85000"/>
                    <a:lumOff val="15000"/>
                  </a:schemeClr>
                </a:solidFill>
              </a:rPr>
              <a:t>的事件机制是基于回调函数的，在用</a:t>
            </a:r>
            <a:r>
              <a:rPr lang="en-US" altLang="zh-CN" sz="3200" dirty="0">
                <a:solidFill>
                  <a:schemeClr val="tx1">
                    <a:lumMod val="85000"/>
                    <a:lumOff val="15000"/>
                  </a:schemeClr>
                </a:solidFill>
              </a:rPr>
              <a:t>SAX</a:t>
            </a:r>
            <a:r>
              <a:rPr lang="zh-CN" altLang="en-US" sz="3200" dirty="0" smtClean="0">
                <a:solidFill>
                  <a:schemeClr val="tx1">
                    <a:lumMod val="85000"/>
                    <a:lumOff val="15000"/>
                  </a:schemeClr>
                </a:solidFill>
              </a:rPr>
              <a:t>解析</a:t>
            </a:r>
            <a:r>
              <a:rPr lang="en-US" altLang="zh-CN" sz="3200" dirty="0">
                <a:solidFill>
                  <a:schemeClr val="tx1">
                    <a:lumMod val="85000"/>
                    <a:lumOff val="15000"/>
                  </a:schemeClr>
                </a:solidFill>
              </a:rPr>
              <a:t>XML</a:t>
            </a:r>
            <a:r>
              <a:rPr lang="zh-CN" altLang="en-US" sz="3200" dirty="0" smtClean="0">
                <a:solidFill>
                  <a:schemeClr val="tx1">
                    <a:lumMod val="85000"/>
                    <a:lumOff val="15000"/>
                  </a:schemeClr>
                </a:solidFill>
              </a:rPr>
              <a:t>文档</a:t>
            </a:r>
            <a:r>
              <a:rPr lang="zh-CN" altLang="en-US" sz="3200" dirty="0">
                <a:solidFill>
                  <a:schemeClr val="tx1">
                    <a:lumMod val="85000"/>
                    <a:lumOff val="15000"/>
                  </a:schemeClr>
                </a:solidFill>
              </a:rPr>
              <a:t>时候，在读取到文档开始和结束标签时候就会回调一个事件，在读取到</a:t>
            </a:r>
            <a:r>
              <a:rPr lang="zh-CN" altLang="en-US" sz="3200" dirty="0" smtClean="0">
                <a:solidFill>
                  <a:schemeClr val="tx1">
                    <a:lumMod val="85000"/>
                    <a:lumOff val="15000"/>
                  </a:schemeClr>
                </a:solidFill>
              </a:rPr>
              <a:t>其它节点</a:t>
            </a:r>
            <a:r>
              <a:rPr lang="zh-CN" altLang="en-US" sz="3200" dirty="0">
                <a:solidFill>
                  <a:schemeClr val="tx1">
                    <a:lumMod val="85000"/>
                    <a:lumOff val="15000"/>
                  </a:schemeClr>
                </a:solidFill>
              </a:rPr>
              <a:t>与内容时候也会回调一个</a:t>
            </a:r>
            <a:r>
              <a:rPr lang="zh-CN" altLang="en-US" sz="3200" dirty="0" smtClean="0">
                <a:solidFill>
                  <a:schemeClr val="tx1">
                    <a:lumMod val="85000"/>
                    <a:lumOff val="15000"/>
                  </a:schemeClr>
                </a:solidFill>
              </a:rPr>
              <a:t>事件。</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2830770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zh-CN" altLang="en-US" sz="3200" dirty="0" smtClean="0">
                <a:solidFill>
                  <a:schemeClr val="tx1">
                    <a:lumMod val="85000"/>
                    <a:lumOff val="15000"/>
                  </a:schemeClr>
                </a:solidFill>
              </a:rPr>
              <a:t>事件源：</a:t>
            </a:r>
            <a:endParaRPr lang="en-US" altLang="zh-CN" sz="3200" dirty="0" smtClean="0">
              <a:solidFill>
                <a:schemeClr val="tx1">
                  <a:lumMod val="85000"/>
                  <a:lumOff val="15000"/>
                </a:schemeClr>
              </a:solidFill>
            </a:endParaRPr>
          </a:p>
          <a:p>
            <a:pPr lvl="1">
              <a:lnSpc>
                <a:spcPct val="120000"/>
              </a:lnSpc>
            </a:pPr>
            <a:r>
              <a:rPr lang="en-US" altLang="zh-CN" sz="3200" dirty="0" err="1">
                <a:solidFill>
                  <a:schemeClr val="tx1">
                    <a:lumMod val="85000"/>
                    <a:lumOff val="15000"/>
                  </a:schemeClr>
                </a:solidFill>
              </a:rPr>
              <a:t>org.xml.sax</a:t>
            </a:r>
            <a:r>
              <a:rPr lang="zh-CN" altLang="en-US" sz="3200" dirty="0">
                <a:solidFill>
                  <a:schemeClr val="tx1">
                    <a:lumMod val="85000"/>
                    <a:lumOff val="15000"/>
                  </a:schemeClr>
                </a:solidFill>
              </a:rPr>
              <a:t>包中的</a:t>
            </a:r>
            <a:r>
              <a:rPr lang="en-US" altLang="zh-CN" sz="3200" dirty="0" err="1">
                <a:solidFill>
                  <a:schemeClr val="tx1">
                    <a:lumMod val="85000"/>
                    <a:lumOff val="15000"/>
                  </a:schemeClr>
                </a:solidFill>
              </a:rPr>
              <a:t>XMLReader</a:t>
            </a:r>
            <a:r>
              <a:rPr lang="zh-CN" altLang="en-US" sz="3200" dirty="0">
                <a:solidFill>
                  <a:schemeClr val="tx1">
                    <a:lumMod val="85000"/>
                    <a:lumOff val="15000"/>
                  </a:schemeClr>
                </a:solidFill>
              </a:rPr>
              <a:t>，它通过</a:t>
            </a:r>
            <a:r>
              <a:rPr lang="en-US" altLang="zh-CN" sz="3200" dirty="0">
                <a:solidFill>
                  <a:schemeClr val="tx1">
                    <a:lumMod val="85000"/>
                    <a:lumOff val="15000"/>
                  </a:schemeClr>
                </a:solidFill>
              </a:rPr>
              <a:t>parser()</a:t>
            </a:r>
            <a:r>
              <a:rPr lang="zh-CN" altLang="en-US" sz="3200" dirty="0" smtClean="0">
                <a:solidFill>
                  <a:schemeClr val="tx1">
                    <a:lumMod val="85000"/>
                    <a:lumOff val="15000"/>
                  </a:schemeClr>
                </a:solidFill>
              </a:rPr>
              <a:t>方法来</a:t>
            </a:r>
            <a:r>
              <a:rPr lang="zh-CN" altLang="en-US" sz="3200" dirty="0">
                <a:solidFill>
                  <a:schemeClr val="tx1">
                    <a:lumMod val="85000"/>
                    <a:lumOff val="15000"/>
                  </a:schemeClr>
                </a:solidFill>
              </a:rPr>
              <a:t>解析</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文档，并产生</a:t>
            </a:r>
            <a:r>
              <a:rPr lang="zh-CN" altLang="en-US" sz="3200" dirty="0" smtClean="0">
                <a:solidFill>
                  <a:schemeClr val="tx1">
                    <a:lumMod val="85000"/>
                    <a:lumOff val="15000"/>
                  </a:schemeClr>
                </a:solidFill>
              </a:rPr>
              <a:t>事件</a:t>
            </a:r>
            <a:r>
              <a:rPr lang="zh-CN" altLang="en-US" sz="3200" dirty="0">
                <a:solidFill>
                  <a:schemeClr val="tx1">
                    <a:lumMod val="85000"/>
                    <a:lumOff val="15000"/>
                  </a:schemeClr>
                </a:solidFill>
              </a:rPr>
              <a:t>。</a:t>
            </a:r>
            <a:endParaRPr lang="en-US" altLang="zh-CN" sz="3200" dirty="0" smtClean="0">
              <a:solidFill>
                <a:schemeClr val="tx1">
                  <a:lumMod val="85000"/>
                  <a:lumOff val="15000"/>
                </a:schemeClr>
              </a:solidFill>
            </a:endParaRPr>
          </a:p>
          <a:p>
            <a:pPr>
              <a:lnSpc>
                <a:spcPct val="120000"/>
              </a:lnSpc>
            </a:pPr>
            <a:r>
              <a:rPr lang="zh-CN" altLang="en-US" sz="3200" dirty="0" smtClean="0">
                <a:solidFill>
                  <a:schemeClr val="tx1">
                    <a:lumMod val="85000"/>
                    <a:lumOff val="15000"/>
                  </a:schemeClr>
                </a:solidFill>
              </a:rPr>
              <a:t>事件处理器：</a:t>
            </a:r>
            <a:endParaRPr lang="en-US" altLang="zh-CN" sz="3200" dirty="0" smtClean="0">
              <a:solidFill>
                <a:schemeClr val="tx1">
                  <a:lumMod val="85000"/>
                  <a:lumOff val="15000"/>
                </a:schemeClr>
              </a:solidFill>
            </a:endParaRPr>
          </a:p>
          <a:p>
            <a:pPr lvl="1">
              <a:lnSpc>
                <a:spcPct val="120000"/>
              </a:lnSpc>
            </a:pPr>
            <a:r>
              <a:rPr lang="en-US" altLang="zh-CN" sz="3200" dirty="0" err="1">
                <a:solidFill>
                  <a:schemeClr val="tx1">
                    <a:lumMod val="85000"/>
                    <a:lumOff val="15000"/>
                  </a:schemeClr>
                </a:solidFill>
              </a:rPr>
              <a:t>org.xml.sax</a:t>
            </a:r>
            <a:r>
              <a:rPr lang="zh-CN" altLang="en-US" sz="3200" dirty="0">
                <a:solidFill>
                  <a:schemeClr val="tx1">
                    <a:lumMod val="85000"/>
                    <a:lumOff val="15000"/>
                  </a:schemeClr>
                </a:solidFill>
              </a:rPr>
              <a:t>包中</a:t>
            </a:r>
            <a:r>
              <a:rPr lang="en-US" altLang="zh-CN" sz="3200" dirty="0" err="1">
                <a:solidFill>
                  <a:schemeClr val="tx1">
                    <a:lumMod val="85000"/>
                    <a:lumOff val="15000"/>
                  </a:schemeClr>
                </a:solidFill>
              </a:rPr>
              <a:t>ContentHander</a:t>
            </a:r>
            <a:r>
              <a:rPr lang="zh-CN" altLang="en-US" sz="3200" dirty="0">
                <a:solidFill>
                  <a:schemeClr val="tx1">
                    <a:lumMod val="85000"/>
                    <a:lumOff val="15000"/>
                  </a:schemeClr>
                </a:solidFill>
              </a:rPr>
              <a:t>、</a:t>
            </a:r>
            <a:r>
              <a:rPr lang="en-US" altLang="zh-CN" sz="3200" dirty="0" err="1">
                <a:solidFill>
                  <a:schemeClr val="tx1">
                    <a:lumMod val="85000"/>
                    <a:lumOff val="15000"/>
                  </a:schemeClr>
                </a:solidFill>
              </a:rPr>
              <a:t>DTDHander</a:t>
            </a:r>
            <a:r>
              <a:rPr lang="zh-CN" altLang="en-US" sz="3200" dirty="0">
                <a:solidFill>
                  <a:schemeClr val="tx1">
                    <a:lumMod val="85000"/>
                    <a:lumOff val="15000"/>
                  </a:schemeClr>
                </a:solidFill>
              </a:rPr>
              <a:t>、</a:t>
            </a:r>
            <a:r>
              <a:rPr lang="en-US" altLang="zh-CN" sz="3200" dirty="0" err="1">
                <a:solidFill>
                  <a:schemeClr val="tx1">
                    <a:lumMod val="85000"/>
                    <a:lumOff val="15000"/>
                  </a:schemeClr>
                </a:solidFill>
              </a:rPr>
              <a:t>ErrorHandler</a:t>
            </a:r>
            <a:r>
              <a:rPr lang="zh-CN" altLang="en-US" sz="3200" dirty="0">
                <a:solidFill>
                  <a:schemeClr val="tx1">
                    <a:lumMod val="85000"/>
                    <a:lumOff val="15000"/>
                  </a:schemeClr>
                </a:solidFill>
              </a:rPr>
              <a:t>，</a:t>
            </a:r>
            <a:r>
              <a:rPr lang="zh-CN" altLang="en-US" sz="3200" dirty="0" smtClean="0">
                <a:solidFill>
                  <a:schemeClr val="tx1">
                    <a:lumMod val="85000"/>
                    <a:lumOff val="15000"/>
                  </a:schemeClr>
                </a:solidFill>
              </a:rPr>
              <a:t>以及</a:t>
            </a:r>
            <a:r>
              <a:rPr lang="en-US" altLang="zh-CN" sz="3200" dirty="0" err="1">
                <a:solidFill>
                  <a:schemeClr val="tx1">
                    <a:lumMod val="85000"/>
                    <a:lumOff val="15000"/>
                  </a:schemeClr>
                </a:solidFill>
              </a:rPr>
              <a:t>EntityResolver</a:t>
            </a:r>
            <a:r>
              <a:rPr lang="zh-CN" altLang="en-US" sz="3200" dirty="0">
                <a:solidFill>
                  <a:schemeClr val="tx1">
                    <a:lumMod val="85000"/>
                    <a:lumOff val="15000"/>
                  </a:schemeClr>
                </a:solidFill>
              </a:rPr>
              <a:t>这</a:t>
            </a:r>
            <a:r>
              <a:rPr lang="en-US" altLang="zh-CN" sz="3200" dirty="0">
                <a:solidFill>
                  <a:schemeClr val="tx1">
                    <a:lumMod val="85000"/>
                    <a:lumOff val="15000"/>
                  </a:schemeClr>
                </a:solidFill>
              </a:rPr>
              <a:t>4</a:t>
            </a:r>
            <a:r>
              <a:rPr lang="zh-CN" altLang="en-US" sz="3200" dirty="0">
                <a:solidFill>
                  <a:schemeClr val="tx1">
                    <a:lumMod val="85000"/>
                    <a:lumOff val="15000"/>
                  </a:schemeClr>
                </a:solidFill>
              </a:rPr>
              <a:t>个</a:t>
            </a:r>
            <a:r>
              <a:rPr lang="zh-CN" altLang="en-US" sz="3200" dirty="0" smtClean="0">
                <a:solidFill>
                  <a:schemeClr val="tx1">
                    <a:lumMod val="85000"/>
                    <a:lumOff val="15000"/>
                  </a:schemeClr>
                </a:solidFill>
              </a:rPr>
              <a:t>接口。</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649794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143671" y="2060848"/>
            <a:ext cx="5688632" cy="685801"/>
            <a:chOff x="3467195" y="1571956"/>
            <a:chExt cx="5688632" cy="685801"/>
          </a:xfrm>
        </p:grpSpPr>
        <p:sp>
          <p:nvSpPr>
            <p:cNvPr id="31"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32"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数据格式引入</a:t>
              </a:r>
            </a:p>
          </p:txBody>
        </p:sp>
        <p:grpSp>
          <p:nvGrpSpPr>
            <p:cNvPr id="42" name="组合 41"/>
            <p:cNvGrpSpPr/>
            <p:nvPr/>
          </p:nvGrpSpPr>
          <p:grpSpPr>
            <a:xfrm>
              <a:off x="3467195" y="1571956"/>
              <a:ext cx="838200" cy="685801"/>
              <a:chOff x="2154677" y="1533774"/>
              <a:chExt cx="838200" cy="685801"/>
            </a:xfrm>
          </p:grpSpPr>
          <p:grpSp>
            <p:nvGrpSpPr>
              <p:cNvPr id="43" name="组合 42"/>
              <p:cNvGrpSpPr/>
              <p:nvPr/>
            </p:nvGrpSpPr>
            <p:grpSpPr>
              <a:xfrm>
                <a:off x="2154677" y="1533774"/>
                <a:ext cx="838200" cy="685801"/>
                <a:chOff x="2154677" y="1533774"/>
                <a:chExt cx="838200" cy="685801"/>
              </a:xfrm>
            </p:grpSpPr>
            <p:sp>
              <p:nvSpPr>
                <p:cNvPr id="45"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47"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44"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1" y="2908131"/>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21" name="组合 20"/>
          <p:cNvGrpSpPr/>
          <p:nvPr/>
        </p:nvGrpSpPr>
        <p:grpSpPr>
          <a:xfrm>
            <a:off x="3143671" y="3755414"/>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8" name="组合 47"/>
          <p:cNvGrpSpPr/>
          <p:nvPr/>
        </p:nvGrpSpPr>
        <p:grpSpPr>
          <a:xfrm>
            <a:off x="3143671" y="4602697"/>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1" y="5449978"/>
            <a:ext cx="5688630" cy="685801"/>
            <a:chOff x="4828395" y="764704"/>
            <a:chExt cx="5688630" cy="685801"/>
          </a:xfrm>
        </p:grpSpPr>
        <p:sp>
          <p:nvSpPr>
            <p:cNvPr id="40"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6" name="组合 65"/>
            <p:cNvGrpSpPr/>
            <p:nvPr/>
          </p:nvGrpSpPr>
          <p:grpSpPr>
            <a:xfrm>
              <a:off x="4828395" y="764704"/>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300342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600201"/>
            <a:ext cx="10742984" cy="1108719"/>
          </a:xfrm>
        </p:spPr>
        <p:txBody>
          <a:bodyPr>
            <a:normAutofit/>
          </a:bodyPr>
          <a:lstStyle/>
          <a:p>
            <a:r>
              <a:rPr lang="en-US" altLang="zh-CN" sz="3200" dirty="0" smtClean="0">
                <a:solidFill>
                  <a:schemeClr val="tx1">
                    <a:lumMod val="85000"/>
                    <a:lumOff val="15000"/>
                  </a:schemeClr>
                </a:solidFill>
              </a:rPr>
              <a:t>XML Reader</a:t>
            </a:r>
            <a:r>
              <a:rPr lang="zh-CN" altLang="en-US" sz="3200" dirty="0" smtClean="0">
                <a:solidFill>
                  <a:schemeClr val="tx1">
                    <a:lumMod val="85000"/>
                    <a:lumOff val="15000"/>
                  </a:schemeClr>
                </a:solidFill>
              </a:rPr>
              <a:t>通过相应的</a:t>
            </a:r>
            <a:r>
              <a:rPr lang="zh-CN" altLang="en-US" sz="3200" dirty="0">
                <a:solidFill>
                  <a:schemeClr val="tx1">
                    <a:lumMod val="85000"/>
                    <a:lumOff val="15000"/>
                  </a:schemeClr>
                </a:solidFill>
              </a:rPr>
              <a:t>事件</a:t>
            </a:r>
            <a:r>
              <a:rPr lang="zh-CN" altLang="en-US" sz="3200" dirty="0" smtClean="0">
                <a:solidFill>
                  <a:schemeClr val="tx1">
                    <a:lumMod val="85000"/>
                    <a:lumOff val="15000"/>
                  </a:schemeClr>
                </a:solidFill>
              </a:rPr>
              <a:t>处理器注册方法</a:t>
            </a:r>
            <a:r>
              <a:rPr lang="en-US" altLang="zh-CN" sz="3200" dirty="0" err="1" smtClean="0">
                <a:solidFill>
                  <a:schemeClr val="tx1">
                    <a:lumMod val="85000"/>
                    <a:lumOff val="15000"/>
                  </a:schemeClr>
                </a:solidFill>
              </a:rPr>
              <a:t>setXX</a:t>
            </a:r>
            <a:r>
              <a:rPr lang="zh-CN" altLang="en-US" sz="3200" dirty="0" smtClean="0">
                <a:solidFill>
                  <a:schemeClr val="tx1">
                    <a:lumMod val="85000"/>
                    <a:lumOff val="15000"/>
                  </a:schemeClr>
                </a:solidFill>
              </a:rPr>
              <a:t>（）来完成与这</a:t>
            </a:r>
            <a:r>
              <a:rPr lang="en-US" altLang="zh-CN" sz="3200" dirty="0">
                <a:solidFill>
                  <a:schemeClr val="tx1">
                    <a:lumMod val="85000"/>
                    <a:lumOff val="15000"/>
                  </a:schemeClr>
                </a:solidFill>
              </a:rPr>
              <a:t>4</a:t>
            </a:r>
            <a:r>
              <a:rPr lang="zh-CN" altLang="en-US" sz="3200" dirty="0">
                <a:solidFill>
                  <a:schemeClr val="tx1">
                    <a:lumMod val="85000"/>
                    <a:lumOff val="15000"/>
                  </a:schemeClr>
                </a:solidFill>
              </a:rPr>
              <a:t>个接口的</a:t>
            </a:r>
            <a:r>
              <a:rPr lang="zh-CN" altLang="en-US" sz="3200" dirty="0" smtClean="0">
                <a:solidFill>
                  <a:schemeClr val="tx1">
                    <a:lumMod val="85000"/>
                    <a:lumOff val="15000"/>
                  </a:schemeClr>
                </a:solidFill>
              </a:rPr>
              <a:t>连接。</a:t>
            </a:r>
            <a:endParaRPr lang="en-US" altLang="zh-CN" sz="3200" dirty="0" smtClean="0">
              <a:solidFill>
                <a:schemeClr val="tx1">
                  <a:lumMod val="85000"/>
                  <a:lumOff val="15000"/>
                </a:schemeClr>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963417649"/>
              </p:ext>
            </p:extLst>
          </p:nvPr>
        </p:nvGraphicFramePr>
        <p:xfrm>
          <a:off x="551384" y="2679784"/>
          <a:ext cx="11093586" cy="3845560"/>
        </p:xfrm>
        <a:graphic>
          <a:graphicData uri="http://schemas.openxmlformats.org/drawingml/2006/table">
            <a:tbl>
              <a:tblPr/>
              <a:tblGrid>
                <a:gridCol w="2235236">
                  <a:extLst>
                    <a:ext uri="{9D8B030D-6E8A-4147-A177-3AD203B41FA5}">
                      <a16:colId xmlns:a16="http://schemas.microsoft.com/office/drawing/2014/main" xmlns="" val="967325757"/>
                    </a:ext>
                  </a:extLst>
                </a:gridCol>
                <a:gridCol w="4089691">
                  <a:extLst>
                    <a:ext uri="{9D8B030D-6E8A-4147-A177-3AD203B41FA5}">
                      <a16:colId xmlns:a16="http://schemas.microsoft.com/office/drawing/2014/main" xmlns="" val="2126568052"/>
                    </a:ext>
                  </a:extLst>
                </a:gridCol>
                <a:gridCol w="4768659">
                  <a:extLst>
                    <a:ext uri="{9D8B030D-6E8A-4147-A177-3AD203B41FA5}">
                      <a16:colId xmlns:a16="http://schemas.microsoft.com/office/drawing/2014/main" xmlns="" val="18751488"/>
                    </a:ext>
                  </a:extLst>
                </a:gridCol>
              </a:tblGrid>
              <a:tr h="290830">
                <a:tc>
                  <a:txBody>
                    <a:bodyPr/>
                    <a:lstStyle/>
                    <a:p>
                      <a:pPr algn="ctr"/>
                      <a:r>
                        <a:rPr lang="zh-CN" altLang="en-US" sz="2000" b="1"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处理器名称</a:t>
                      </a:r>
                      <a:endParaRPr lang="zh-CN" altLang="en-US" sz="20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tc>
                  <a:txBody>
                    <a:bodyPr/>
                    <a:lstStyle/>
                    <a:p>
                      <a:pPr algn="ct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处理事件</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tc>
                  <a:txBody>
                    <a:bodyPr/>
                    <a:lstStyle/>
                    <a:p>
                      <a:pPr algn="ctr"/>
                      <a:r>
                        <a:rPr lang="en-US" altLang="zh-CN" sz="2000" b="1" dirty="0" err="1" smtClean="0">
                          <a:solidFill>
                            <a:schemeClr val="tx1">
                              <a:lumMod val="85000"/>
                              <a:lumOff val="15000"/>
                            </a:schemeClr>
                          </a:solidFill>
                          <a:latin typeface="微软雅黑" panose="020B0503020204020204" pitchFamily="34" charset="-122"/>
                          <a:ea typeface="微软雅黑" panose="020B0503020204020204" pitchFamily="34" charset="-122"/>
                        </a:rPr>
                        <a:t>XMLReader</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注册方法</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526201701"/>
                  </a:ext>
                </a:extLst>
              </a:tr>
              <a:tr h="398780">
                <a:tc>
                  <a:txBody>
                    <a:bodyPr/>
                    <a:lstStyle/>
                    <a:p>
                      <a:r>
                        <a:rPr lang="en-US" altLang="zh-CN" sz="20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ContentHandler</a:t>
                      </a:r>
                      <a:endParaRPr lang="zh-CN" altLang="en-US" sz="2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跟文档内容有关的事件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）文档的开始与结束</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XML</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元素的开始与结束</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）可忽略的实体</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）名称空间前缀映射开始和结束</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）处理指令</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）字符数据和可忽略的空格</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setContentHandler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ContentHandler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h)</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399469765"/>
                  </a:ext>
                </a:extLst>
              </a:tr>
              <a:tr h="398780">
                <a:tc>
                  <a:txBody>
                    <a:bodyPr/>
                    <a:lstStyle/>
                    <a:p>
                      <a:r>
                        <a:rPr lang="en-US" altLang="zh-CN" sz="20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ErrorHandler</a:t>
                      </a:r>
                      <a:endParaRPr lang="zh-CN" altLang="en-US" sz="2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处理</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XML</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文档时产生的错误</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setErrorHandler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ErrorHandler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h)</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925040144"/>
                  </a:ext>
                </a:extLst>
              </a:tr>
              <a:tr h="398780">
                <a:tc>
                  <a:txBody>
                    <a:bodyPr/>
                    <a:lstStyle/>
                    <a:p>
                      <a:r>
                        <a:rPr lang="en-US" altLang="zh-CN" sz="20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DTDHandler</a:t>
                      </a:r>
                      <a:endParaRPr lang="zh-CN" altLang="en-US" sz="2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处理对文档的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DTD</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进行解析时产生的相应事件</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setDTDHandler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DTDHandler</a:t>
                      </a:r>
                      <a:r>
                        <a:rPr lang="en-US" altLang="zh-CN" sz="2000" baseline="0" dirty="0" smtClean="0">
                          <a:solidFill>
                            <a:schemeClr val="tx1">
                              <a:lumMod val="85000"/>
                              <a:lumOff val="15000"/>
                            </a:schemeClr>
                          </a:solidFill>
                          <a:latin typeface="微软雅黑" panose="020B0503020204020204" pitchFamily="34" charset="-122"/>
                          <a:ea typeface="微软雅黑" panose="020B0503020204020204" pitchFamily="34" charset="-122"/>
                        </a:rPr>
                        <a:t> h)</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178496346"/>
                  </a:ext>
                </a:extLst>
              </a:tr>
              <a:tr h="398780">
                <a:tc>
                  <a:txBody>
                    <a:bodyPr/>
                    <a:lstStyle/>
                    <a:p>
                      <a:r>
                        <a:rPr lang="en-US" altLang="zh-CN" sz="20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EntityResolver</a:t>
                      </a:r>
                      <a:endParaRPr lang="zh-CN" altLang="en-US" sz="2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处理外部实体</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setEntityResolver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EntityResolver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e)</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467372124"/>
                  </a:ext>
                </a:extLst>
              </a:tr>
            </a:tbl>
          </a:graphicData>
        </a:graphic>
      </p:graphicFrame>
    </p:spTree>
    <p:extLst>
      <p:ext uri="{BB962C8B-B14F-4D97-AF65-F5344CB8AC3E}">
        <p14:creationId xmlns:p14="http://schemas.microsoft.com/office/powerpoint/2010/main" val="4208310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484785"/>
            <a:ext cx="10742984" cy="1656184"/>
          </a:xfrm>
        </p:spPr>
        <p:txBody>
          <a:bodyPr>
            <a:normAutofit/>
          </a:bodyPr>
          <a:lstStyle/>
          <a:p>
            <a:r>
              <a:rPr lang="zh-CN" altLang="en-US" sz="3200" dirty="0" smtClean="0">
                <a:solidFill>
                  <a:schemeClr val="tx1">
                    <a:lumMod val="85000"/>
                    <a:lumOff val="15000"/>
                  </a:schemeClr>
                </a:solidFill>
              </a:rPr>
              <a:t>但是无需都</a:t>
            </a:r>
            <a:r>
              <a:rPr lang="zh-CN" altLang="en-US" sz="3200" dirty="0">
                <a:solidFill>
                  <a:schemeClr val="tx1">
                    <a:lumMod val="85000"/>
                    <a:lumOff val="15000"/>
                  </a:schemeClr>
                </a:solidFill>
              </a:rPr>
              <a:t>实现</a:t>
            </a:r>
            <a:r>
              <a:rPr lang="zh-CN" altLang="en-US" sz="3200" dirty="0" smtClean="0">
                <a:solidFill>
                  <a:schemeClr val="tx1">
                    <a:lumMod val="85000"/>
                    <a:lumOff val="15000"/>
                  </a:schemeClr>
                </a:solidFill>
              </a:rPr>
              <a:t>这</a:t>
            </a:r>
            <a:r>
              <a:rPr lang="en-US" altLang="zh-CN" sz="3200" dirty="0">
                <a:solidFill>
                  <a:schemeClr val="tx1">
                    <a:lumMod val="85000"/>
                    <a:lumOff val="15000"/>
                  </a:schemeClr>
                </a:solidFill>
              </a:rPr>
              <a:t>4</a:t>
            </a:r>
            <a:r>
              <a:rPr lang="zh-CN" altLang="en-US" sz="3200" dirty="0">
                <a:solidFill>
                  <a:schemeClr val="tx1">
                    <a:lumMod val="85000"/>
                    <a:lumOff val="15000"/>
                  </a:schemeClr>
                </a:solidFill>
              </a:rPr>
              <a:t>个接口，</a:t>
            </a:r>
            <a:r>
              <a:rPr lang="en-US" altLang="zh-CN" sz="3200" dirty="0">
                <a:solidFill>
                  <a:schemeClr val="tx1">
                    <a:lumMod val="85000"/>
                    <a:lumOff val="15000"/>
                  </a:schemeClr>
                </a:solidFill>
              </a:rPr>
              <a:t>SDK</a:t>
            </a:r>
            <a:r>
              <a:rPr lang="zh-CN" altLang="en-US" sz="3200" dirty="0">
                <a:solidFill>
                  <a:schemeClr val="tx1">
                    <a:lumMod val="85000"/>
                    <a:lumOff val="15000"/>
                  </a:schemeClr>
                </a:solidFill>
              </a:rPr>
              <a:t>为我们提供了</a:t>
            </a:r>
            <a:r>
              <a:rPr lang="en-US" altLang="zh-CN" sz="3200" dirty="0" err="1">
                <a:solidFill>
                  <a:schemeClr val="tx1">
                    <a:lumMod val="85000"/>
                    <a:lumOff val="15000"/>
                  </a:schemeClr>
                </a:solidFill>
              </a:rPr>
              <a:t>DefaultHandler</a:t>
            </a:r>
            <a:r>
              <a:rPr lang="zh-CN" altLang="en-US" sz="3200" dirty="0">
                <a:solidFill>
                  <a:schemeClr val="tx1">
                    <a:lumMod val="85000"/>
                    <a:lumOff val="15000"/>
                  </a:schemeClr>
                </a:solidFill>
              </a:rPr>
              <a:t>类来处理，</a:t>
            </a:r>
            <a:r>
              <a:rPr lang="en-US" altLang="zh-CN" sz="3200" dirty="0" err="1">
                <a:solidFill>
                  <a:schemeClr val="tx1">
                    <a:lumMod val="85000"/>
                    <a:lumOff val="15000"/>
                  </a:schemeClr>
                </a:solidFill>
              </a:rPr>
              <a:t>DefaultHandler</a:t>
            </a:r>
            <a:r>
              <a:rPr lang="zh-CN" altLang="en-US" sz="3200" dirty="0">
                <a:solidFill>
                  <a:schemeClr val="tx1">
                    <a:lumMod val="85000"/>
                    <a:lumOff val="15000"/>
                  </a:schemeClr>
                </a:solidFill>
              </a:rPr>
              <a:t>类的一些主要事件回调方法如下：</a:t>
            </a:r>
            <a:endParaRPr lang="en-US" altLang="zh-CN" sz="3200" dirty="0" smtClean="0">
              <a:solidFill>
                <a:schemeClr val="tx1">
                  <a:lumMod val="85000"/>
                  <a:lumOff val="15000"/>
                </a:schemeClr>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177333559"/>
              </p:ext>
            </p:extLst>
          </p:nvPr>
        </p:nvGraphicFramePr>
        <p:xfrm>
          <a:off x="761106" y="3140968"/>
          <a:ext cx="10951518" cy="3604260"/>
        </p:xfrm>
        <a:graphic>
          <a:graphicData uri="http://schemas.openxmlformats.org/drawingml/2006/table">
            <a:tbl>
              <a:tblPr/>
              <a:tblGrid>
                <a:gridCol w="5393110">
                  <a:extLst>
                    <a:ext uri="{9D8B030D-6E8A-4147-A177-3AD203B41FA5}">
                      <a16:colId xmlns:a16="http://schemas.microsoft.com/office/drawing/2014/main" xmlns="" val="967325757"/>
                    </a:ext>
                  </a:extLst>
                </a:gridCol>
                <a:gridCol w="5558408">
                  <a:extLst>
                    <a:ext uri="{9D8B030D-6E8A-4147-A177-3AD203B41FA5}">
                      <a16:colId xmlns:a16="http://schemas.microsoft.com/office/drawing/2014/main" xmlns="" val="18751488"/>
                    </a:ext>
                  </a:extLst>
                </a:gridCol>
              </a:tblGrid>
              <a:tr h="290830">
                <a:tc>
                  <a:txBody>
                    <a:bodyPr/>
                    <a:lstStyle/>
                    <a:p>
                      <a:pPr algn="ctr">
                        <a:spcAft>
                          <a:spcPts val="0"/>
                        </a:spcAft>
                      </a:pPr>
                      <a:r>
                        <a:rPr lang="zh-CN" altLang="en-US" sz="2000" b="1" dirty="0">
                          <a:solidFill>
                            <a:schemeClr val="tx1">
                              <a:lumMod val="85000"/>
                              <a:lumOff val="15000"/>
                            </a:schemeClr>
                          </a:solidFill>
                          <a:effectLst/>
                          <a:latin typeface="微软雅黑" panose="020B0503020204020204" pitchFamily="34" charset="-122"/>
                          <a:ea typeface="微软雅黑" panose="020B0503020204020204" pitchFamily="34" charset="-122"/>
                        </a:rPr>
                        <a:t>方法名称</a:t>
                      </a:r>
                    </a:p>
                  </a:txBody>
                  <a:tcPr marL="68580" marR="68580" marT="0" marB="0"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tc>
                  <a:txBody>
                    <a:bodyPr/>
                    <a:lstStyle/>
                    <a:p>
                      <a:pPr algn="ctr">
                        <a:spcAft>
                          <a:spcPts val="0"/>
                        </a:spcAft>
                      </a:pPr>
                      <a:r>
                        <a:rPr lang="zh-CN" altLang="en-US" sz="2000" b="1" smtClean="0">
                          <a:solidFill>
                            <a:schemeClr val="tx1">
                              <a:lumMod val="85000"/>
                              <a:lumOff val="15000"/>
                            </a:schemeClr>
                          </a:solidFill>
                          <a:effectLst/>
                          <a:latin typeface="微软雅黑" panose="020B0503020204020204" pitchFamily="34" charset="-122"/>
                          <a:ea typeface="微软雅黑" panose="020B0503020204020204" pitchFamily="34" charset="-122"/>
                        </a:rPr>
                        <a:t>描述</a:t>
                      </a:r>
                      <a:endParaRPr lang="zh-CN" altLang="en-US" sz="2000" b="1">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526201701"/>
                  </a:ext>
                </a:extLst>
              </a:tr>
              <a:tr h="398780">
                <a:tc>
                  <a:txBody>
                    <a:bodyPr/>
                    <a:lstStyle/>
                    <a:p>
                      <a:r>
                        <a:rPr lang="en-US" altLang="zh-CN" sz="2000" b="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setDocumentLocator</a:t>
                      </a:r>
                      <a:r>
                        <a:rPr lang="en-US" altLang="zh-CN" sz="20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(Locator locator)</a:t>
                      </a:r>
                      <a:endParaRPr lang="zh-CN" altLang="en-US" sz="20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sz="20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设置一个可以定位文档内容事件发生位置的定位对象</a:t>
                      </a:r>
                      <a:endParaRPr lang="zh-CN" altLang="en-US" sz="20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399469765"/>
                  </a:ext>
                </a:extLst>
              </a:tr>
              <a:tr h="398780">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startDocument</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处理文档内容开始事件</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467372124"/>
                  </a:ext>
                </a:extLst>
              </a:tr>
              <a:tr h="398780">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startElement</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(String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uri,String</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localName</a:t>
                      </a:r>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 </a:t>
                      </a:r>
                    </a:p>
                    <a:p>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                      String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qName,Attributes</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atts</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处理元素开始事件</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826927343"/>
                  </a:ext>
                </a:extLst>
              </a:tr>
              <a:tr h="398780">
                <a:tc>
                  <a:txBody>
                    <a:bodyPr/>
                    <a:lstStyle/>
                    <a:p>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characters(char[]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ch,int</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start,int</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length)</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处理元素的字符内容</a:t>
                      </a: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444511357"/>
                  </a:ext>
                </a:extLst>
              </a:tr>
              <a:tr h="398780">
                <a:tc>
                  <a:txBody>
                    <a:bodyPr/>
                    <a:lstStyle/>
                    <a:p>
                      <a:r>
                        <a:rPr lang="en-US" altLang="zh-CN" sz="2000" err="1" smtClean="0">
                          <a:solidFill>
                            <a:schemeClr val="tx1">
                              <a:lumMod val="85000"/>
                              <a:lumOff val="15000"/>
                            </a:schemeClr>
                          </a:solidFill>
                          <a:latin typeface="微软雅黑" panose="020B0503020204020204" pitchFamily="34" charset="-122"/>
                          <a:ea typeface="微软雅黑" panose="020B0503020204020204" pitchFamily="34" charset="-122"/>
                        </a:rPr>
                        <a:t>endElement</a:t>
                      </a:r>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(String uri, String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localName</a:t>
                      </a:r>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 </a:t>
                      </a:r>
                    </a:p>
                    <a:p>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                     String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qName</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处理元素结束事件</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775688504"/>
                  </a:ext>
                </a:extLst>
              </a:tr>
              <a:tr h="398780">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endDocument</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处理文档解析的结束事件</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580118957"/>
                  </a:ext>
                </a:extLst>
              </a:tr>
            </a:tbl>
          </a:graphicData>
        </a:graphic>
      </p:graphicFrame>
    </p:spTree>
    <p:extLst>
      <p:ext uri="{BB962C8B-B14F-4D97-AF65-F5344CB8AC3E}">
        <p14:creationId xmlns:p14="http://schemas.microsoft.com/office/powerpoint/2010/main" val="503502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600201"/>
            <a:ext cx="10729192" cy="5069159"/>
          </a:xfrm>
        </p:spPr>
        <p:txBody>
          <a:bodyPr>
            <a:noAutofit/>
          </a:bodyPr>
          <a:lstStyle/>
          <a:p>
            <a:pPr>
              <a:spcBef>
                <a:spcPts val="0"/>
              </a:spcBef>
            </a:pPr>
            <a:r>
              <a:rPr lang="zh-CN" altLang="en-US" sz="3200" dirty="0" smtClean="0">
                <a:solidFill>
                  <a:schemeClr val="tx1">
                    <a:lumMod val="85000"/>
                    <a:lumOff val="15000"/>
                  </a:schemeClr>
                </a:solidFill>
              </a:rPr>
              <a:t>使用</a:t>
            </a:r>
            <a:r>
              <a:rPr lang="en-US" altLang="zh-CN" sz="3200" dirty="0" smtClean="0">
                <a:solidFill>
                  <a:schemeClr val="tx1">
                    <a:lumMod val="85000"/>
                    <a:lumOff val="15000"/>
                  </a:schemeClr>
                </a:solidFill>
              </a:rPr>
              <a:t>SAX</a:t>
            </a:r>
            <a:r>
              <a:rPr lang="zh-CN" altLang="en-US" sz="3200" dirty="0" smtClean="0">
                <a:solidFill>
                  <a:schemeClr val="tx1">
                    <a:lumMod val="85000"/>
                    <a:lumOff val="15000"/>
                  </a:schemeClr>
                </a:solidFill>
              </a:rPr>
              <a:t>方式解析</a:t>
            </a:r>
            <a:r>
              <a:rPr lang="en-US" altLang="zh-CN" sz="3200" dirty="0" smtClean="0">
                <a:solidFill>
                  <a:schemeClr val="tx1">
                    <a:lumMod val="85000"/>
                    <a:lumOff val="15000"/>
                  </a:schemeClr>
                </a:solidFill>
              </a:rPr>
              <a:t>XML</a:t>
            </a:r>
            <a:r>
              <a:rPr lang="zh-CN" altLang="en-US" sz="3200" dirty="0">
                <a:solidFill>
                  <a:schemeClr val="tx1">
                    <a:lumMod val="85000"/>
                    <a:lumOff val="15000"/>
                  </a:schemeClr>
                </a:solidFill>
              </a:rPr>
              <a:t>需要</a:t>
            </a:r>
            <a:r>
              <a:rPr lang="en-US" altLang="zh-CN" sz="3200" dirty="0" err="1" smtClean="0">
                <a:solidFill>
                  <a:schemeClr val="tx1">
                    <a:lumMod val="85000"/>
                    <a:lumOff val="15000"/>
                  </a:schemeClr>
                </a:solidFill>
              </a:rPr>
              <a:t>XMLReader</a:t>
            </a:r>
            <a:r>
              <a:rPr lang="en-US" altLang="zh-CN" sz="3200" dirty="0" smtClean="0">
                <a:solidFill>
                  <a:schemeClr val="tx1">
                    <a:lumMod val="85000"/>
                    <a:lumOff val="15000"/>
                  </a:schemeClr>
                </a:solidFill>
              </a:rPr>
              <a:t> </a:t>
            </a:r>
            <a:r>
              <a:rPr lang="zh-CN" altLang="en-US" sz="3200" dirty="0">
                <a:solidFill>
                  <a:schemeClr val="tx1">
                    <a:lumMod val="85000"/>
                    <a:lumOff val="15000"/>
                  </a:schemeClr>
                </a:solidFill>
              </a:rPr>
              <a:t>以及</a:t>
            </a:r>
            <a:r>
              <a:rPr lang="en-US" altLang="zh-CN" sz="3200" dirty="0" err="1">
                <a:solidFill>
                  <a:schemeClr val="tx1">
                    <a:lumMod val="85000"/>
                    <a:lumOff val="15000"/>
                  </a:schemeClr>
                </a:solidFill>
              </a:rPr>
              <a:t>DefaultHandler</a:t>
            </a:r>
            <a:r>
              <a:rPr lang="zh-CN" altLang="en-US" sz="3200" dirty="0">
                <a:solidFill>
                  <a:schemeClr val="tx1">
                    <a:lumMod val="85000"/>
                    <a:lumOff val="15000"/>
                  </a:schemeClr>
                </a:solidFill>
              </a:rPr>
              <a:t>来</a:t>
            </a:r>
            <a:r>
              <a:rPr lang="zh-CN" altLang="en-US" sz="3200" dirty="0" smtClean="0">
                <a:solidFill>
                  <a:schemeClr val="tx1">
                    <a:lumMod val="85000"/>
                    <a:lumOff val="15000"/>
                  </a:schemeClr>
                </a:solidFill>
              </a:rPr>
              <a:t>配合，解析步骤如下：</a:t>
            </a:r>
            <a:endParaRPr lang="en-US" altLang="zh-CN" sz="3200" dirty="0" smtClean="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创建</a:t>
            </a:r>
            <a:r>
              <a:rPr lang="en-US" altLang="zh-CN" sz="2800" dirty="0" err="1">
                <a:solidFill>
                  <a:schemeClr val="tx1">
                    <a:lumMod val="85000"/>
                    <a:lumOff val="15000"/>
                  </a:schemeClr>
                </a:solidFill>
              </a:rPr>
              <a:t>SAXParserFactory</a:t>
            </a:r>
            <a:r>
              <a:rPr lang="zh-CN" altLang="en-US" sz="2800" dirty="0" smtClean="0">
                <a:solidFill>
                  <a:schemeClr val="tx1">
                    <a:lumMod val="85000"/>
                    <a:lumOff val="15000"/>
                  </a:schemeClr>
                </a:solidFill>
              </a:rPr>
              <a:t>对象。</a:t>
            </a:r>
            <a:endParaRPr lang="zh-CN" altLang="en-US" sz="2800" dirty="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根据</a:t>
            </a:r>
            <a:r>
              <a:rPr lang="en-US" altLang="zh-CN" sz="2800" dirty="0" err="1">
                <a:solidFill>
                  <a:schemeClr val="tx1">
                    <a:lumMod val="85000"/>
                    <a:lumOff val="15000"/>
                  </a:schemeClr>
                </a:solidFill>
              </a:rPr>
              <a:t>SAXParserFactory.newSAXParser</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方法返回一个</a:t>
            </a:r>
            <a:r>
              <a:rPr lang="en-US" altLang="zh-CN" sz="2800" dirty="0" err="1">
                <a:solidFill>
                  <a:schemeClr val="tx1">
                    <a:lumMod val="85000"/>
                    <a:lumOff val="15000"/>
                  </a:schemeClr>
                </a:solidFill>
              </a:rPr>
              <a:t>SAXParser</a:t>
            </a:r>
            <a:r>
              <a:rPr lang="zh-CN" altLang="en-US" sz="2800" dirty="0">
                <a:solidFill>
                  <a:schemeClr val="tx1">
                    <a:lumMod val="85000"/>
                    <a:lumOff val="15000"/>
                  </a:schemeClr>
                </a:solidFill>
              </a:rPr>
              <a:t>解析</a:t>
            </a:r>
            <a:r>
              <a:rPr lang="zh-CN" altLang="en-US" sz="2800" dirty="0" smtClean="0">
                <a:solidFill>
                  <a:schemeClr val="tx1">
                    <a:lumMod val="85000"/>
                    <a:lumOff val="15000"/>
                  </a:schemeClr>
                </a:solidFill>
              </a:rPr>
              <a:t>器。</a:t>
            </a:r>
            <a:endParaRPr lang="en-US" altLang="zh-CN" sz="2800" dirty="0" smtClean="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根据</a:t>
            </a:r>
            <a:r>
              <a:rPr lang="en-US" altLang="zh-CN" sz="2800" dirty="0" err="1">
                <a:solidFill>
                  <a:schemeClr val="tx1">
                    <a:lumMod val="85000"/>
                    <a:lumOff val="15000"/>
                  </a:schemeClr>
                </a:solidFill>
              </a:rPr>
              <a:t>SAXParser</a:t>
            </a:r>
            <a:r>
              <a:rPr lang="zh-CN" altLang="en-US" sz="2800" dirty="0">
                <a:solidFill>
                  <a:schemeClr val="tx1">
                    <a:lumMod val="85000"/>
                    <a:lumOff val="15000"/>
                  </a:schemeClr>
                </a:solidFill>
              </a:rPr>
              <a:t>解析器获取事件源对象</a:t>
            </a:r>
            <a:r>
              <a:rPr lang="en-US" altLang="zh-CN" sz="2800" dirty="0" err="1" smtClean="0">
                <a:solidFill>
                  <a:schemeClr val="tx1">
                    <a:lumMod val="85000"/>
                    <a:lumOff val="15000"/>
                  </a:schemeClr>
                </a:solidFill>
              </a:rPr>
              <a:t>XMLReader</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实例化</a:t>
            </a:r>
            <a:r>
              <a:rPr lang="zh-CN" altLang="en-US" sz="2800" dirty="0">
                <a:solidFill>
                  <a:schemeClr val="tx1">
                    <a:lumMod val="85000"/>
                    <a:lumOff val="15000"/>
                  </a:schemeClr>
                </a:solidFill>
              </a:rPr>
              <a:t>一个</a:t>
            </a:r>
            <a:r>
              <a:rPr lang="en-US" altLang="zh-CN" sz="2800" dirty="0" err="1">
                <a:solidFill>
                  <a:schemeClr val="tx1">
                    <a:lumMod val="85000"/>
                    <a:lumOff val="15000"/>
                  </a:schemeClr>
                </a:solidFill>
              </a:rPr>
              <a:t>DefaultHandler</a:t>
            </a:r>
            <a:r>
              <a:rPr lang="zh-CN" altLang="en-US" sz="2800" dirty="0" smtClean="0">
                <a:solidFill>
                  <a:schemeClr val="tx1">
                    <a:lumMod val="85000"/>
                    <a:lumOff val="15000"/>
                  </a:schemeClr>
                </a:solidFill>
              </a:rPr>
              <a:t>对象。</a:t>
            </a:r>
            <a:endParaRPr lang="zh-CN" altLang="en-US" sz="2800" dirty="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连接</a:t>
            </a:r>
            <a:r>
              <a:rPr lang="zh-CN" altLang="en-US" sz="2800" dirty="0">
                <a:solidFill>
                  <a:schemeClr val="tx1">
                    <a:lumMod val="85000"/>
                    <a:lumOff val="15000"/>
                  </a:schemeClr>
                </a:solidFill>
              </a:rPr>
              <a:t>事件源对象</a:t>
            </a:r>
            <a:r>
              <a:rPr lang="en-US" altLang="zh-CN" sz="2800" dirty="0" err="1">
                <a:solidFill>
                  <a:schemeClr val="tx1">
                    <a:lumMod val="85000"/>
                    <a:lumOff val="15000"/>
                  </a:schemeClr>
                </a:solidFill>
              </a:rPr>
              <a:t>XMLReader</a:t>
            </a:r>
            <a:r>
              <a:rPr lang="zh-CN" altLang="en-US" sz="2800" dirty="0">
                <a:solidFill>
                  <a:schemeClr val="tx1">
                    <a:lumMod val="85000"/>
                    <a:lumOff val="15000"/>
                  </a:schemeClr>
                </a:solidFill>
              </a:rPr>
              <a:t>到事件处理类</a:t>
            </a:r>
            <a:r>
              <a:rPr lang="en-US" altLang="zh-CN" sz="2800" dirty="0" err="1" smtClean="0">
                <a:solidFill>
                  <a:schemeClr val="tx1">
                    <a:lumMod val="85000"/>
                    <a:lumOff val="15000"/>
                  </a:schemeClr>
                </a:solidFill>
              </a:rPr>
              <a:t>DefaultHandler</a:t>
            </a:r>
            <a:r>
              <a:rPr lang="zh-CN" altLang="en-US" sz="2800" dirty="0" smtClean="0">
                <a:solidFill>
                  <a:schemeClr val="tx1">
                    <a:lumMod val="85000"/>
                    <a:lumOff val="15000"/>
                  </a:schemeClr>
                </a:solidFill>
              </a:rPr>
              <a:t>。</a:t>
            </a:r>
            <a:endParaRPr lang="zh-CN" altLang="en-US" sz="2800" dirty="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调用</a:t>
            </a:r>
            <a:r>
              <a:rPr lang="en-US" altLang="zh-CN" sz="2800" dirty="0" err="1">
                <a:solidFill>
                  <a:schemeClr val="tx1">
                    <a:lumMod val="85000"/>
                    <a:lumOff val="15000"/>
                  </a:schemeClr>
                </a:solidFill>
              </a:rPr>
              <a:t>XMLReader</a:t>
            </a:r>
            <a:r>
              <a:rPr lang="zh-CN" altLang="en-US" sz="2800" dirty="0">
                <a:solidFill>
                  <a:schemeClr val="tx1">
                    <a:lumMod val="85000"/>
                    <a:lumOff val="15000"/>
                  </a:schemeClr>
                </a:solidFill>
              </a:rPr>
              <a:t>的</a:t>
            </a:r>
            <a:r>
              <a:rPr lang="en-US" altLang="zh-CN" sz="2800" dirty="0">
                <a:solidFill>
                  <a:schemeClr val="tx1">
                    <a:lumMod val="85000"/>
                    <a:lumOff val="15000"/>
                  </a:schemeClr>
                </a:solidFill>
              </a:rPr>
              <a:t>parse</a:t>
            </a:r>
            <a:r>
              <a:rPr lang="zh-CN" altLang="en-US" sz="2800" dirty="0">
                <a:solidFill>
                  <a:schemeClr val="tx1">
                    <a:lumMod val="85000"/>
                    <a:lumOff val="15000"/>
                  </a:schemeClr>
                </a:solidFill>
              </a:rPr>
              <a:t>方法从输入源中</a:t>
            </a:r>
            <a:r>
              <a:rPr lang="zh-CN" altLang="en-US" sz="2800" dirty="0" smtClean="0">
                <a:solidFill>
                  <a:schemeClr val="tx1">
                    <a:lumMod val="85000"/>
                    <a:lumOff val="15000"/>
                  </a:schemeClr>
                </a:solidFill>
              </a:rPr>
              <a:t>获取</a:t>
            </a:r>
            <a:r>
              <a:rPr lang="en-US" altLang="zh-CN" sz="2800" dirty="0" smtClean="0">
                <a:solidFill>
                  <a:schemeClr val="tx1">
                    <a:lumMod val="85000"/>
                    <a:lumOff val="15000"/>
                  </a:schemeClr>
                </a:solidFill>
              </a:rPr>
              <a:t>xml</a:t>
            </a:r>
            <a:r>
              <a:rPr lang="zh-CN" altLang="en-US" sz="2800" dirty="0" smtClean="0">
                <a:solidFill>
                  <a:schemeClr val="tx1">
                    <a:lumMod val="85000"/>
                    <a:lumOff val="15000"/>
                  </a:schemeClr>
                </a:solidFill>
              </a:rPr>
              <a:t>数据。</a:t>
            </a:r>
            <a:endParaRPr lang="zh-CN" altLang="en-US" sz="2800" dirty="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通过</a:t>
            </a:r>
            <a:r>
              <a:rPr lang="en-US" altLang="zh-CN" sz="2800" dirty="0" err="1">
                <a:solidFill>
                  <a:schemeClr val="tx1">
                    <a:lumMod val="85000"/>
                    <a:lumOff val="15000"/>
                  </a:schemeClr>
                </a:solidFill>
              </a:rPr>
              <a:t>DefaultHandler</a:t>
            </a:r>
            <a:r>
              <a:rPr lang="zh-CN" altLang="en-US" sz="2800" dirty="0">
                <a:solidFill>
                  <a:schemeClr val="tx1">
                    <a:lumMod val="85000"/>
                    <a:lumOff val="15000"/>
                  </a:schemeClr>
                </a:solidFill>
              </a:rPr>
              <a:t>返回我们需要的数据集合</a:t>
            </a:r>
            <a:r>
              <a:rPr lang="zh-CN" altLang="en-US" sz="2800" dirty="0" smtClean="0">
                <a:solidFill>
                  <a:schemeClr val="tx1">
                    <a:lumMod val="85000"/>
                    <a:lumOff val="15000"/>
                  </a:schemeClr>
                </a:solidFill>
              </a:rPr>
              <a:t>。</a:t>
            </a:r>
            <a:endParaRPr lang="en-US" altLang="zh-CN" sz="1600" dirty="0" smtClean="0">
              <a:solidFill>
                <a:schemeClr val="tx1">
                  <a:lumMod val="85000"/>
                  <a:lumOff val="15000"/>
                </a:schemeClr>
              </a:solidFill>
            </a:endParaRPr>
          </a:p>
        </p:txBody>
      </p:sp>
    </p:spTree>
    <p:extLst>
      <p:ext uri="{BB962C8B-B14F-4D97-AF65-F5344CB8AC3E}">
        <p14:creationId xmlns:p14="http://schemas.microsoft.com/office/powerpoint/2010/main" val="2353370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600201"/>
            <a:ext cx="10742984" cy="1180727"/>
          </a:xfrm>
        </p:spPr>
        <p:txBody>
          <a:bodyPr>
            <a:normAutofit/>
          </a:bodyPr>
          <a:lstStyle/>
          <a:p>
            <a:r>
              <a:rPr lang="zh-CN" altLang="en-US" sz="3200" dirty="0" smtClean="0">
                <a:solidFill>
                  <a:schemeClr val="tx1">
                    <a:lumMod val="85000"/>
                    <a:lumOff val="15000"/>
                  </a:schemeClr>
                </a:solidFill>
              </a:rPr>
              <a:t>自定义解析处理器</a:t>
            </a:r>
            <a:r>
              <a:rPr lang="en-US" altLang="zh-CN" sz="3200" dirty="0" err="1" smtClean="0">
                <a:solidFill>
                  <a:schemeClr val="tx1">
                    <a:lumMod val="85000"/>
                    <a:lumOff val="15000"/>
                  </a:schemeClr>
                </a:solidFill>
              </a:rPr>
              <a:t>MyHandler</a:t>
            </a:r>
            <a:r>
              <a:rPr lang="zh-CN" altLang="en-US" sz="3200" dirty="0" smtClean="0">
                <a:solidFill>
                  <a:schemeClr val="tx1">
                    <a:lumMod val="85000"/>
                    <a:lumOff val="15000"/>
                  </a:schemeClr>
                </a:solidFill>
              </a:rPr>
              <a:t>，继承自</a:t>
            </a:r>
            <a:r>
              <a:rPr lang="en-US" altLang="zh-CN" sz="3200" dirty="0" err="1" smtClean="0">
                <a:solidFill>
                  <a:schemeClr val="tx1">
                    <a:lumMod val="85000"/>
                    <a:lumOff val="15000"/>
                  </a:schemeClr>
                </a:solidFill>
              </a:rPr>
              <a:t>DefaultHandler</a:t>
            </a:r>
            <a:r>
              <a:rPr lang="zh-CN" altLang="en-US" sz="3200" dirty="0" smtClean="0">
                <a:solidFill>
                  <a:schemeClr val="tx1">
                    <a:lumMod val="85000"/>
                    <a:lumOff val="15000"/>
                  </a:schemeClr>
                </a:solidFill>
              </a:rPr>
              <a:t>，并重写其事件回调方法。</a:t>
            </a:r>
            <a:endParaRPr lang="zh-CN" altLang="en-US" sz="3200" dirty="0">
              <a:solidFill>
                <a:schemeClr val="tx1">
                  <a:lumMod val="85000"/>
                  <a:lumOff val="15000"/>
                </a:schemeClr>
              </a:solidFill>
            </a:endParaRPr>
          </a:p>
        </p:txBody>
      </p:sp>
      <p:sp>
        <p:nvSpPr>
          <p:cNvPr id="4" name="TextBox 3"/>
          <p:cNvSpPr txBox="1"/>
          <p:nvPr/>
        </p:nvSpPr>
        <p:spPr>
          <a:xfrm>
            <a:off x="1271462" y="2780928"/>
            <a:ext cx="9842885" cy="3888432"/>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dirty="0" smtClean="0">
                <a:solidFill>
                  <a:srgbClr val="00B050"/>
                </a:solidFill>
              </a:rPr>
              <a:t>// </a:t>
            </a:r>
            <a:r>
              <a:rPr lang="zh-CN" altLang="zh-CN" sz="2400" b="0" dirty="0" smtClean="0">
                <a:solidFill>
                  <a:srgbClr val="00B050"/>
                </a:solidFill>
              </a:rPr>
              <a:t>解析</a:t>
            </a:r>
            <a:r>
              <a:rPr lang="zh-CN" altLang="zh-CN" sz="2400" b="0" dirty="0">
                <a:solidFill>
                  <a:srgbClr val="00B050"/>
                </a:solidFill>
              </a:rPr>
              <a:t>到文档开始调用，一般做初始化操作</a:t>
            </a:r>
            <a:r>
              <a:rPr lang="zh-CN" altLang="zh-CN" sz="2400" b="0" i="1" dirty="0"/>
              <a:t/>
            </a:r>
            <a:br>
              <a:rPr lang="zh-CN" altLang="zh-CN" sz="2400" b="0" i="1" dirty="0"/>
            </a:br>
            <a:r>
              <a:rPr lang="zh-CN" altLang="zh-CN" sz="2400" dirty="0"/>
              <a:t>@Override</a:t>
            </a:r>
            <a:br>
              <a:rPr lang="zh-CN" altLang="zh-CN" sz="2400" dirty="0"/>
            </a:br>
            <a:r>
              <a:rPr lang="zh-CN" altLang="zh-CN" sz="2400" dirty="0"/>
              <a:t>public void startDocument() throws SAXException {</a:t>
            </a:r>
            <a:br>
              <a:rPr lang="zh-CN" altLang="zh-CN" sz="2400" dirty="0"/>
            </a:br>
            <a:r>
              <a:rPr lang="zh-CN" altLang="zh-CN" sz="2400" dirty="0"/>
              <a:t>    list = new ArrayList&lt;&gt;();</a:t>
            </a:r>
            <a:br>
              <a:rPr lang="zh-CN" altLang="zh-CN" sz="2400" dirty="0"/>
            </a:br>
            <a:r>
              <a:rPr lang="zh-CN" altLang="zh-CN" sz="2400" dirty="0"/>
              <a:t>}</a:t>
            </a:r>
            <a:endParaRPr lang="en-US" altLang="zh-CN" sz="2400" dirty="0"/>
          </a:p>
          <a:p>
            <a:pPr eaLnBrk="0" fontAlgn="base" hangingPunct="0">
              <a:spcBef>
                <a:spcPct val="0"/>
              </a:spcBef>
              <a:spcAft>
                <a:spcPct val="0"/>
              </a:spcAft>
            </a:pPr>
            <a:r>
              <a:rPr lang="zh-CN" altLang="zh-CN" sz="2400" dirty="0">
                <a:solidFill>
                  <a:srgbClr val="00B050"/>
                </a:solidFill>
              </a:rPr>
              <a:t>/</a:t>
            </a:r>
            <a:r>
              <a:rPr lang="en-US" altLang="zh-CN" sz="2400" dirty="0" smtClean="0">
                <a:solidFill>
                  <a:srgbClr val="00B050"/>
                </a:solidFill>
              </a:rPr>
              <a:t>/ </a:t>
            </a:r>
            <a:r>
              <a:rPr lang="zh-CN" altLang="zh-CN" sz="2400" b="0" dirty="0" smtClean="0">
                <a:solidFill>
                  <a:srgbClr val="00B050"/>
                </a:solidFill>
              </a:rPr>
              <a:t>解析</a:t>
            </a:r>
            <a:r>
              <a:rPr lang="zh-CN" altLang="zh-CN" sz="2400" b="0" dirty="0">
                <a:solidFill>
                  <a:srgbClr val="00B050"/>
                </a:solidFill>
              </a:rPr>
              <a:t>到文档末尾调用，一般做回收操作</a:t>
            </a:r>
            <a:r>
              <a:rPr lang="zh-CN" altLang="zh-CN" sz="2400" b="0" i="1" dirty="0"/>
              <a:t/>
            </a:r>
            <a:br>
              <a:rPr lang="zh-CN" altLang="zh-CN" sz="2400" b="0" i="1" dirty="0"/>
            </a:br>
            <a:r>
              <a:rPr lang="zh-CN" altLang="zh-CN" sz="2400" dirty="0"/>
              <a:t>@Override</a:t>
            </a:r>
            <a:br>
              <a:rPr lang="zh-CN" altLang="zh-CN" sz="2400" dirty="0"/>
            </a:br>
            <a:r>
              <a:rPr lang="zh-CN" altLang="zh-CN" sz="2400" dirty="0"/>
              <a:t>public void endDocument() throws SAXException {</a:t>
            </a:r>
            <a:br>
              <a:rPr lang="zh-CN" altLang="zh-CN" sz="2400" dirty="0"/>
            </a:br>
            <a:r>
              <a:rPr lang="zh-CN" altLang="zh-CN" sz="2400" dirty="0"/>
              <a:t>    super.endDocument();</a:t>
            </a:r>
            <a:br>
              <a:rPr lang="zh-CN" altLang="zh-CN" sz="2400" dirty="0"/>
            </a:br>
            <a:r>
              <a:rPr lang="zh-CN" altLang="zh-CN" sz="2400" dirty="0"/>
              <a:t>}</a:t>
            </a:r>
          </a:p>
        </p:txBody>
      </p:sp>
    </p:spTree>
    <p:extLst>
      <p:ext uri="{BB962C8B-B14F-4D97-AF65-F5344CB8AC3E}">
        <p14:creationId xmlns:p14="http://schemas.microsoft.com/office/powerpoint/2010/main" val="1900576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p:txBody>
          <a:bodyPr>
            <a:normAutofit/>
          </a:bodyPr>
          <a:lstStyle/>
          <a:p>
            <a:pPr marL="0" indent="0">
              <a:buNone/>
            </a:pPr>
            <a:endParaRPr lang="zh-CN" altLang="en-US" dirty="0"/>
          </a:p>
        </p:txBody>
      </p:sp>
      <p:sp>
        <p:nvSpPr>
          <p:cNvPr id="4" name="TextBox 3"/>
          <p:cNvSpPr txBox="1"/>
          <p:nvPr/>
        </p:nvSpPr>
        <p:spPr>
          <a:xfrm>
            <a:off x="609600" y="1484784"/>
            <a:ext cx="10972800" cy="525779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dirty="0" smtClean="0">
                <a:solidFill>
                  <a:srgbClr val="00B050"/>
                </a:solidFill>
              </a:rPr>
              <a:t>// </a:t>
            </a:r>
            <a:r>
              <a:rPr lang="zh-CN" altLang="zh-CN" sz="2400" b="0" dirty="0" smtClean="0">
                <a:solidFill>
                  <a:srgbClr val="00B050"/>
                </a:solidFill>
              </a:rPr>
              <a:t>每</a:t>
            </a:r>
            <a:r>
              <a:rPr lang="zh-CN" altLang="zh-CN" sz="2400" b="0" dirty="0">
                <a:solidFill>
                  <a:srgbClr val="00B050"/>
                </a:solidFill>
              </a:rPr>
              <a:t>读到一个元素就调用该方法</a:t>
            </a:r>
            <a:r>
              <a:rPr lang="zh-CN" altLang="zh-CN" sz="2400" b="0" i="1" dirty="0"/>
              <a:t/>
            </a:r>
            <a:br>
              <a:rPr lang="zh-CN" altLang="zh-CN" sz="2400" b="0" i="1" dirty="0"/>
            </a:br>
            <a:r>
              <a:rPr lang="zh-CN" altLang="zh-CN" sz="2400" dirty="0"/>
              <a:t>@Override</a:t>
            </a:r>
            <a:br>
              <a:rPr lang="zh-CN" altLang="zh-CN" sz="2400" dirty="0"/>
            </a:br>
            <a:r>
              <a:rPr lang="zh-CN" altLang="zh-CN" sz="2400" dirty="0"/>
              <a:t>public void startElement(String uri, String localName, </a:t>
            </a:r>
            <a:r>
              <a:rPr lang="zh-CN" altLang="zh-CN" sz="2400" dirty="0" smtClean="0"/>
              <a:t>String </a:t>
            </a:r>
            <a:r>
              <a:rPr lang="zh-CN" altLang="zh-CN" sz="2400" dirty="0"/>
              <a:t>qName, Attributes attributes) throws SAXException {</a:t>
            </a:r>
            <a:br>
              <a:rPr lang="zh-CN" altLang="zh-CN" sz="2400" dirty="0"/>
            </a:br>
            <a:r>
              <a:rPr lang="zh-CN" altLang="zh-CN" sz="2400" dirty="0"/>
              <a:t>    if ("student".equals(qName)) {</a:t>
            </a:r>
            <a:br>
              <a:rPr lang="zh-CN" altLang="zh-CN" sz="2400" dirty="0"/>
            </a:br>
            <a:r>
              <a:rPr lang="zh-CN" altLang="zh-CN" sz="2400" dirty="0">
                <a:solidFill>
                  <a:srgbClr val="00B050"/>
                </a:solidFill>
              </a:rPr>
              <a:t>        </a:t>
            </a: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读</a:t>
            </a:r>
            <a:r>
              <a:rPr lang="zh-CN" altLang="zh-CN" sz="2400" b="0" dirty="0">
                <a:solidFill>
                  <a:srgbClr val="00B050"/>
                </a:solidFill>
              </a:rPr>
              <a:t>到student标签</a:t>
            </a:r>
            <a:r>
              <a:rPr lang="zh-CN" altLang="zh-CN" sz="2400" b="0" dirty="0"/>
              <a:t/>
            </a:r>
            <a:br>
              <a:rPr lang="zh-CN" altLang="zh-CN" sz="2400" b="0" dirty="0"/>
            </a:br>
            <a:r>
              <a:rPr lang="zh-CN" altLang="zh-CN" sz="2400" dirty="0"/>
              <a:t>        student = new Student();</a:t>
            </a:r>
            <a:br>
              <a:rPr lang="zh-CN" altLang="zh-CN" sz="2400" dirty="0"/>
            </a:br>
            <a:r>
              <a:rPr lang="zh-CN" altLang="zh-CN" sz="2400" dirty="0"/>
              <a:t>    } else if ("name".equals(qName)) {</a:t>
            </a:r>
            <a:br>
              <a:rPr lang="zh-CN" altLang="zh-CN" sz="2400" dirty="0"/>
            </a:br>
            <a:r>
              <a:rPr lang="zh-CN" altLang="zh-CN" sz="2400" dirty="0">
                <a:solidFill>
                  <a:srgbClr val="00B050"/>
                </a:solidFill>
              </a:rPr>
              <a:t>        </a:t>
            </a: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获取</a:t>
            </a:r>
            <a:r>
              <a:rPr lang="zh-CN" altLang="zh-CN" sz="2400" b="0" dirty="0">
                <a:solidFill>
                  <a:srgbClr val="00B050"/>
                </a:solidFill>
              </a:rPr>
              <a:t>name里面的属性</a:t>
            </a:r>
            <a:r>
              <a:rPr lang="zh-CN" altLang="zh-CN" sz="2400" b="0" dirty="0"/>
              <a:t/>
            </a:r>
            <a:br>
              <a:rPr lang="zh-CN" altLang="zh-CN" sz="2400" b="0" dirty="0"/>
            </a:br>
            <a:r>
              <a:rPr lang="zh-CN" altLang="zh-CN" sz="2400" dirty="0"/>
              <a:t>        String sex = attributes.getValue("sex");</a:t>
            </a:r>
            <a:br>
              <a:rPr lang="zh-CN" altLang="zh-CN" sz="2400" dirty="0"/>
            </a:br>
            <a:r>
              <a:rPr lang="zh-CN" altLang="zh-CN" sz="2400" dirty="0"/>
              <a:t>        student.setSex(sex);</a:t>
            </a:r>
            <a:br>
              <a:rPr lang="zh-CN" altLang="zh-CN" sz="2400" dirty="0"/>
            </a:br>
            <a:r>
              <a:rPr lang="zh-CN" altLang="zh-CN" sz="2400" dirty="0"/>
              <a:t>    }</a:t>
            </a:r>
            <a:br>
              <a:rPr lang="zh-CN" altLang="zh-CN" sz="2400" dirty="0"/>
            </a:br>
            <a:r>
              <a:rPr lang="zh-CN" altLang="zh-CN" sz="2400" dirty="0"/>
              <a:t>    super.startElement(uri, localName, qName, attributes);</a:t>
            </a:r>
            <a:br>
              <a:rPr lang="zh-CN" altLang="zh-CN" sz="2400" dirty="0"/>
            </a:br>
            <a:r>
              <a:rPr lang="zh-CN" altLang="zh-CN" sz="2400" dirty="0"/>
              <a:t>}</a:t>
            </a:r>
          </a:p>
        </p:txBody>
      </p:sp>
    </p:spTree>
    <p:extLst>
      <p:ext uri="{BB962C8B-B14F-4D97-AF65-F5344CB8AC3E}">
        <p14:creationId xmlns:p14="http://schemas.microsoft.com/office/powerpoint/2010/main" val="168527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4" name="TextBox 3"/>
          <p:cNvSpPr txBox="1"/>
          <p:nvPr/>
        </p:nvSpPr>
        <p:spPr>
          <a:xfrm>
            <a:off x="983432" y="1700808"/>
            <a:ext cx="10070015" cy="295232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dirty="0" smtClean="0">
                <a:solidFill>
                  <a:srgbClr val="00B050"/>
                </a:solidFill>
              </a:rPr>
              <a:t>// </a:t>
            </a:r>
            <a:r>
              <a:rPr lang="zh-CN" altLang="zh-CN" sz="2400" b="0" dirty="0" smtClean="0">
                <a:solidFill>
                  <a:srgbClr val="00B050"/>
                </a:solidFill>
              </a:rPr>
              <a:t>读</a:t>
            </a:r>
            <a:r>
              <a:rPr lang="zh-CN" altLang="zh-CN" sz="2400" b="0" dirty="0">
                <a:solidFill>
                  <a:srgbClr val="00B050"/>
                </a:solidFill>
              </a:rPr>
              <a:t>到属性内容调用</a:t>
            </a:r>
            <a:r>
              <a:rPr lang="zh-CN" altLang="zh-CN" sz="2400" b="0" i="1" dirty="0"/>
              <a:t/>
            </a:r>
            <a:br>
              <a:rPr lang="zh-CN" altLang="zh-CN" sz="2400" b="0" i="1" dirty="0"/>
            </a:br>
            <a:r>
              <a:rPr lang="zh-CN" altLang="zh-CN" sz="2400" dirty="0" smtClean="0"/>
              <a:t>@</a:t>
            </a:r>
            <a:r>
              <a:rPr lang="zh-CN" altLang="zh-CN" sz="2400" dirty="0"/>
              <a:t>Override</a:t>
            </a:r>
            <a:br>
              <a:rPr lang="zh-CN" altLang="zh-CN" sz="2400" dirty="0"/>
            </a:br>
            <a:r>
              <a:rPr lang="zh-CN" altLang="zh-CN" sz="2400" dirty="0"/>
              <a:t>public void characters(char[] ch, int start, int length) </a:t>
            </a:r>
            <a:endParaRPr lang="en-US" altLang="zh-CN" sz="2400" dirty="0" smtClean="0"/>
          </a:p>
          <a:p>
            <a:pPr lvl="0" eaLnBrk="0" fontAlgn="base" hangingPunct="0">
              <a:spcBef>
                <a:spcPct val="0"/>
              </a:spcBef>
              <a:spcAft>
                <a:spcPct val="0"/>
              </a:spcAft>
            </a:pPr>
            <a:r>
              <a:rPr lang="en-US" altLang="zh-CN" sz="2400" dirty="0"/>
              <a:t> </a:t>
            </a:r>
            <a:r>
              <a:rPr lang="en-US" altLang="zh-CN" sz="2400" dirty="0" smtClean="0"/>
              <a:t>       </a:t>
            </a:r>
            <a:r>
              <a:rPr lang="zh-CN" altLang="zh-CN" sz="2400" dirty="0" smtClean="0"/>
              <a:t>throws </a:t>
            </a:r>
            <a:r>
              <a:rPr lang="zh-CN" altLang="zh-CN" sz="2400" dirty="0"/>
              <a:t>SAXException {</a:t>
            </a:r>
            <a:br>
              <a:rPr lang="zh-CN" altLang="zh-CN" sz="2400" dirty="0"/>
            </a:br>
            <a:r>
              <a:rPr lang="zh-CN" altLang="zh-CN" sz="2400" dirty="0"/>
              <a:t>    tempString = new String(ch, start, length);</a:t>
            </a:r>
            <a:br>
              <a:rPr lang="zh-CN" altLang="zh-CN" sz="2400" dirty="0"/>
            </a:br>
            <a:r>
              <a:rPr lang="zh-CN" altLang="zh-CN" sz="2400" dirty="0"/>
              <a:t>    super.characters(ch, start, length);</a:t>
            </a:r>
            <a:br>
              <a:rPr lang="zh-CN" altLang="zh-CN" sz="2400" dirty="0"/>
            </a:br>
            <a:r>
              <a:rPr lang="zh-CN" altLang="zh-CN" sz="2400" dirty="0"/>
              <a:t>}</a:t>
            </a:r>
          </a:p>
        </p:txBody>
      </p:sp>
    </p:spTree>
    <p:extLst>
      <p:ext uri="{BB962C8B-B14F-4D97-AF65-F5344CB8AC3E}">
        <p14:creationId xmlns:p14="http://schemas.microsoft.com/office/powerpoint/2010/main" val="1456389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p:txBody>
          <a:bodyPr>
            <a:normAutofit/>
          </a:bodyPr>
          <a:lstStyle/>
          <a:p>
            <a:pPr marL="0" indent="0">
              <a:buNone/>
            </a:pPr>
            <a:endParaRPr lang="zh-CN" altLang="en-US" dirty="0"/>
          </a:p>
        </p:txBody>
      </p:sp>
      <p:sp>
        <p:nvSpPr>
          <p:cNvPr id="4" name="TextBox 3"/>
          <p:cNvSpPr txBox="1"/>
          <p:nvPr/>
        </p:nvSpPr>
        <p:spPr>
          <a:xfrm>
            <a:off x="609600" y="1484784"/>
            <a:ext cx="10972800" cy="525779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dirty="0" smtClean="0">
                <a:solidFill>
                  <a:srgbClr val="00B050"/>
                </a:solidFill>
              </a:rPr>
              <a:t>// </a:t>
            </a:r>
            <a:r>
              <a:rPr lang="zh-CN" altLang="zh-CN" sz="2400" b="0" dirty="0" smtClean="0">
                <a:solidFill>
                  <a:srgbClr val="00B050"/>
                </a:solidFill>
              </a:rPr>
              <a:t>读</a:t>
            </a:r>
            <a:r>
              <a:rPr lang="zh-CN" altLang="zh-CN" sz="2400" b="0" dirty="0">
                <a:solidFill>
                  <a:srgbClr val="00B050"/>
                </a:solidFill>
              </a:rPr>
              <a:t>到元素的结尾调用</a:t>
            </a:r>
            <a:r>
              <a:rPr lang="zh-CN" altLang="zh-CN" sz="2400" b="0" i="1" dirty="0"/>
              <a:t/>
            </a:r>
            <a:br>
              <a:rPr lang="zh-CN" altLang="zh-CN" sz="2400" b="0" i="1" dirty="0"/>
            </a:br>
            <a:r>
              <a:rPr lang="zh-CN" altLang="zh-CN" sz="2400" dirty="0"/>
              <a:t>@Override</a:t>
            </a:r>
            <a:br>
              <a:rPr lang="zh-CN" altLang="zh-CN" sz="2400" dirty="0"/>
            </a:br>
            <a:r>
              <a:rPr lang="zh-CN" altLang="zh-CN" sz="2400" dirty="0"/>
              <a:t>public void endElement(String uri, String localName, String qName) throws SAXException {</a:t>
            </a:r>
            <a:br>
              <a:rPr lang="zh-CN" altLang="zh-CN" sz="2400" dirty="0"/>
            </a:br>
            <a:r>
              <a:rPr lang="zh-CN" altLang="zh-CN" sz="2400" dirty="0"/>
              <a:t>    if ("student".equals(qName)) {</a:t>
            </a:r>
            <a:br>
              <a:rPr lang="zh-CN" altLang="zh-CN" sz="2400" dirty="0"/>
            </a:br>
            <a:r>
              <a:rPr lang="zh-CN" altLang="zh-CN" sz="2400" dirty="0"/>
              <a:t>        list.add(student);</a:t>
            </a:r>
            <a:br>
              <a:rPr lang="zh-CN" altLang="zh-CN" sz="2400" dirty="0"/>
            </a:br>
            <a:r>
              <a:rPr lang="zh-CN" altLang="zh-CN" sz="2400" dirty="0"/>
              <a:t>    }</a:t>
            </a:r>
            <a:br>
              <a:rPr lang="zh-CN" altLang="zh-CN" sz="2400" dirty="0"/>
            </a:br>
            <a:r>
              <a:rPr lang="zh-CN" altLang="zh-CN" sz="2400" dirty="0"/>
              <a:t>    if ("name".equals(qName)) {</a:t>
            </a:r>
            <a:br>
              <a:rPr lang="zh-CN" altLang="zh-CN" sz="2400" dirty="0"/>
            </a:br>
            <a:r>
              <a:rPr lang="zh-CN" altLang="zh-CN" sz="2400" dirty="0"/>
              <a:t>        student.setName(tempString);</a:t>
            </a:r>
            <a:br>
              <a:rPr lang="zh-CN" altLang="zh-CN" sz="2400" dirty="0"/>
            </a:br>
            <a:r>
              <a:rPr lang="zh-CN" altLang="zh-CN" sz="2400" dirty="0"/>
              <a:t>    } else if ("</a:t>
            </a:r>
            <a:r>
              <a:rPr lang="zh-CN" altLang="zh-CN" sz="2400" dirty="0" smtClean="0"/>
              <a:t>nick</a:t>
            </a:r>
            <a:r>
              <a:rPr lang="en-US" altLang="zh-CN" sz="2400" dirty="0" smtClean="0"/>
              <a:t>n</a:t>
            </a:r>
            <a:r>
              <a:rPr lang="zh-CN" altLang="zh-CN" sz="2400" dirty="0" smtClean="0"/>
              <a:t>ame</a:t>
            </a:r>
            <a:r>
              <a:rPr lang="zh-CN" altLang="zh-CN" sz="2400" dirty="0"/>
              <a:t>".equals(qName)) {</a:t>
            </a:r>
            <a:br>
              <a:rPr lang="zh-CN" altLang="zh-CN" sz="2400" dirty="0"/>
            </a:br>
            <a:r>
              <a:rPr lang="zh-CN" altLang="zh-CN" sz="2400" dirty="0"/>
              <a:t>        student.setNickName(tempString);</a:t>
            </a:r>
            <a:br>
              <a:rPr lang="zh-CN" altLang="zh-CN" sz="2400" dirty="0"/>
            </a:br>
            <a:r>
              <a:rPr lang="zh-CN" altLang="zh-CN" sz="2400" dirty="0"/>
              <a:t>    }</a:t>
            </a:r>
            <a:br>
              <a:rPr lang="zh-CN" altLang="zh-CN" sz="2400" dirty="0"/>
            </a:br>
            <a:r>
              <a:rPr lang="zh-CN" altLang="zh-CN" sz="2400" dirty="0"/>
              <a:t>    super.endElement(uri, localName, qName);</a:t>
            </a:r>
            <a:br>
              <a:rPr lang="zh-CN" altLang="zh-CN" sz="2400" dirty="0"/>
            </a:br>
            <a:r>
              <a:rPr lang="zh-CN" altLang="zh-CN" sz="2400" dirty="0"/>
              <a:t>}</a:t>
            </a:r>
          </a:p>
        </p:txBody>
      </p:sp>
    </p:spTree>
    <p:extLst>
      <p:ext uri="{BB962C8B-B14F-4D97-AF65-F5344CB8AC3E}">
        <p14:creationId xmlns:p14="http://schemas.microsoft.com/office/powerpoint/2010/main" val="2643416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600201"/>
            <a:ext cx="10742984" cy="1180727"/>
          </a:xfrm>
        </p:spPr>
        <p:txBody>
          <a:bodyPr>
            <a:normAutofit/>
          </a:bodyPr>
          <a:lstStyle/>
          <a:p>
            <a:r>
              <a:rPr lang="zh-CN" altLang="en-US" sz="3200" dirty="0">
                <a:solidFill>
                  <a:schemeClr val="tx1">
                    <a:lumMod val="85000"/>
                    <a:lumOff val="15000"/>
                  </a:schemeClr>
                </a:solidFill>
              </a:rPr>
              <a:t>使用</a:t>
            </a:r>
            <a:r>
              <a:rPr lang="en-US" altLang="zh-CN" sz="3200" dirty="0">
                <a:solidFill>
                  <a:schemeClr val="tx1">
                    <a:lumMod val="85000"/>
                    <a:lumOff val="15000"/>
                  </a:schemeClr>
                </a:solidFill>
              </a:rPr>
              <a:t>SAX</a:t>
            </a:r>
            <a:r>
              <a:rPr lang="zh-CN" altLang="en-US" sz="3200" dirty="0">
                <a:solidFill>
                  <a:schemeClr val="tx1">
                    <a:lumMod val="85000"/>
                    <a:lumOff val="15000"/>
                  </a:schemeClr>
                </a:solidFill>
              </a:rPr>
              <a:t>方式解析</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需要</a:t>
            </a:r>
            <a:r>
              <a:rPr lang="en-US" altLang="zh-CN" sz="3200" dirty="0" err="1" smtClean="0">
                <a:solidFill>
                  <a:schemeClr val="tx1">
                    <a:lumMod val="85000"/>
                    <a:lumOff val="15000"/>
                  </a:schemeClr>
                </a:solidFill>
              </a:rPr>
              <a:t>XMLReader</a:t>
            </a:r>
            <a:r>
              <a:rPr lang="zh-CN" altLang="en-US" sz="3200" dirty="0" smtClean="0">
                <a:solidFill>
                  <a:schemeClr val="tx1">
                    <a:lumMod val="85000"/>
                    <a:lumOff val="15000"/>
                  </a:schemeClr>
                </a:solidFill>
              </a:rPr>
              <a:t>与</a:t>
            </a:r>
            <a:r>
              <a:rPr lang="en-US" altLang="zh-CN" sz="3200" dirty="0" err="1" smtClean="0">
                <a:solidFill>
                  <a:schemeClr val="tx1">
                    <a:lumMod val="85000"/>
                    <a:lumOff val="15000"/>
                  </a:schemeClr>
                </a:solidFill>
              </a:rPr>
              <a:t>DefaultHandler</a:t>
            </a:r>
            <a:r>
              <a:rPr lang="zh-CN" altLang="en-US" sz="3200" dirty="0" smtClean="0">
                <a:solidFill>
                  <a:schemeClr val="tx1">
                    <a:lumMod val="85000"/>
                    <a:lumOff val="15000"/>
                  </a:schemeClr>
                </a:solidFill>
              </a:rPr>
              <a:t>配合使用</a:t>
            </a:r>
            <a:r>
              <a:rPr lang="zh-CN" altLang="en-US" sz="3200" dirty="0">
                <a:solidFill>
                  <a:schemeClr val="tx1">
                    <a:lumMod val="85000"/>
                    <a:lumOff val="15000"/>
                  </a:schemeClr>
                </a:solidFill>
              </a:rPr>
              <a:t>。</a:t>
            </a:r>
          </a:p>
        </p:txBody>
      </p:sp>
      <p:sp>
        <p:nvSpPr>
          <p:cNvPr id="4" name="TextBox 3"/>
          <p:cNvSpPr txBox="1"/>
          <p:nvPr/>
        </p:nvSpPr>
        <p:spPr>
          <a:xfrm>
            <a:off x="609600" y="2636912"/>
            <a:ext cx="10972800" cy="403244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dirty="0" smtClean="0">
                <a:solidFill>
                  <a:srgbClr val="00B050"/>
                </a:solidFill>
              </a:rPr>
              <a:t>// </a:t>
            </a:r>
            <a:r>
              <a:rPr lang="zh-CN" altLang="en-US" sz="2400" b="0" dirty="0" smtClean="0">
                <a:solidFill>
                  <a:srgbClr val="00B050"/>
                </a:solidFill>
              </a:rPr>
              <a:t>创建</a:t>
            </a:r>
            <a:r>
              <a:rPr lang="en-US" altLang="zh-CN" sz="2400" b="0" dirty="0" err="1">
                <a:solidFill>
                  <a:srgbClr val="00B050"/>
                </a:solidFill>
              </a:rPr>
              <a:t>SAXParserFactory</a:t>
            </a:r>
            <a:r>
              <a:rPr lang="zh-CN" altLang="en-US" sz="2400" b="0" dirty="0">
                <a:solidFill>
                  <a:srgbClr val="00B050"/>
                </a:solidFill>
              </a:rPr>
              <a:t>对象</a:t>
            </a:r>
            <a:endParaRPr lang="en-US" altLang="zh-CN" sz="2400" b="0" dirty="0">
              <a:solidFill>
                <a:srgbClr val="00B050"/>
              </a:solidFill>
            </a:endParaRPr>
          </a:p>
          <a:p>
            <a:pPr lvl="0" eaLnBrk="0" fontAlgn="base" hangingPunct="0">
              <a:spcBef>
                <a:spcPct val="0"/>
              </a:spcBef>
              <a:spcAft>
                <a:spcPct val="0"/>
              </a:spcAft>
            </a:pPr>
            <a:r>
              <a:rPr lang="zh-CN" altLang="zh-CN" sz="2400" dirty="0"/>
              <a:t>SAXParserFactory spf = SAXParserFactory.newInstance();</a:t>
            </a:r>
            <a:br>
              <a:rPr lang="zh-CN" altLang="zh-CN" sz="2400" dirty="0"/>
            </a:b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初始化</a:t>
            </a:r>
            <a:r>
              <a:rPr lang="zh-CN" altLang="zh-CN" sz="2400" b="0" dirty="0">
                <a:solidFill>
                  <a:srgbClr val="00B050"/>
                </a:solidFill>
              </a:rPr>
              <a:t>Sax解析器</a:t>
            </a:r>
            <a:r>
              <a:rPr lang="zh-CN" altLang="zh-CN" sz="2400" b="0" dirty="0"/>
              <a:t/>
            </a:r>
            <a:br>
              <a:rPr lang="zh-CN" altLang="zh-CN" sz="2400" b="0" dirty="0"/>
            </a:br>
            <a:r>
              <a:rPr lang="zh-CN" altLang="zh-CN" sz="2400" dirty="0"/>
              <a:t>SAXParser sp = spf.newSAXParser();</a:t>
            </a:r>
            <a:br>
              <a:rPr lang="zh-CN" altLang="zh-CN" sz="2400" dirty="0"/>
            </a:b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新建</a:t>
            </a:r>
            <a:r>
              <a:rPr lang="zh-CN" altLang="zh-CN" sz="2400" b="0" dirty="0">
                <a:solidFill>
                  <a:srgbClr val="00B050"/>
                </a:solidFill>
              </a:rPr>
              <a:t>解析处理器</a:t>
            </a:r>
            <a:r>
              <a:rPr lang="zh-CN" altLang="zh-CN" sz="2400" b="0" dirty="0"/>
              <a:t/>
            </a:r>
            <a:br>
              <a:rPr lang="zh-CN" altLang="zh-CN" sz="2400" b="0" dirty="0"/>
            </a:br>
            <a:r>
              <a:rPr lang="zh-CN" altLang="zh-CN" sz="2400" dirty="0"/>
              <a:t>MyHandler handler = new MyHandler();</a:t>
            </a:r>
            <a:br>
              <a:rPr lang="zh-CN" altLang="zh-CN" sz="2400" dirty="0"/>
            </a:b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根据</a:t>
            </a:r>
            <a:r>
              <a:rPr lang="zh-CN" altLang="zh-CN" sz="2400" b="0" dirty="0">
                <a:solidFill>
                  <a:srgbClr val="00B050"/>
                </a:solidFill>
              </a:rPr>
              <a:t>SAXParser解析器获取事件源对象XMLReader</a:t>
            </a:r>
            <a:r>
              <a:rPr lang="zh-CN" altLang="zh-CN" sz="2400" b="0" dirty="0"/>
              <a:t/>
            </a:r>
            <a:br>
              <a:rPr lang="zh-CN" altLang="zh-CN" sz="2400" b="0" dirty="0"/>
            </a:br>
            <a:r>
              <a:rPr lang="zh-CN" altLang="zh-CN" sz="2400" dirty="0"/>
              <a:t>XMLReader xmlReader = sp.getXMLReader();</a:t>
            </a:r>
            <a:br>
              <a:rPr lang="zh-CN" altLang="zh-CN" sz="2400" dirty="0"/>
            </a:br>
            <a:r>
              <a:rPr lang="zh-CN" altLang="zh-CN" sz="2400" dirty="0"/>
              <a:t>xmlReader.setContentHandler(handler);</a:t>
            </a:r>
            <a:br>
              <a:rPr lang="zh-CN" altLang="zh-CN" sz="2400" dirty="0"/>
            </a:br>
            <a:r>
              <a:rPr lang="zh-CN" altLang="zh-CN" sz="2400" dirty="0"/>
              <a:t>xmlReader.parse(new InputSource(is));</a:t>
            </a:r>
          </a:p>
        </p:txBody>
      </p:sp>
    </p:spTree>
    <p:extLst>
      <p:ext uri="{BB962C8B-B14F-4D97-AF65-F5344CB8AC3E}">
        <p14:creationId xmlns:p14="http://schemas.microsoft.com/office/powerpoint/2010/main" val="2319214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PULL</a:t>
            </a:r>
            <a:endParaRPr lang="zh-CN" altLang="en-US" dirty="0"/>
          </a:p>
        </p:txBody>
      </p:sp>
      <p:sp>
        <p:nvSpPr>
          <p:cNvPr id="3" name="内容占位符 2"/>
          <p:cNvSpPr>
            <a:spLocks noGrp="1"/>
          </p:cNvSpPr>
          <p:nvPr>
            <p:ph idx="1"/>
          </p:nvPr>
        </p:nvSpPr>
        <p:spPr>
          <a:xfrm>
            <a:off x="839416" y="1600201"/>
            <a:ext cx="10742984" cy="5069159"/>
          </a:xfrm>
        </p:spPr>
        <p:txBody>
          <a:bodyPr>
            <a:normAutofit/>
          </a:bodyPr>
          <a:lstStyle/>
          <a:p>
            <a:pPr>
              <a:lnSpc>
                <a:spcPct val="110000"/>
              </a:lnSpc>
              <a:spcBef>
                <a:spcPts val="600"/>
              </a:spcBef>
            </a:pPr>
            <a:r>
              <a:rPr lang="en-US" altLang="zh-CN" sz="3200" dirty="0" smtClean="0">
                <a:solidFill>
                  <a:schemeClr val="tx1">
                    <a:lumMod val="85000"/>
                    <a:lumOff val="15000"/>
                  </a:schemeClr>
                </a:solidFill>
              </a:rPr>
              <a:t>Android</a:t>
            </a:r>
            <a:r>
              <a:rPr lang="zh-CN" altLang="en-US" sz="3200" dirty="0">
                <a:solidFill>
                  <a:schemeClr val="tx1">
                    <a:lumMod val="85000"/>
                    <a:lumOff val="15000"/>
                  </a:schemeClr>
                </a:solidFill>
              </a:rPr>
              <a:t>的事件机制是基于回调函数的</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PULL</a:t>
            </a:r>
            <a:r>
              <a:rPr lang="zh-CN" altLang="en-US" sz="3200" dirty="0" smtClean="0">
                <a:solidFill>
                  <a:schemeClr val="tx1">
                    <a:lumMod val="85000"/>
                    <a:lumOff val="15000"/>
                  </a:schemeClr>
                </a:solidFill>
              </a:rPr>
              <a:t>方式</a:t>
            </a:r>
            <a:r>
              <a:rPr lang="zh-CN" altLang="en-US" sz="3200" dirty="0">
                <a:solidFill>
                  <a:schemeClr val="tx1">
                    <a:lumMod val="85000"/>
                    <a:lumOff val="15000"/>
                  </a:schemeClr>
                </a:solidFill>
              </a:rPr>
              <a:t>也是基于</a:t>
            </a:r>
            <a:r>
              <a:rPr lang="zh-CN" altLang="en-US" sz="3200" dirty="0" smtClean="0">
                <a:solidFill>
                  <a:schemeClr val="tx1">
                    <a:lumMod val="85000"/>
                    <a:lumOff val="15000"/>
                  </a:schemeClr>
                </a:solidFill>
              </a:rPr>
              <a:t>事件驱动的</a:t>
            </a:r>
            <a:r>
              <a:rPr lang="zh-CN" altLang="en-US" sz="3200" dirty="0">
                <a:solidFill>
                  <a:schemeClr val="tx1">
                    <a:lumMod val="85000"/>
                    <a:lumOff val="15000"/>
                  </a:schemeClr>
                </a:solidFill>
              </a:rPr>
              <a:t>，与</a:t>
            </a:r>
            <a:r>
              <a:rPr lang="en-US" altLang="zh-CN" sz="3200" dirty="0">
                <a:solidFill>
                  <a:schemeClr val="tx1">
                    <a:lumMod val="85000"/>
                    <a:lumOff val="15000"/>
                  </a:schemeClr>
                </a:solidFill>
              </a:rPr>
              <a:t>SAX</a:t>
            </a:r>
            <a:r>
              <a:rPr lang="zh-CN" altLang="en-US" sz="3200" dirty="0">
                <a:solidFill>
                  <a:schemeClr val="tx1">
                    <a:lumMod val="85000"/>
                    <a:lumOff val="15000"/>
                  </a:schemeClr>
                </a:solidFill>
              </a:rPr>
              <a:t>方式</a:t>
            </a:r>
            <a:r>
              <a:rPr lang="zh-CN" altLang="en-US" sz="3200" dirty="0" smtClean="0">
                <a:solidFill>
                  <a:schemeClr val="tx1">
                    <a:lumMod val="85000"/>
                    <a:lumOff val="15000"/>
                  </a:schemeClr>
                </a:solidFill>
              </a:rPr>
              <a:t>一样。</a:t>
            </a:r>
            <a:r>
              <a:rPr lang="zh-CN" altLang="en-US" sz="3200" dirty="0">
                <a:solidFill>
                  <a:schemeClr val="tx1">
                    <a:lumMod val="85000"/>
                    <a:lumOff val="15000"/>
                  </a:schemeClr>
                </a:solidFill>
              </a:rPr>
              <a:t>只不过</a:t>
            </a:r>
            <a:r>
              <a:rPr lang="en-US" altLang="zh-CN" sz="3200" dirty="0">
                <a:solidFill>
                  <a:schemeClr val="tx1">
                    <a:lumMod val="85000"/>
                    <a:lumOff val="15000"/>
                  </a:schemeClr>
                </a:solidFill>
              </a:rPr>
              <a:t>PULL</a:t>
            </a:r>
            <a:r>
              <a:rPr lang="zh-CN" altLang="en-US" sz="3200" dirty="0" smtClean="0">
                <a:solidFill>
                  <a:schemeClr val="tx1">
                    <a:lumMod val="85000"/>
                    <a:lumOff val="15000"/>
                  </a:schemeClr>
                </a:solidFill>
              </a:rPr>
              <a:t>方式</a:t>
            </a:r>
            <a:r>
              <a:rPr lang="zh-CN" altLang="en-US" sz="3200" dirty="0">
                <a:solidFill>
                  <a:schemeClr val="tx1">
                    <a:lumMod val="85000"/>
                    <a:lumOff val="15000"/>
                  </a:schemeClr>
                </a:solidFill>
              </a:rPr>
              <a:t>解析</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的方法</a:t>
            </a:r>
            <a:r>
              <a:rPr lang="zh-CN" altLang="en-US" sz="3200" dirty="0">
                <a:solidFill>
                  <a:schemeClr val="tx1">
                    <a:lumMod val="85000"/>
                    <a:lumOff val="15000"/>
                  </a:schemeClr>
                </a:solidFill>
              </a:rPr>
              <a:t>返回的是数字</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lvl="1">
              <a:lnSpc>
                <a:spcPct val="110000"/>
              </a:lnSpc>
              <a:spcBef>
                <a:spcPts val="1200"/>
              </a:spcBef>
            </a:pPr>
            <a:r>
              <a:rPr lang="zh-CN" altLang="en-US" sz="2800" dirty="0">
                <a:solidFill>
                  <a:schemeClr val="tx1">
                    <a:lumMod val="85000"/>
                    <a:lumOff val="15000"/>
                  </a:schemeClr>
                </a:solidFill>
              </a:rPr>
              <a:t>读取</a:t>
            </a:r>
            <a:r>
              <a:rPr lang="zh-CN" altLang="en-US" sz="2800" dirty="0" smtClean="0">
                <a:solidFill>
                  <a:schemeClr val="tx1">
                    <a:lumMod val="85000"/>
                    <a:lumOff val="15000"/>
                  </a:schemeClr>
                </a:solidFill>
              </a:rPr>
              <a:t>到</a:t>
            </a:r>
            <a:r>
              <a:rPr lang="en-US" altLang="zh-CN" sz="2800" dirty="0">
                <a:solidFill>
                  <a:schemeClr val="tx1">
                    <a:lumMod val="85000"/>
                    <a:lumOff val="15000"/>
                  </a:schemeClr>
                </a:solidFill>
              </a:rPr>
              <a:t>XML</a:t>
            </a:r>
            <a:r>
              <a:rPr lang="zh-CN" altLang="en-US" sz="2800" smtClean="0">
                <a:solidFill>
                  <a:schemeClr val="tx1">
                    <a:lumMod val="85000"/>
                    <a:lumOff val="15000"/>
                  </a:schemeClr>
                </a:solidFill>
              </a:rPr>
              <a:t>的开始返回 </a:t>
            </a:r>
            <a:r>
              <a:rPr lang="en-US" altLang="zh-CN" sz="2800" dirty="0" smtClean="0">
                <a:solidFill>
                  <a:schemeClr val="tx1">
                    <a:lumMod val="85000"/>
                    <a:lumOff val="15000"/>
                  </a:schemeClr>
                </a:solidFill>
              </a:rPr>
              <a:t>START_DOCUMENT</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a:p>
            <a:pPr lvl="1">
              <a:lnSpc>
                <a:spcPct val="110000"/>
              </a:lnSpc>
              <a:spcBef>
                <a:spcPts val="600"/>
              </a:spcBef>
            </a:pPr>
            <a:r>
              <a:rPr lang="zh-CN" altLang="en-US" sz="2800" dirty="0" smtClean="0">
                <a:solidFill>
                  <a:schemeClr val="tx1">
                    <a:lumMod val="85000"/>
                    <a:lumOff val="15000"/>
                  </a:schemeClr>
                </a:solidFill>
              </a:rPr>
              <a:t>读取到</a:t>
            </a:r>
            <a:r>
              <a:rPr lang="en-US" altLang="zh-CN" sz="2800" dirty="0">
                <a:solidFill>
                  <a:schemeClr val="tx1">
                    <a:lumMod val="85000"/>
                    <a:lumOff val="15000"/>
                  </a:schemeClr>
                </a:solidFill>
              </a:rPr>
              <a:t>XML</a:t>
            </a:r>
            <a:r>
              <a:rPr lang="zh-CN" altLang="en-US" sz="2800" dirty="0" smtClean="0">
                <a:solidFill>
                  <a:schemeClr val="tx1">
                    <a:lumMod val="85000"/>
                    <a:lumOff val="15000"/>
                  </a:schemeClr>
                </a:solidFill>
              </a:rPr>
              <a:t>的</a:t>
            </a:r>
            <a:r>
              <a:rPr lang="zh-CN" altLang="en-US" sz="2800" dirty="0">
                <a:solidFill>
                  <a:schemeClr val="tx1">
                    <a:lumMod val="85000"/>
                    <a:lumOff val="15000"/>
                  </a:schemeClr>
                </a:solidFill>
              </a:rPr>
              <a:t>结束返回 </a:t>
            </a:r>
            <a:r>
              <a:rPr lang="en-US" altLang="zh-CN" sz="2800" dirty="0">
                <a:solidFill>
                  <a:schemeClr val="tx1">
                    <a:lumMod val="85000"/>
                    <a:lumOff val="15000"/>
                  </a:schemeClr>
                </a:solidFill>
              </a:rPr>
              <a:t>END_DOCUMENT ; </a:t>
            </a:r>
            <a:endParaRPr lang="en-US" altLang="zh-CN" sz="2800" dirty="0" smtClean="0">
              <a:solidFill>
                <a:schemeClr val="tx1">
                  <a:lumMod val="85000"/>
                  <a:lumOff val="15000"/>
                </a:schemeClr>
              </a:solidFill>
            </a:endParaRPr>
          </a:p>
          <a:p>
            <a:pPr lvl="1">
              <a:lnSpc>
                <a:spcPct val="110000"/>
              </a:lnSpc>
              <a:spcBef>
                <a:spcPts val="600"/>
              </a:spcBef>
            </a:pPr>
            <a:r>
              <a:rPr lang="zh-CN" altLang="en-US" sz="2800" dirty="0" smtClean="0">
                <a:solidFill>
                  <a:schemeClr val="tx1">
                    <a:lumMod val="85000"/>
                    <a:lumOff val="15000"/>
                  </a:schemeClr>
                </a:solidFill>
              </a:rPr>
              <a:t>读取到</a:t>
            </a:r>
            <a:r>
              <a:rPr lang="en-US" altLang="zh-CN" sz="2800" dirty="0">
                <a:solidFill>
                  <a:schemeClr val="tx1">
                    <a:lumMod val="85000"/>
                    <a:lumOff val="15000"/>
                  </a:schemeClr>
                </a:solidFill>
              </a:rPr>
              <a:t>XML</a:t>
            </a:r>
            <a:r>
              <a:rPr lang="zh-CN" altLang="en-US" sz="2800" dirty="0" smtClean="0">
                <a:solidFill>
                  <a:schemeClr val="tx1">
                    <a:lumMod val="85000"/>
                    <a:lumOff val="15000"/>
                  </a:schemeClr>
                </a:solidFill>
              </a:rPr>
              <a:t>的</a:t>
            </a:r>
            <a:r>
              <a:rPr lang="zh-CN" altLang="en-US" sz="2800" dirty="0">
                <a:solidFill>
                  <a:schemeClr val="tx1">
                    <a:lumMod val="85000"/>
                    <a:lumOff val="15000"/>
                  </a:schemeClr>
                </a:solidFill>
              </a:rPr>
              <a:t>开始标签返回 </a:t>
            </a:r>
            <a:r>
              <a:rPr lang="en-US" altLang="zh-CN" sz="2800" dirty="0">
                <a:solidFill>
                  <a:schemeClr val="tx1">
                    <a:lumMod val="85000"/>
                    <a:lumOff val="15000"/>
                  </a:schemeClr>
                </a:solidFill>
              </a:rPr>
              <a:t>START_TAG </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a:p>
            <a:pPr lvl="1">
              <a:lnSpc>
                <a:spcPct val="110000"/>
              </a:lnSpc>
              <a:spcBef>
                <a:spcPts val="600"/>
              </a:spcBef>
            </a:pPr>
            <a:r>
              <a:rPr lang="zh-CN" altLang="en-US" sz="2800" dirty="0" smtClean="0">
                <a:solidFill>
                  <a:schemeClr val="tx1">
                    <a:lumMod val="85000"/>
                    <a:lumOff val="15000"/>
                  </a:schemeClr>
                </a:solidFill>
              </a:rPr>
              <a:t>读取到</a:t>
            </a:r>
            <a:r>
              <a:rPr lang="en-US" altLang="zh-CN" sz="2800" dirty="0">
                <a:solidFill>
                  <a:schemeClr val="tx1">
                    <a:lumMod val="85000"/>
                    <a:lumOff val="15000"/>
                  </a:schemeClr>
                </a:solidFill>
              </a:rPr>
              <a:t>XML</a:t>
            </a:r>
            <a:r>
              <a:rPr lang="zh-CN" altLang="en-US" sz="2800" dirty="0" smtClean="0">
                <a:solidFill>
                  <a:schemeClr val="tx1">
                    <a:lumMod val="85000"/>
                    <a:lumOff val="15000"/>
                  </a:schemeClr>
                </a:solidFill>
              </a:rPr>
              <a:t>的</a:t>
            </a:r>
            <a:r>
              <a:rPr lang="zh-CN" altLang="en-US" sz="2800" dirty="0">
                <a:solidFill>
                  <a:schemeClr val="tx1">
                    <a:lumMod val="85000"/>
                    <a:lumOff val="15000"/>
                  </a:schemeClr>
                </a:solidFill>
              </a:rPr>
              <a:t>结束标签返回 </a:t>
            </a:r>
            <a:r>
              <a:rPr lang="en-US" altLang="zh-CN" sz="2800" dirty="0">
                <a:solidFill>
                  <a:schemeClr val="tx1">
                    <a:lumMod val="85000"/>
                    <a:lumOff val="15000"/>
                  </a:schemeClr>
                </a:solidFill>
              </a:rPr>
              <a:t>END_TAG </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a:p>
            <a:pPr lvl="1">
              <a:lnSpc>
                <a:spcPct val="110000"/>
              </a:lnSpc>
              <a:spcBef>
                <a:spcPts val="600"/>
              </a:spcBef>
            </a:pPr>
            <a:r>
              <a:rPr lang="zh-CN" altLang="en-US" sz="2800" dirty="0" smtClean="0">
                <a:solidFill>
                  <a:schemeClr val="tx1">
                    <a:lumMod val="85000"/>
                    <a:lumOff val="15000"/>
                  </a:schemeClr>
                </a:solidFill>
              </a:rPr>
              <a:t>读取到</a:t>
            </a:r>
            <a:r>
              <a:rPr lang="en-US" altLang="zh-CN" sz="2800" dirty="0">
                <a:solidFill>
                  <a:schemeClr val="tx1">
                    <a:lumMod val="85000"/>
                    <a:lumOff val="15000"/>
                  </a:schemeClr>
                </a:solidFill>
              </a:rPr>
              <a:t>XML</a:t>
            </a:r>
            <a:r>
              <a:rPr lang="zh-CN" altLang="en-US" sz="2800" dirty="0" smtClean="0">
                <a:solidFill>
                  <a:schemeClr val="tx1">
                    <a:lumMod val="85000"/>
                    <a:lumOff val="15000"/>
                  </a:schemeClr>
                </a:solidFill>
              </a:rPr>
              <a:t>的</a:t>
            </a:r>
            <a:r>
              <a:rPr lang="zh-CN" altLang="en-US" sz="2800" dirty="0">
                <a:solidFill>
                  <a:schemeClr val="tx1">
                    <a:lumMod val="85000"/>
                    <a:lumOff val="15000"/>
                  </a:schemeClr>
                </a:solidFill>
              </a:rPr>
              <a:t>文本返回 </a:t>
            </a:r>
            <a:r>
              <a:rPr lang="en-US" altLang="zh-CN" sz="2800" dirty="0">
                <a:solidFill>
                  <a:schemeClr val="tx1">
                    <a:lumMod val="85000"/>
                    <a:lumOff val="15000"/>
                  </a:schemeClr>
                </a:solidFill>
              </a:rPr>
              <a:t>TEXT </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p:txBody>
      </p:sp>
    </p:spTree>
    <p:extLst>
      <p:ext uri="{BB962C8B-B14F-4D97-AF65-F5344CB8AC3E}">
        <p14:creationId xmlns:p14="http://schemas.microsoft.com/office/powerpoint/2010/main" val="3883777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a:t>
            </a:r>
            <a:r>
              <a:rPr lang="zh-CN" altLang="zh-CN" dirty="0" smtClean="0"/>
              <a:t>中</a:t>
            </a:r>
            <a:r>
              <a:rPr lang="zh-CN" altLang="zh-CN" smtClean="0"/>
              <a:t>解析</a:t>
            </a:r>
            <a:r>
              <a:rPr lang="en-US" altLang="zh-CN" smtClean="0"/>
              <a:t>XML - PULL</a:t>
            </a:r>
            <a:endParaRPr lang="zh-CN" altLang="en-US" dirty="0"/>
          </a:p>
        </p:txBody>
      </p:sp>
      <p:sp>
        <p:nvSpPr>
          <p:cNvPr id="3" name="内容占位符 2"/>
          <p:cNvSpPr>
            <a:spLocks noGrp="1"/>
          </p:cNvSpPr>
          <p:nvPr>
            <p:ph idx="1"/>
          </p:nvPr>
        </p:nvSpPr>
        <p:spPr>
          <a:xfrm>
            <a:off x="839416" y="1600201"/>
            <a:ext cx="10742984" cy="4853135"/>
          </a:xfrm>
        </p:spPr>
        <p:txBody>
          <a:bodyPr>
            <a:noAutofit/>
          </a:bodyPr>
          <a:lstStyle/>
          <a:p>
            <a:pPr>
              <a:spcBef>
                <a:spcPts val="600"/>
              </a:spcBef>
            </a:pPr>
            <a:r>
              <a:rPr lang="en-US" altLang="zh-CN" sz="3200" dirty="0" smtClean="0">
                <a:solidFill>
                  <a:schemeClr val="tx1">
                    <a:lumMod val="85000"/>
                    <a:lumOff val="15000"/>
                  </a:schemeClr>
                </a:solidFill>
              </a:rPr>
              <a:t>PULL</a:t>
            </a:r>
            <a:r>
              <a:rPr lang="zh-CN" altLang="en-US" sz="3200" dirty="0" smtClean="0">
                <a:solidFill>
                  <a:schemeClr val="tx1">
                    <a:lumMod val="85000"/>
                    <a:lumOff val="15000"/>
                  </a:schemeClr>
                </a:solidFill>
              </a:rPr>
              <a:t>方式解析</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基本处理方式：</a:t>
            </a:r>
            <a:endParaRPr lang="en-US" altLang="zh-CN" sz="3200" dirty="0" smtClean="0">
              <a:solidFill>
                <a:schemeClr val="tx1">
                  <a:lumMod val="85000"/>
                  <a:lumOff val="15000"/>
                </a:schemeClr>
              </a:solidFill>
            </a:endParaRPr>
          </a:p>
          <a:p>
            <a:pPr lvl="1">
              <a:spcBef>
                <a:spcPts val="1200"/>
              </a:spcBef>
            </a:pPr>
            <a:r>
              <a:rPr lang="zh-CN" altLang="en-US" sz="2800" dirty="0" smtClean="0">
                <a:solidFill>
                  <a:schemeClr val="tx1">
                    <a:lumMod val="85000"/>
                    <a:lumOff val="15000"/>
                  </a:schemeClr>
                </a:solidFill>
              </a:rPr>
              <a:t>当</a:t>
            </a:r>
            <a:r>
              <a:rPr lang="zh-CN" altLang="en-US" sz="2800" dirty="0">
                <a:solidFill>
                  <a:schemeClr val="tx1">
                    <a:lumMod val="85000"/>
                    <a:lumOff val="15000"/>
                  </a:schemeClr>
                </a:solidFill>
              </a:rPr>
              <a:t>导航到</a:t>
            </a:r>
            <a:r>
              <a:rPr lang="en-US" altLang="zh-CN" sz="2800" dirty="0" err="1">
                <a:solidFill>
                  <a:schemeClr val="tx1">
                    <a:lumMod val="85000"/>
                    <a:lumOff val="15000"/>
                  </a:schemeClr>
                </a:solidFill>
              </a:rPr>
              <a:t>XmlPullParser.START_DOCUMENT</a:t>
            </a:r>
            <a:r>
              <a:rPr lang="zh-CN" altLang="en-US" sz="2800" dirty="0">
                <a:solidFill>
                  <a:schemeClr val="tx1">
                    <a:lumMod val="85000"/>
                    <a:lumOff val="15000"/>
                  </a:schemeClr>
                </a:solidFill>
              </a:rPr>
              <a:t>，可以不做处理，当然你可以实例化集合对象等等。</a:t>
            </a:r>
          </a:p>
          <a:p>
            <a:pPr lvl="1">
              <a:spcBef>
                <a:spcPts val="600"/>
              </a:spcBef>
            </a:pPr>
            <a:r>
              <a:rPr lang="zh-CN" altLang="en-US" sz="2800" dirty="0" smtClean="0">
                <a:solidFill>
                  <a:schemeClr val="tx1">
                    <a:lumMod val="85000"/>
                    <a:lumOff val="15000"/>
                  </a:schemeClr>
                </a:solidFill>
              </a:rPr>
              <a:t>当</a:t>
            </a:r>
            <a:r>
              <a:rPr lang="zh-CN" altLang="en-US" sz="2800" dirty="0">
                <a:solidFill>
                  <a:schemeClr val="tx1">
                    <a:lumMod val="85000"/>
                    <a:lumOff val="15000"/>
                  </a:schemeClr>
                </a:solidFill>
              </a:rPr>
              <a:t>导航到</a:t>
            </a:r>
            <a:r>
              <a:rPr lang="en-US" altLang="zh-CN" sz="2800" dirty="0" err="1">
                <a:solidFill>
                  <a:schemeClr val="tx1">
                    <a:lumMod val="85000"/>
                    <a:lumOff val="15000"/>
                  </a:schemeClr>
                </a:solidFill>
              </a:rPr>
              <a:t>XmlPullParser.START_TAG</a:t>
            </a:r>
            <a:r>
              <a:rPr lang="zh-CN" altLang="en-US" sz="2800" dirty="0">
                <a:solidFill>
                  <a:schemeClr val="tx1">
                    <a:lumMod val="85000"/>
                    <a:lumOff val="15000"/>
                  </a:schemeClr>
                </a:solidFill>
              </a:rPr>
              <a:t>，则判断是否</a:t>
            </a:r>
            <a:r>
              <a:rPr lang="zh-CN" altLang="en-US" sz="2800" dirty="0" smtClean="0">
                <a:solidFill>
                  <a:schemeClr val="tx1">
                    <a:lumMod val="85000"/>
                    <a:lumOff val="15000"/>
                  </a:schemeClr>
                </a:solidFill>
              </a:rPr>
              <a:t>是数据标签</a:t>
            </a:r>
            <a:r>
              <a:rPr lang="zh-CN" altLang="en-US" sz="2800" dirty="0">
                <a:solidFill>
                  <a:schemeClr val="tx1">
                    <a:lumMod val="85000"/>
                    <a:lumOff val="15000"/>
                  </a:schemeClr>
                </a:solidFill>
              </a:rPr>
              <a:t>，如果是，则</a:t>
            </a:r>
            <a:r>
              <a:rPr lang="zh-CN" altLang="en-US" sz="2800" dirty="0" smtClean="0">
                <a:solidFill>
                  <a:schemeClr val="tx1">
                    <a:lumMod val="85000"/>
                    <a:lumOff val="15000"/>
                  </a:schemeClr>
                </a:solidFill>
              </a:rPr>
              <a:t>实例化数据对象</a:t>
            </a:r>
            <a:r>
              <a:rPr lang="zh-CN" altLang="en-US" sz="2800" dirty="0">
                <a:solidFill>
                  <a:schemeClr val="tx1">
                    <a:lumMod val="85000"/>
                    <a:lumOff val="15000"/>
                  </a:schemeClr>
                </a:solidFill>
              </a:rPr>
              <a:t>，并调用</a:t>
            </a:r>
            <a:r>
              <a:rPr lang="en-US" altLang="zh-CN" sz="2800" dirty="0" err="1">
                <a:solidFill>
                  <a:schemeClr val="tx1">
                    <a:lumMod val="85000"/>
                    <a:lumOff val="15000"/>
                  </a:schemeClr>
                </a:solidFill>
              </a:rPr>
              <a:t>getAttributeValue</a:t>
            </a:r>
            <a:r>
              <a:rPr lang="zh-CN" altLang="en-US" sz="2800" dirty="0">
                <a:solidFill>
                  <a:schemeClr val="tx1">
                    <a:lumMod val="85000"/>
                    <a:lumOff val="15000"/>
                  </a:schemeClr>
                </a:solidFill>
              </a:rPr>
              <a:t>方法获取标签中属性值。</a:t>
            </a:r>
          </a:p>
          <a:p>
            <a:pPr lvl="1">
              <a:spcBef>
                <a:spcPts val="600"/>
              </a:spcBef>
            </a:pPr>
            <a:r>
              <a:rPr lang="zh-CN" altLang="en-US" sz="2800" dirty="0" smtClean="0">
                <a:solidFill>
                  <a:schemeClr val="tx1">
                    <a:lumMod val="85000"/>
                    <a:lumOff val="15000"/>
                  </a:schemeClr>
                </a:solidFill>
              </a:rPr>
              <a:t>当</a:t>
            </a:r>
            <a:r>
              <a:rPr lang="zh-CN" altLang="en-US" sz="2800" dirty="0">
                <a:solidFill>
                  <a:schemeClr val="tx1">
                    <a:lumMod val="85000"/>
                    <a:lumOff val="15000"/>
                  </a:schemeClr>
                </a:solidFill>
              </a:rPr>
              <a:t>导航到其他标签</a:t>
            </a:r>
            <a:r>
              <a:rPr lang="zh-CN" altLang="en-US" sz="2800" dirty="0" smtClean="0">
                <a:solidFill>
                  <a:schemeClr val="tx1">
                    <a:lumMod val="85000"/>
                    <a:lumOff val="15000"/>
                  </a:schemeClr>
                </a:solidFill>
              </a:rPr>
              <a:t>，使用</a:t>
            </a:r>
            <a:r>
              <a:rPr lang="en-US" altLang="zh-CN" sz="2800" dirty="0" err="1" smtClean="0">
                <a:solidFill>
                  <a:schemeClr val="tx1">
                    <a:lumMod val="85000"/>
                    <a:lumOff val="15000"/>
                  </a:schemeClr>
                </a:solidFill>
              </a:rPr>
              <a:t>nextText</a:t>
            </a:r>
            <a:r>
              <a:rPr lang="zh-CN" altLang="en-US" sz="2800" dirty="0">
                <a:solidFill>
                  <a:schemeClr val="tx1">
                    <a:lumMod val="85000"/>
                    <a:lumOff val="15000"/>
                  </a:schemeClr>
                </a:solidFill>
              </a:rPr>
              <a:t>方法来获取文本节点</a:t>
            </a:r>
            <a:r>
              <a:rPr lang="zh-CN" altLang="en-US" sz="2800" dirty="0" smtClean="0">
                <a:solidFill>
                  <a:schemeClr val="tx1">
                    <a:lumMod val="85000"/>
                    <a:lumOff val="15000"/>
                  </a:schemeClr>
                </a:solidFill>
              </a:rPr>
              <a:t>内容。</a:t>
            </a:r>
            <a:endParaRPr lang="zh-CN" altLang="en-US" sz="2800" dirty="0">
              <a:solidFill>
                <a:schemeClr val="tx1">
                  <a:lumMod val="85000"/>
                  <a:lumOff val="15000"/>
                </a:schemeClr>
              </a:solidFill>
            </a:endParaRPr>
          </a:p>
          <a:p>
            <a:pPr lvl="1">
              <a:spcBef>
                <a:spcPts val="600"/>
              </a:spcBef>
            </a:pPr>
            <a:r>
              <a:rPr lang="zh-CN" altLang="en-US" sz="2800" dirty="0" smtClean="0">
                <a:solidFill>
                  <a:schemeClr val="tx1">
                    <a:lumMod val="85000"/>
                    <a:lumOff val="15000"/>
                  </a:schemeClr>
                </a:solidFill>
              </a:rPr>
              <a:t>导航</a:t>
            </a:r>
            <a:r>
              <a:rPr lang="zh-CN" altLang="en-US" sz="2800" dirty="0">
                <a:solidFill>
                  <a:schemeClr val="tx1">
                    <a:lumMod val="85000"/>
                    <a:lumOff val="15000"/>
                  </a:schemeClr>
                </a:solidFill>
              </a:rPr>
              <a:t>到</a:t>
            </a:r>
            <a:r>
              <a:rPr lang="en-US" altLang="zh-CN" sz="2800" dirty="0" err="1">
                <a:solidFill>
                  <a:schemeClr val="tx1">
                    <a:lumMod val="85000"/>
                    <a:lumOff val="15000"/>
                  </a:schemeClr>
                </a:solidFill>
              </a:rPr>
              <a:t>XmlPullParser.END_TAG</a:t>
            </a:r>
            <a:r>
              <a:rPr lang="zh-CN" altLang="en-US" sz="2800" dirty="0">
                <a:solidFill>
                  <a:schemeClr val="tx1">
                    <a:lumMod val="85000"/>
                    <a:lumOff val="15000"/>
                  </a:schemeClr>
                </a:solidFill>
              </a:rPr>
              <a:t>的，有开始就要有</a:t>
            </a:r>
            <a:r>
              <a:rPr lang="zh-CN" altLang="en-US" sz="2800" dirty="0" smtClean="0">
                <a:solidFill>
                  <a:schemeClr val="tx1">
                    <a:lumMod val="85000"/>
                    <a:lumOff val="15000"/>
                  </a:schemeClr>
                </a:solidFill>
              </a:rPr>
              <a:t>结束。</a:t>
            </a:r>
            <a:r>
              <a:rPr lang="zh-CN" altLang="en-US" sz="2800" dirty="0">
                <a:solidFill>
                  <a:schemeClr val="tx1">
                    <a:lumMod val="85000"/>
                    <a:lumOff val="15000"/>
                  </a:schemeClr>
                </a:solidFill>
              </a:rPr>
              <a:t>在这里我们就</a:t>
            </a:r>
            <a:r>
              <a:rPr lang="zh-CN" altLang="en-US" sz="2800" dirty="0" smtClean="0">
                <a:solidFill>
                  <a:schemeClr val="tx1">
                    <a:lumMod val="85000"/>
                    <a:lumOff val="15000"/>
                  </a:schemeClr>
                </a:solidFill>
              </a:rPr>
              <a:t>需要</a:t>
            </a:r>
            <a:r>
              <a:rPr lang="zh-CN" altLang="en-US" sz="2800" dirty="0">
                <a:solidFill>
                  <a:schemeClr val="tx1">
                    <a:lumMod val="85000"/>
                    <a:lumOff val="15000"/>
                  </a:schemeClr>
                </a:solidFill>
              </a:rPr>
              <a:t>判断</a:t>
            </a:r>
            <a:r>
              <a:rPr lang="zh-CN" altLang="en-US" sz="2800" dirty="0" smtClean="0">
                <a:solidFill>
                  <a:schemeClr val="tx1">
                    <a:lumMod val="85000"/>
                    <a:lumOff val="15000"/>
                  </a:schemeClr>
                </a:solidFill>
              </a:rPr>
              <a:t>是否是数据结束</a:t>
            </a:r>
            <a:r>
              <a:rPr lang="zh-CN" altLang="en-US" sz="2800" dirty="0">
                <a:solidFill>
                  <a:schemeClr val="tx1">
                    <a:lumMod val="85000"/>
                    <a:lumOff val="15000"/>
                  </a:schemeClr>
                </a:solidFill>
              </a:rPr>
              <a:t>标签，如果是，则</a:t>
            </a:r>
            <a:r>
              <a:rPr lang="zh-CN" altLang="en-US" sz="2800" dirty="0" smtClean="0">
                <a:solidFill>
                  <a:schemeClr val="tx1">
                    <a:lumMod val="85000"/>
                    <a:lumOff val="15000"/>
                  </a:schemeClr>
                </a:solidFill>
              </a:rPr>
              <a:t>把</a:t>
            </a:r>
            <a:r>
              <a:rPr lang="zh-CN" altLang="en-US" sz="2800" dirty="0">
                <a:solidFill>
                  <a:schemeClr val="tx1">
                    <a:lumMod val="85000"/>
                    <a:lumOff val="15000"/>
                  </a:schemeClr>
                </a:solidFill>
              </a:rPr>
              <a:t>数据</a:t>
            </a:r>
            <a:r>
              <a:rPr lang="zh-CN" altLang="en-US" sz="2800" dirty="0" smtClean="0">
                <a:solidFill>
                  <a:schemeClr val="tx1">
                    <a:lumMod val="85000"/>
                    <a:lumOff val="15000"/>
                  </a:schemeClr>
                </a:solidFill>
              </a:rPr>
              <a:t>对象</a:t>
            </a:r>
            <a:r>
              <a:rPr lang="zh-CN" altLang="en-US" sz="2800" dirty="0">
                <a:solidFill>
                  <a:schemeClr val="tx1">
                    <a:lumMod val="85000"/>
                    <a:lumOff val="15000"/>
                  </a:schemeClr>
                </a:solidFill>
              </a:rPr>
              <a:t>存进</a:t>
            </a:r>
            <a:r>
              <a:rPr lang="en-US" altLang="zh-CN" sz="2800" dirty="0">
                <a:solidFill>
                  <a:schemeClr val="tx1">
                    <a:lumMod val="85000"/>
                    <a:lumOff val="15000"/>
                  </a:schemeClr>
                </a:solidFill>
              </a:rPr>
              <a:t>list</a:t>
            </a:r>
            <a:r>
              <a:rPr lang="zh-CN" altLang="en-US" sz="2800" dirty="0">
                <a:solidFill>
                  <a:schemeClr val="tx1">
                    <a:lumMod val="85000"/>
                    <a:lumOff val="15000"/>
                  </a:schemeClr>
                </a:solidFill>
              </a:rPr>
              <a:t>集合</a:t>
            </a:r>
            <a:r>
              <a:rPr lang="zh-CN" altLang="en-US" sz="2800" dirty="0" smtClean="0">
                <a:solidFill>
                  <a:schemeClr val="tx1">
                    <a:lumMod val="85000"/>
                    <a:lumOff val="15000"/>
                  </a:schemeClr>
                </a:solidFill>
              </a:rPr>
              <a:t>中。</a:t>
            </a:r>
            <a:endParaRPr lang="en-US" altLang="zh-CN" sz="2800" dirty="0">
              <a:solidFill>
                <a:schemeClr val="tx1">
                  <a:lumMod val="85000"/>
                  <a:lumOff val="15000"/>
                </a:schemeClr>
              </a:solidFill>
            </a:endParaRPr>
          </a:p>
        </p:txBody>
      </p:sp>
    </p:spTree>
    <p:extLst>
      <p:ext uri="{BB962C8B-B14F-4D97-AF65-F5344CB8AC3E}">
        <p14:creationId xmlns:p14="http://schemas.microsoft.com/office/powerpoint/2010/main" val="3446056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数据格式引入</a:t>
            </a:r>
          </a:p>
        </p:txBody>
      </p:sp>
      <p:sp>
        <p:nvSpPr>
          <p:cNvPr id="3" name="内容占位符 2"/>
          <p:cNvSpPr>
            <a:spLocks noGrp="1"/>
          </p:cNvSpPr>
          <p:nvPr>
            <p:ph idx="1"/>
          </p:nvPr>
        </p:nvSpPr>
        <p:spPr>
          <a:xfrm>
            <a:off x="839416" y="1600201"/>
            <a:ext cx="10742984" cy="1495847"/>
          </a:xfrm>
        </p:spPr>
        <p:txBody>
          <a:bodyPr>
            <a:normAutofit/>
          </a:bodyPr>
          <a:lstStyle/>
          <a:p>
            <a:pPr>
              <a:lnSpc>
                <a:spcPct val="120000"/>
              </a:lnSpc>
            </a:pPr>
            <a:r>
              <a:rPr lang="zh-CN" altLang="en-US" sz="3200" smtClean="0">
                <a:solidFill>
                  <a:schemeClr val="tx1">
                    <a:lumMod val="85000"/>
                    <a:lumOff val="15000"/>
                  </a:schemeClr>
                </a:solidFill>
              </a:rPr>
              <a:t>在</a:t>
            </a:r>
            <a:r>
              <a:rPr lang="zh-CN" altLang="en-US" sz="3200">
                <a:solidFill>
                  <a:schemeClr val="tx1">
                    <a:lumMod val="85000"/>
                    <a:lumOff val="15000"/>
                  </a:schemeClr>
                </a:solidFill>
              </a:rPr>
              <a:t>开发</a:t>
            </a:r>
            <a:r>
              <a:rPr lang="zh-CN" altLang="en-US" sz="3200" smtClean="0">
                <a:solidFill>
                  <a:schemeClr val="tx1">
                    <a:lumMod val="85000"/>
                    <a:lumOff val="15000"/>
                  </a:schemeClr>
                </a:solidFill>
              </a:rPr>
              <a:t>应用程序</a:t>
            </a:r>
            <a:r>
              <a:rPr lang="zh-CN" altLang="en-US" sz="3200" dirty="0" smtClean="0">
                <a:solidFill>
                  <a:schemeClr val="tx1">
                    <a:lumMod val="85000"/>
                    <a:lumOff val="15000"/>
                  </a:schemeClr>
                </a:solidFill>
              </a:rPr>
              <a:t>的时候经常性的会遇到服务器与客户端通讯，或者不同语言间数据传递与交互的情况。</a:t>
            </a:r>
            <a:endParaRPr lang="zh-CN" altLang="en-US" sz="3200" dirty="0">
              <a:solidFill>
                <a:schemeClr val="tx1">
                  <a:lumMod val="85000"/>
                  <a:lumOff val="15000"/>
                </a:schemeClr>
              </a:solidFill>
            </a:endParaRPr>
          </a:p>
        </p:txBody>
      </p:sp>
      <p:sp>
        <p:nvSpPr>
          <p:cNvPr id="12" name="椭圆 11"/>
          <p:cNvSpPr/>
          <p:nvPr/>
        </p:nvSpPr>
        <p:spPr>
          <a:xfrm>
            <a:off x="4775983" y="3309115"/>
            <a:ext cx="1683763" cy="72008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服务器</a:t>
            </a:r>
            <a:endParaRPr lang="zh-CN" altLang="en-US" b="1" dirty="0">
              <a:latin typeface="微软雅黑" panose="020B0503020204020204" pitchFamily="34" charset="-122"/>
              <a:ea typeface="微软雅黑" panose="020B0503020204020204" pitchFamily="34" charset="-122"/>
            </a:endParaRPr>
          </a:p>
        </p:txBody>
      </p:sp>
      <p:cxnSp>
        <p:nvCxnSpPr>
          <p:cNvPr id="13" name="直接箭头连接符 12"/>
          <p:cNvCxnSpPr>
            <a:stCxn id="12" idx="3"/>
            <a:endCxn id="19" idx="0"/>
          </p:cNvCxnSpPr>
          <p:nvPr/>
        </p:nvCxnSpPr>
        <p:spPr>
          <a:xfrm flipH="1">
            <a:off x="3281788" y="3923742"/>
            <a:ext cx="1740776" cy="7193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4"/>
            <a:endCxn id="20" idx="0"/>
          </p:cNvCxnSpPr>
          <p:nvPr/>
        </p:nvCxnSpPr>
        <p:spPr>
          <a:xfrm flipH="1">
            <a:off x="5617864" y="4029195"/>
            <a:ext cx="1" cy="6377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5"/>
            <a:endCxn id="21" idx="0"/>
          </p:cNvCxnSpPr>
          <p:nvPr/>
        </p:nvCxnSpPr>
        <p:spPr>
          <a:xfrm>
            <a:off x="6213165" y="3923742"/>
            <a:ext cx="1775133" cy="7331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279576" y="4643094"/>
            <a:ext cx="2004424" cy="576048"/>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Windows</a:t>
            </a:r>
            <a:r>
              <a:rPr lang="zh-CN" altLang="en-US" b="1" dirty="0" smtClean="0">
                <a:latin typeface="微软雅黑" panose="020B0503020204020204" pitchFamily="34" charset="-122"/>
                <a:ea typeface="微软雅黑" panose="020B0503020204020204" pitchFamily="34" charset="-122"/>
              </a:rPr>
              <a:t>客户端</a:t>
            </a:r>
            <a:endParaRPr lang="zh-CN" altLang="en-US" b="1" dirty="0">
              <a:latin typeface="微软雅黑" panose="020B0503020204020204" pitchFamily="34" charset="-122"/>
              <a:ea typeface="微软雅黑" panose="020B0503020204020204" pitchFamily="34" charset="-122"/>
            </a:endParaRPr>
          </a:p>
        </p:txBody>
      </p:sp>
      <p:sp>
        <p:nvSpPr>
          <p:cNvPr id="20" name="矩形 19"/>
          <p:cNvSpPr/>
          <p:nvPr/>
        </p:nvSpPr>
        <p:spPr>
          <a:xfrm>
            <a:off x="4535445" y="4666944"/>
            <a:ext cx="2164838" cy="562256"/>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Android</a:t>
            </a:r>
            <a:r>
              <a:rPr lang="zh-CN" altLang="en-US" b="1" dirty="0" smtClean="0">
                <a:latin typeface="微软雅黑" panose="020B0503020204020204" pitchFamily="34" charset="-122"/>
                <a:ea typeface="微软雅黑" panose="020B0503020204020204" pitchFamily="34" charset="-122"/>
              </a:rPr>
              <a:t>客户端</a:t>
            </a:r>
            <a:endParaRPr lang="zh-CN" altLang="en-US" b="1" dirty="0">
              <a:latin typeface="微软雅黑" panose="020B0503020204020204" pitchFamily="34" charset="-122"/>
              <a:ea typeface="微软雅黑" panose="020B0503020204020204" pitchFamily="34" charset="-122"/>
            </a:endParaRPr>
          </a:p>
        </p:txBody>
      </p:sp>
      <p:sp>
        <p:nvSpPr>
          <p:cNvPr id="21" name="矩形 20"/>
          <p:cNvSpPr/>
          <p:nvPr/>
        </p:nvSpPr>
        <p:spPr>
          <a:xfrm>
            <a:off x="6905879" y="4656886"/>
            <a:ext cx="2164838" cy="562256"/>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latin typeface="微软雅黑" panose="020B0503020204020204" pitchFamily="34" charset="-122"/>
                <a:ea typeface="微软雅黑" panose="020B0503020204020204" pitchFamily="34" charset="-122"/>
              </a:rPr>
              <a:t>iOS</a:t>
            </a:r>
            <a:r>
              <a:rPr lang="zh-CN" altLang="en-US" b="1" dirty="0" smtClean="0">
                <a:latin typeface="微软雅黑" panose="020B0503020204020204" pitchFamily="34" charset="-122"/>
                <a:ea typeface="微软雅黑" panose="020B0503020204020204" pitchFamily="34" charset="-122"/>
              </a:rPr>
              <a:t>客户端</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1556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PULL</a:t>
            </a:r>
            <a:endParaRPr lang="zh-CN" altLang="en-US" dirty="0"/>
          </a:p>
        </p:txBody>
      </p:sp>
      <p:sp>
        <p:nvSpPr>
          <p:cNvPr id="4" name="TextBox 3"/>
          <p:cNvSpPr txBox="1"/>
          <p:nvPr/>
        </p:nvSpPr>
        <p:spPr>
          <a:xfrm>
            <a:off x="839416" y="1628800"/>
            <a:ext cx="10274931" cy="4896544"/>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创建</a:t>
            </a:r>
            <a:r>
              <a:rPr lang="zh-CN" altLang="zh-CN" sz="2400" b="0" dirty="0">
                <a:solidFill>
                  <a:srgbClr val="00B050"/>
                </a:solidFill>
              </a:rPr>
              <a:t>xmlPull解析器</a:t>
            </a:r>
            <a:r>
              <a:rPr lang="zh-CN" altLang="zh-CN" sz="2400" b="0" i="1" dirty="0"/>
              <a:t/>
            </a:r>
            <a:br>
              <a:rPr lang="zh-CN" altLang="zh-CN" sz="2400" b="0" i="1" dirty="0"/>
            </a:br>
            <a:r>
              <a:rPr lang="zh-CN" altLang="zh-CN" sz="2400" dirty="0"/>
              <a:t>XmlPullParser parser = Xml.newPullParser();</a:t>
            </a:r>
            <a:br>
              <a:rPr lang="zh-CN" altLang="zh-CN" sz="2400" dirty="0"/>
            </a:b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初始化</a:t>
            </a:r>
            <a:r>
              <a:rPr lang="zh-CN" altLang="zh-CN" sz="2400" b="0" dirty="0">
                <a:solidFill>
                  <a:srgbClr val="00B050"/>
                </a:solidFill>
              </a:rPr>
              <a:t>xmlPull解析器</a:t>
            </a:r>
            <a:r>
              <a:rPr lang="zh-CN" altLang="zh-CN" sz="2400" b="0" i="1" dirty="0"/>
              <a:t/>
            </a:r>
            <a:br>
              <a:rPr lang="zh-CN" altLang="zh-CN" sz="2400" b="0" i="1" dirty="0"/>
            </a:br>
            <a:r>
              <a:rPr lang="zh-CN" altLang="zh-CN" sz="2400" dirty="0"/>
              <a:t>parser.setInput(is, </a:t>
            </a:r>
            <a:r>
              <a:rPr lang="zh-CN" altLang="zh-CN" sz="2400" dirty="0" smtClean="0"/>
              <a:t>"</a:t>
            </a:r>
            <a:r>
              <a:rPr lang="en-US" altLang="zh-CN" sz="2400" dirty="0" smtClean="0"/>
              <a:t>UTF</a:t>
            </a:r>
            <a:r>
              <a:rPr lang="zh-CN" altLang="zh-CN" sz="2400" dirty="0" smtClean="0"/>
              <a:t>-</a:t>
            </a:r>
            <a:r>
              <a:rPr lang="zh-CN" altLang="zh-CN" sz="2400" dirty="0"/>
              <a:t>8");</a:t>
            </a:r>
            <a:br>
              <a:rPr lang="zh-CN" altLang="zh-CN" sz="2400" dirty="0"/>
            </a:b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读取</a:t>
            </a:r>
            <a:r>
              <a:rPr lang="zh-CN" altLang="zh-CN" sz="2400" b="0" dirty="0">
                <a:solidFill>
                  <a:srgbClr val="00B050"/>
                </a:solidFill>
              </a:rPr>
              <a:t>文件的类型</a:t>
            </a:r>
            <a:r>
              <a:rPr lang="zh-CN" altLang="zh-CN" sz="2400" b="0" i="1" dirty="0"/>
              <a:t/>
            </a:r>
            <a:br>
              <a:rPr lang="zh-CN" altLang="zh-CN" sz="2400" b="0" i="1" dirty="0"/>
            </a:br>
            <a:r>
              <a:rPr lang="zh-CN" altLang="zh-CN" sz="2400" dirty="0"/>
              <a:t>int type = parser.getEventType();</a:t>
            </a:r>
            <a:br>
              <a:rPr lang="zh-CN" altLang="zh-CN" sz="2400" dirty="0"/>
            </a:b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无限</a:t>
            </a:r>
            <a:r>
              <a:rPr lang="zh-CN" altLang="zh-CN" sz="2400" b="0" dirty="0">
                <a:solidFill>
                  <a:srgbClr val="00B050"/>
                </a:solidFill>
              </a:rPr>
              <a:t>判断文件类型进行读取</a:t>
            </a:r>
            <a:r>
              <a:rPr lang="zh-CN" altLang="zh-CN" sz="2400" b="0" i="1" dirty="0"/>
              <a:t/>
            </a:r>
            <a:br>
              <a:rPr lang="zh-CN" altLang="zh-CN" sz="2400" b="0" i="1" dirty="0"/>
            </a:br>
            <a:r>
              <a:rPr lang="zh-CN" altLang="zh-CN" sz="2400" dirty="0"/>
              <a:t>while (type != XmlPullParser.END_DOCUMENT) </a:t>
            </a:r>
            <a:r>
              <a:rPr lang="zh-CN" altLang="zh-CN" sz="2400" dirty="0" smtClean="0"/>
              <a:t>{</a:t>
            </a:r>
            <a:r>
              <a:rPr lang="zh-CN" altLang="zh-CN" sz="2400" dirty="0"/>
              <a:t/>
            </a:r>
            <a:br>
              <a:rPr lang="zh-CN" altLang="zh-CN" sz="2400" dirty="0"/>
            </a:br>
            <a:r>
              <a:rPr lang="zh-CN" altLang="zh-CN" sz="2400" dirty="0"/>
              <a:t>  </a:t>
            </a:r>
            <a:r>
              <a:rPr lang="zh-CN" altLang="zh-CN" sz="2400" dirty="0">
                <a:solidFill>
                  <a:srgbClr val="00B050"/>
                </a:solidFill>
              </a:rPr>
              <a:t>  </a:t>
            </a:r>
            <a:r>
              <a:rPr lang="zh-CN" altLang="zh-CN" sz="2400" dirty="0" smtClean="0">
                <a:solidFill>
                  <a:srgbClr val="00B050"/>
                </a:solidFill>
              </a:rPr>
              <a:t>//</a:t>
            </a:r>
            <a:r>
              <a:rPr lang="en-US" altLang="zh-CN" sz="2400" dirty="0" smtClean="0">
                <a:solidFill>
                  <a:srgbClr val="00B050"/>
                </a:solidFill>
              </a:rPr>
              <a:t> </a:t>
            </a:r>
            <a:r>
              <a:rPr lang="zh-CN" altLang="zh-CN" sz="2400" b="0" dirty="0" smtClean="0">
                <a:solidFill>
                  <a:srgbClr val="00B050"/>
                </a:solidFill>
              </a:rPr>
              <a:t>继续</a:t>
            </a:r>
            <a:r>
              <a:rPr lang="zh-CN" altLang="zh-CN" sz="2400" b="0" dirty="0">
                <a:solidFill>
                  <a:srgbClr val="00B050"/>
                </a:solidFill>
              </a:rPr>
              <a:t>往下读取标签类型</a:t>
            </a:r>
            <a:r>
              <a:rPr lang="zh-CN" altLang="zh-CN" sz="2400" b="0" dirty="0"/>
              <a:t/>
            </a:r>
            <a:br>
              <a:rPr lang="zh-CN" altLang="zh-CN" sz="2400" b="0" dirty="0"/>
            </a:br>
            <a:r>
              <a:rPr lang="zh-CN" altLang="zh-CN" sz="2400" dirty="0"/>
              <a:t>    type = parser.next();</a:t>
            </a:r>
            <a:br>
              <a:rPr lang="zh-CN" altLang="zh-CN" sz="2400" dirty="0"/>
            </a:br>
            <a:r>
              <a:rPr lang="zh-CN" altLang="zh-CN" sz="2400" dirty="0"/>
              <a:t>}</a:t>
            </a:r>
          </a:p>
        </p:txBody>
      </p:sp>
    </p:spTree>
    <p:extLst>
      <p:ext uri="{BB962C8B-B14F-4D97-AF65-F5344CB8AC3E}">
        <p14:creationId xmlns:p14="http://schemas.microsoft.com/office/powerpoint/2010/main" val="1305981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PULL</a:t>
            </a:r>
            <a:endParaRPr lang="zh-CN" altLang="en-US" dirty="0"/>
          </a:p>
        </p:txBody>
      </p:sp>
      <p:sp>
        <p:nvSpPr>
          <p:cNvPr id="4" name="TextBox 3"/>
          <p:cNvSpPr txBox="1"/>
          <p:nvPr/>
        </p:nvSpPr>
        <p:spPr>
          <a:xfrm>
            <a:off x="839416" y="1484784"/>
            <a:ext cx="10513168" cy="5257799"/>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000" dirty="0"/>
              <a:t>switch (type) {</a:t>
            </a:r>
            <a:br>
              <a:rPr lang="zh-CN" altLang="zh-CN" sz="2000" dirty="0"/>
            </a:br>
            <a:r>
              <a:rPr lang="zh-CN" altLang="zh-CN" sz="2000">
                <a:solidFill>
                  <a:srgbClr val="00B050"/>
                </a:solidFill>
              </a:rPr>
              <a:t>    </a:t>
            </a:r>
            <a:r>
              <a:rPr lang="zh-CN" altLang="zh-CN" sz="2000" smtClean="0">
                <a:solidFill>
                  <a:srgbClr val="00B050"/>
                </a:solidFill>
              </a:rPr>
              <a:t>//</a:t>
            </a:r>
            <a:r>
              <a:rPr lang="en-US" altLang="zh-CN" sz="2000" smtClean="0">
                <a:solidFill>
                  <a:srgbClr val="00B050"/>
                </a:solidFill>
              </a:rPr>
              <a:t> </a:t>
            </a:r>
            <a:r>
              <a:rPr lang="zh-CN" altLang="zh-CN" sz="2000" b="0" smtClean="0">
                <a:solidFill>
                  <a:srgbClr val="00B050"/>
                </a:solidFill>
              </a:rPr>
              <a:t>开始</a:t>
            </a:r>
            <a:r>
              <a:rPr lang="zh-CN" altLang="zh-CN" sz="2000" b="0" dirty="0">
                <a:solidFill>
                  <a:srgbClr val="00B050"/>
                </a:solidFill>
              </a:rPr>
              <a:t>标签</a:t>
            </a:r>
            <a:r>
              <a:rPr lang="zh-CN" altLang="zh-CN" sz="2000" b="0" dirty="0"/>
              <a:t/>
            </a:r>
            <a:br>
              <a:rPr lang="zh-CN" altLang="zh-CN" sz="2000" b="0" dirty="0"/>
            </a:br>
            <a:r>
              <a:rPr lang="zh-CN" altLang="zh-CN" sz="2000" dirty="0"/>
              <a:t>    case XmlPullParser.START_TAG:</a:t>
            </a:r>
            <a:br>
              <a:rPr lang="zh-CN" altLang="zh-CN" sz="2000" dirty="0"/>
            </a:br>
            <a:r>
              <a:rPr lang="zh-CN" altLang="zh-CN" sz="2000" dirty="0"/>
              <a:t>        if ("students".equals(parser.getName())) {</a:t>
            </a:r>
            <a:br>
              <a:rPr lang="zh-CN" altLang="zh-CN" sz="2000" dirty="0"/>
            </a:br>
            <a:r>
              <a:rPr lang="zh-CN" altLang="zh-CN" sz="2000" dirty="0"/>
              <a:t>            list = new ArrayList&lt;&gt;();</a:t>
            </a:r>
            <a:br>
              <a:rPr lang="zh-CN" altLang="zh-CN" sz="2000" dirty="0"/>
            </a:br>
            <a:r>
              <a:rPr lang="zh-CN" altLang="zh-CN" sz="2000" dirty="0"/>
              <a:t>        } else if ("student".equals(parser.getName())) {</a:t>
            </a:r>
            <a:br>
              <a:rPr lang="zh-CN" altLang="zh-CN" sz="2000" dirty="0"/>
            </a:br>
            <a:r>
              <a:rPr lang="zh-CN" altLang="zh-CN" sz="2000" dirty="0"/>
              <a:t>            student = new Student();</a:t>
            </a:r>
            <a:br>
              <a:rPr lang="zh-CN" altLang="zh-CN" sz="2000" dirty="0"/>
            </a:br>
            <a:r>
              <a:rPr lang="zh-CN" altLang="zh-CN" sz="2000" dirty="0"/>
              <a:t>        } else if ("name".equals(parser.getName())) {</a:t>
            </a:r>
            <a:br>
              <a:rPr lang="zh-CN" altLang="zh-CN" sz="2000" dirty="0"/>
            </a:br>
            <a:r>
              <a:rPr lang="zh-CN" altLang="zh-CN" sz="2000">
                <a:solidFill>
                  <a:srgbClr val="00B050"/>
                </a:solidFill>
              </a:rPr>
              <a:t>            </a:t>
            </a:r>
            <a:r>
              <a:rPr lang="zh-CN" altLang="zh-CN" sz="2000" smtClean="0">
                <a:solidFill>
                  <a:srgbClr val="00B050"/>
                </a:solidFill>
              </a:rPr>
              <a:t>//</a:t>
            </a:r>
            <a:r>
              <a:rPr lang="en-US" altLang="zh-CN" sz="2000" smtClean="0">
                <a:solidFill>
                  <a:srgbClr val="00B050"/>
                </a:solidFill>
              </a:rPr>
              <a:t> </a:t>
            </a:r>
            <a:r>
              <a:rPr lang="zh-CN" altLang="zh-CN" sz="2000" b="0" smtClean="0">
                <a:solidFill>
                  <a:srgbClr val="00B050"/>
                </a:solidFill>
              </a:rPr>
              <a:t>获取</a:t>
            </a:r>
            <a:r>
              <a:rPr lang="zh-CN" altLang="zh-CN" sz="2000" b="0" dirty="0">
                <a:solidFill>
                  <a:srgbClr val="00B050"/>
                </a:solidFill>
              </a:rPr>
              <a:t>sex属性</a:t>
            </a:r>
            <a:r>
              <a:rPr lang="zh-CN" altLang="zh-CN" sz="2000" b="0" dirty="0"/>
              <a:t/>
            </a:r>
            <a:br>
              <a:rPr lang="zh-CN" altLang="zh-CN" sz="2000" b="0" dirty="0"/>
            </a:br>
            <a:r>
              <a:rPr lang="zh-CN" altLang="zh-CN" sz="2000" dirty="0"/>
              <a:t>            String sex = parser.getAttributeValue(</a:t>
            </a:r>
            <a:r>
              <a:rPr lang="zh-CN" altLang="zh-CN" sz="2000"/>
              <a:t>null</a:t>
            </a:r>
            <a:r>
              <a:rPr lang="zh-CN" altLang="zh-CN" sz="2000" smtClean="0"/>
              <a:t>,</a:t>
            </a:r>
            <a:r>
              <a:rPr lang="en-US" altLang="zh-CN" sz="2000" smtClean="0"/>
              <a:t> </a:t>
            </a:r>
            <a:r>
              <a:rPr lang="zh-CN" altLang="zh-CN" sz="2000" smtClean="0"/>
              <a:t>"</a:t>
            </a:r>
            <a:r>
              <a:rPr lang="zh-CN" altLang="zh-CN" sz="2000" dirty="0"/>
              <a:t>sex");</a:t>
            </a:r>
            <a:br>
              <a:rPr lang="zh-CN" altLang="zh-CN" sz="2000" dirty="0"/>
            </a:br>
            <a:r>
              <a:rPr lang="zh-CN" altLang="zh-CN" sz="2000" dirty="0"/>
              <a:t>            student.setSex(sex);</a:t>
            </a:r>
            <a:br>
              <a:rPr lang="zh-CN" altLang="zh-CN" sz="2000" dirty="0"/>
            </a:br>
            <a:r>
              <a:rPr lang="zh-CN" altLang="zh-CN" sz="2000">
                <a:solidFill>
                  <a:srgbClr val="00B050"/>
                </a:solidFill>
              </a:rPr>
              <a:t>            </a:t>
            </a:r>
            <a:r>
              <a:rPr lang="zh-CN" altLang="zh-CN" sz="2000" smtClean="0">
                <a:solidFill>
                  <a:srgbClr val="00B050"/>
                </a:solidFill>
              </a:rPr>
              <a:t>//</a:t>
            </a:r>
            <a:r>
              <a:rPr lang="en-US" altLang="zh-CN" sz="2000" smtClean="0">
                <a:solidFill>
                  <a:srgbClr val="00B050"/>
                </a:solidFill>
              </a:rPr>
              <a:t> </a:t>
            </a:r>
            <a:r>
              <a:rPr lang="zh-CN" altLang="zh-CN" sz="2000" b="0" smtClean="0">
                <a:solidFill>
                  <a:srgbClr val="00B050"/>
                </a:solidFill>
              </a:rPr>
              <a:t>获取</a:t>
            </a:r>
            <a:r>
              <a:rPr lang="zh-CN" altLang="zh-CN" sz="2000" b="0" dirty="0">
                <a:solidFill>
                  <a:srgbClr val="00B050"/>
                </a:solidFill>
              </a:rPr>
              <a:t>name值</a:t>
            </a:r>
            <a:r>
              <a:rPr lang="zh-CN" altLang="zh-CN" sz="2000" b="0" dirty="0"/>
              <a:t/>
            </a:r>
            <a:br>
              <a:rPr lang="zh-CN" altLang="zh-CN" sz="2000" b="0" dirty="0"/>
            </a:br>
            <a:r>
              <a:rPr lang="zh-CN" altLang="zh-CN" sz="2000"/>
              <a:t>    </a:t>
            </a:r>
            <a:r>
              <a:rPr lang="en-US" altLang="zh-CN" sz="2000" smtClean="0"/>
              <a:t>        ……</a:t>
            </a:r>
            <a:endParaRPr lang="en-US" altLang="zh-CN" sz="2000" dirty="0"/>
          </a:p>
          <a:p>
            <a:pPr lvl="0" eaLnBrk="0" fontAlgn="base" hangingPunct="0">
              <a:spcBef>
                <a:spcPct val="0"/>
              </a:spcBef>
              <a:spcAft>
                <a:spcPct val="0"/>
              </a:spcAft>
            </a:pPr>
            <a:r>
              <a:rPr lang="zh-CN" altLang="zh-CN" sz="2000" dirty="0"/>
              <a:t>        } </a:t>
            </a:r>
            <a:endParaRPr lang="en-US" altLang="zh-CN" sz="2000" dirty="0"/>
          </a:p>
          <a:p>
            <a:pPr lvl="0" eaLnBrk="0" fontAlgn="base" hangingPunct="0">
              <a:spcBef>
                <a:spcPct val="0"/>
              </a:spcBef>
              <a:spcAft>
                <a:spcPct val="0"/>
              </a:spcAft>
            </a:pPr>
            <a:r>
              <a:rPr lang="en-US" altLang="zh-CN" sz="2000"/>
              <a:t>   </a:t>
            </a:r>
            <a:r>
              <a:rPr lang="en-US" altLang="zh-CN" sz="2000" smtClean="0"/>
              <a:t>     ……</a:t>
            </a:r>
            <a:endParaRPr lang="en-US" altLang="zh-CN" sz="2000" dirty="0"/>
          </a:p>
          <a:p>
            <a:pPr lvl="0" eaLnBrk="0" fontAlgn="base" hangingPunct="0">
              <a:spcBef>
                <a:spcPct val="0"/>
              </a:spcBef>
              <a:spcAft>
                <a:spcPct val="0"/>
              </a:spcAft>
            </a:pPr>
            <a:r>
              <a:rPr lang="en-US" altLang="zh-CN" sz="2000" dirty="0"/>
              <a:t>        </a:t>
            </a:r>
            <a:r>
              <a:rPr lang="zh-CN" altLang="zh-CN" sz="2000" dirty="0"/>
              <a:t>break</a:t>
            </a:r>
            <a:r>
              <a:rPr lang="zh-CN" altLang="zh-CN" sz="2000" dirty="0" smtClean="0"/>
              <a:t>;</a:t>
            </a:r>
            <a:r>
              <a:rPr lang="zh-CN" altLang="zh-CN" sz="2000" dirty="0"/>
              <a:t/>
            </a:r>
            <a:br>
              <a:rPr lang="zh-CN" altLang="zh-CN" sz="2000" dirty="0"/>
            </a:br>
            <a:r>
              <a:rPr lang="zh-CN" altLang="zh-CN" sz="2000" dirty="0"/>
              <a:t>}</a:t>
            </a:r>
          </a:p>
        </p:txBody>
      </p:sp>
    </p:spTree>
    <p:extLst>
      <p:ext uri="{BB962C8B-B14F-4D97-AF65-F5344CB8AC3E}">
        <p14:creationId xmlns:p14="http://schemas.microsoft.com/office/powerpoint/2010/main" val="41993983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PULL</a:t>
            </a:r>
            <a:endParaRPr lang="zh-CN" altLang="en-US" dirty="0"/>
          </a:p>
        </p:txBody>
      </p:sp>
      <p:sp>
        <p:nvSpPr>
          <p:cNvPr id="4" name="TextBox 3"/>
          <p:cNvSpPr txBox="1"/>
          <p:nvPr/>
        </p:nvSpPr>
        <p:spPr>
          <a:xfrm>
            <a:off x="767407" y="2276872"/>
            <a:ext cx="10585177" cy="2520280"/>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结束</a:t>
            </a:r>
            <a:r>
              <a:rPr lang="zh-CN" altLang="zh-CN" sz="2400" b="0" dirty="0">
                <a:solidFill>
                  <a:srgbClr val="00B050"/>
                </a:solidFill>
              </a:rPr>
              <a:t>标签</a:t>
            </a:r>
            <a:r>
              <a:rPr lang="zh-CN" altLang="zh-CN" sz="2400" b="0" dirty="0"/>
              <a:t/>
            </a:r>
            <a:br>
              <a:rPr lang="zh-CN" altLang="zh-CN" sz="2400" b="0" dirty="0"/>
            </a:br>
            <a:r>
              <a:rPr lang="zh-CN" altLang="zh-CN" sz="2400" dirty="0"/>
              <a:t>case XmlPullParser.END_TAG:</a:t>
            </a:r>
            <a:br>
              <a:rPr lang="zh-CN" altLang="zh-CN" sz="2400" dirty="0"/>
            </a:br>
            <a:r>
              <a:rPr lang="zh-CN" altLang="zh-CN" sz="2400" dirty="0"/>
              <a:t>    if ("student".equals(parser.getName())) {</a:t>
            </a:r>
            <a:br>
              <a:rPr lang="zh-CN" altLang="zh-CN" sz="2400" dirty="0"/>
            </a:br>
            <a:r>
              <a:rPr lang="zh-CN" altLang="zh-CN" sz="2400" dirty="0"/>
              <a:t>        list.add(student);</a:t>
            </a:r>
            <a:br>
              <a:rPr lang="zh-CN" altLang="zh-CN" sz="2400" dirty="0"/>
            </a:br>
            <a:r>
              <a:rPr lang="zh-CN" altLang="zh-CN" sz="2400" dirty="0"/>
              <a:t>    }</a:t>
            </a:r>
            <a:br>
              <a:rPr lang="zh-CN" altLang="zh-CN" sz="2400" dirty="0"/>
            </a:br>
            <a:r>
              <a:rPr lang="zh-CN" altLang="zh-CN" sz="2400" dirty="0"/>
              <a:t>    break;</a:t>
            </a:r>
          </a:p>
        </p:txBody>
      </p:sp>
    </p:spTree>
    <p:extLst>
      <p:ext uri="{BB962C8B-B14F-4D97-AF65-F5344CB8AC3E}">
        <p14:creationId xmlns:p14="http://schemas.microsoft.com/office/powerpoint/2010/main" val="3479809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3143671" y="3755414"/>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1" name="组合 80"/>
          <p:cNvGrpSpPr/>
          <p:nvPr/>
        </p:nvGrpSpPr>
        <p:grpSpPr>
          <a:xfrm>
            <a:off x="3143671" y="4602697"/>
            <a:ext cx="5688632" cy="685801"/>
            <a:chOff x="3467195" y="1571956"/>
            <a:chExt cx="5688632" cy="685801"/>
          </a:xfrm>
        </p:grpSpPr>
        <p:sp>
          <p:nvSpPr>
            <p:cNvPr id="82"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83"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JSON</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数据格式简介</a:t>
              </a:r>
            </a:p>
          </p:txBody>
        </p:sp>
        <p:grpSp>
          <p:nvGrpSpPr>
            <p:cNvPr id="84" name="组合 83"/>
            <p:cNvGrpSpPr/>
            <p:nvPr/>
          </p:nvGrpSpPr>
          <p:grpSpPr>
            <a:xfrm>
              <a:off x="3467195" y="1571956"/>
              <a:ext cx="838200" cy="685801"/>
              <a:chOff x="2154677" y="1533774"/>
              <a:chExt cx="838200" cy="685801"/>
            </a:xfrm>
          </p:grpSpPr>
          <p:grpSp>
            <p:nvGrpSpPr>
              <p:cNvPr id="85" name="组合 84"/>
              <p:cNvGrpSpPr/>
              <p:nvPr/>
            </p:nvGrpSpPr>
            <p:grpSpPr>
              <a:xfrm>
                <a:off x="2154677" y="1533774"/>
                <a:ext cx="838200" cy="685801"/>
                <a:chOff x="2154677" y="1533774"/>
                <a:chExt cx="838200" cy="685801"/>
              </a:xfrm>
            </p:grpSpPr>
            <p:sp>
              <p:nvSpPr>
                <p:cNvPr id="8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8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8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1" name="组合 20"/>
          <p:cNvGrpSpPr/>
          <p:nvPr/>
        </p:nvGrpSpPr>
        <p:grpSpPr>
          <a:xfrm>
            <a:off x="3143671" y="2908131"/>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2" name="组合 71"/>
          <p:cNvGrpSpPr/>
          <p:nvPr/>
        </p:nvGrpSpPr>
        <p:grpSpPr>
          <a:xfrm>
            <a:off x="3143671" y="2060848"/>
            <a:ext cx="5688632" cy="685801"/>
            <a:chOff x="4828395" y="764704"/>
            <a:chExt cx="5688632" cy="685801"/>
          </a:xfrm>
        </p:grpSpPr>
        <p:sp>
          <p:nvSpPr>
            <p:cNvPr id="73"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4"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数据格式引入</a:t>
              </a:r>
            </a:p>
          </p:txBody>
        </p:sp>
        <p:grpSp>
          <p:nvGrpSpPr>
            <p:cNvPr id="75" name="组合 74"/>
            <p:cNvGrpSpPr/>
            <p:nvPr/>
          </p:nvGrpSpPr>
          <p:grpSpPr>
            <a:xfrm>
              <a:off x="4828395" y="764704"/>
              <a:ext cx="838200" cy="685801"/>
              <a:chOff x="2154677" y="1533774"/>
              <a:chExt cx="838200" cy="685801"/>
            </a:xfrm>
          </p:grpSpPr>
          <p:grpSp>
            <p:nvGrpSpPr>
              <p:cNvPr id="76" name="组合 75"/>
              <p:cNvGrpSpPr/>
              <p:nvPr/>
            </p:nvGrpSpPr>
            <p:grpSpPr>
              <a:xfrm>
                <a:off x="2154677" y="1533774"/>
                <a:ext cx="838200" cy="685801"/>
                <a:chOff x="2154677" y="1533774"/>
                <a:chExt cx="838200" cy="685801"/>
              </a:xfrm>
            </p:grpSpPr>
            <p:sp>
              <p:nvSpPr>
                <p:cNvPr id="78"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0"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7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39" name="组合 38"/>
          <p:cNvGrpSpPr/>
          <p:nvPr/>
        </p:nvGrpSpPr>
        <p:grpSpPr>
          <a:xfrm>
            <a:off x="3143671" y="5449978"/>
            <a:ext cx="5688630" cy="685801"/>
            <a:chOff x="4828395" y="764704"/>
            <a:chExt cx="5688630" cy="685801"/>
          </a:xfrm>
        </p:grpSpPr>
        <p:sp>
          <p:nvSpPr>
            <p:cNvPr id="40"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6" name="组合 65"/>
            <p:cNvGrpSpPr/>
            <p:nvPr/>
          </p:nvGrpSpPr>
          <p:grpSpPr>
            <a:xfrm>
              <a:off x="4828395" y="764704"/>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841404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JSON</a:t>
            </a:r>
            <a:r>
              <a:rPr lang="zh-CN" altLang="zh-CN" dirty="0" smtClean="0"/>
              <a:t>数据格式</a:t>
            </a:r>
            <a:r>
              <a:rPr lang="zh-CN" altLang="zh-CN" dirty="0"/>
              <a:t>简介</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en-US" altLang="zh-CN" sz="3200" dirty="0" smtClean="0">
                <a:solidFill>
                  <a:schemeClr val="tx1">
                    <a:lumMod val="85000"/>
                    <a:lumOff val="15000"/>
                  </a:schemeClr>
                </a:solidFill>
              </a:rPr>
              <a:t>JSON(JavaScript </a:t>
            </a:r>
            <a:r>
              <a:rPr lang="en-US" altLang="zh-CN" sz="3200" dirty="0">
                <a:solidFill>
                  <a:schemeClr val="tx1">
                    <a:lumMod val="85000"/>
                    <a:lumOff val="15000"/>
                  </a:schemeClr>
                </a:solidFill>
              </a:rPr>
              <a:t>Object Notation) </a:t>
            </a:r>
            <a:r>
              <a:rPr lang="zh-CN" altLang="en-US" sz="3200" dirty="0">
                <a:solidFill>
                  <a:schemeClr val="tx1">
                    <a:lumMod val="85000"/>
                    <a:lumOff val="15000"/>
                  </a:schemeClr>
                </a:solidFill>
              </a:rPr>
              <a:t>是一种轻量级的数据交换格式。它基于</a:t>
            </a:r>
            <a:r>
              <a:rPr lang="en-US" altLang="zh-CN" sz="3200" dirty="0">
                <a:solidFill>
                  <a:schemeClr val="tx1">
                    <a:lumMod val="85000"/>
                    <a:lumOff val="15000"/>
                  </a:schemeClr>
                </a:solidFill>
              </a:rPr>
              <a:t>JavaScript</a:t>
            </a:r>
            <a:r>
              <a:rPr lang="zh-CN" altLang="en-US" sz="3200" dirty="0">
                <a:solidFill>
                  <a:schemeClr val="tx1">
                    <a:lumMod val="85000"/>
                    <a:lumOff val="15000"/>
                  </a:schemeClr>
                </a:solidFill>
              </a:rPr>
              <a:t>（</a:t>
            </a:r>
            <a:r>
              <a:rPr lang="en-US" altLang="zh-CN" sz="3200" dirty="0">
                <a:solidFill>
                  <a:schemeClr val="tx1">
                    <a:lumMod val="85000"/>
                    <a:lumOff val="15000"/>
                  </a:schemeClr>
                </a:solidFill>
              </a:rPr>
              <a:t>Standard ECMA-262 3rd Edition - December 1999</a:t>
            </a:r>
            <a:r>
              <a:rPr lang="zh-CN" altLang="en-US" sz="3200" dirty="0">
                <a:solidFill>
                  <a:schemeClr val="tx1">
                    <a:lumMod val="85000"/>
                    <a:lumOff val="15000"/>
                  </a:schemeClr>
                </a:solidFill>
              </a:rPr>
              <a:t>）的一个子集。 </a:t>
            </a:r>
            <a:r>
              <a:rPr lang="en-US" altLang="zh-CN" sz="3200" dirty="0" smtClean="0">
                <a:solidFill>
                  <a:schemeClr val="tx1">
                    <a:lumMod val="85000"/>
                    <a:lumOff val="15000"/>
                  </a:schemeClr>
                </a:solidFill>
              </a:rPr>
              <a:t>JSON</a:t>
            </a:r>
            <a:r>
              <a:rPr lang="zh-CN" altLang="en-US" sz="3200" dirty="0" smtClean="0">
                <a:solidFill>
                  <a:schemeClr val="tx1">
                    <a:lumMod val="85000"/>
                    <a:lumOff val="15000"/>
                  </a:schemeClr>
                </a:solidFill>
              </a:rPr>
              <a:t>采用</a:t>
            </a:r>
            <a:r>
              <a:rPr lang="zh-CN" altLang="en-US" sz="3200" dirty="0">
                <a:solidFill>
                  <a:schemeClr val="tx1">
                    <a:lumMod val="85000"/>
                    <a:lumOff val="15000"/>
                  </a:schemeClr>
                </a:solidFill>
              </a:rPr>
              <a:t>完全独立于语言的文本格式，但是也使用了类似于</a:t>
            </a:r>
            <a:r>
              <a:rPr lang="en-US" altLang="zh-CN" sz="3200" dirty="0">
                <a:solidFill>
                  <a:schemeClr val="tx1">
                    <a:lumMod val="85000"/>
                    <a:lumOff val="15000"/>
                  </a:schemeClr>
                </a:solidFill>
              </a:rPr>
              <a:t>C</a:t>
            </a:r>
            <a:r>
              <a:rPr lang="zh-CN" altLang="en-US" sz="3200" dirty="0">
                <a:solidFill>
                  <a:schemeClr val="tx1">
                    <a:lumMod val="85000"/>
                    <a:lumOff val="15000"/>
                  </a:schemeClr>
                </a:solidFill>
              </a:rPr>
              <a:t>语言家族的习惯（包括</a:t>
            </a:r>
            <a:r>
              <a:rPr lang="en-US" altLang="zh-CN" sz="3200" dirty="0">
                <a:solidFill>
                  <a:schemeClr val="tx1">
                    <a:lumMod val="85000"/>
                    <a:lumOff val="15000"/>
                  </a:schemeClr>
                </a:solidFill>
              </a:rPr>
              <a:t>C, C++, C#, Java, JavaScript, Perl, Python</a:t>
            </a:r>
            <a:r>
              <a:rPr lang="zh-CN" altLang="en-US" sz="3200" dirty="0">
                <a:solidFill>
                  <a:schemeClr val="tx1">
                    <a:lumMod val="85000"/>
                    <a:lumOff val="15000"/>
                  </a:schemeClr>
                </a:solidFill>
              </a:rPr>
              <a:t>等）。这些特性</a:t>
            </a:r>
            <a:r>
              <a:rPr lang="zh-CN" altLang="en-US" sz="3200" dirty="0" smtClean="0">
                <a:solidFill>
                  <a:schemeClr val="tx1">
                    <a:lumMod val="85000"/>
                    <a:lumOff val="15000"/>
                  </a:schemeClr>
                </a:solidFill>
              </a:rPr>
              <a:t>使</a:t>
            </a:r>
            <a:r>
              <a:rPr lang="en-US" altLang="zh-CN" sz="3200" dirty="0" smtClean="0">
                <a:solidFill>
                  <a:schemeClr val="tx1">
                    <a:lumMod val="85000"/>
                    <a:lumOff val="15000"/>
                  </a:schemeClr>
                </a:solidFill>
              </a:rPr>
              <a:t>JSON</a:t>
            </a:r>
            <a:r>
              <a:rPr lang="zh-CN" altLang="en-US" sz="3200" dirty="0" smtClean="0">
                <a:solidFill>
                  <a:schemeClr val="tx1">
                    <a:lumMod val="85000"/>
                    <a:lumOff val="15000"/>
                  </a:schemeClr>
                </a:solidFill>
              </a:rPr>
              <a:t>成为</a:t>
            </a:r>
            <a:r>
              <a:rPr lang="zh-CN" altLang="en-US" sz="3200" dirty="0">
                <a:solidFill>
                  <a:schemeClr val="tx1">
                    <a:lumMod val="85000"/>
                    <a:lumOff val="15000"/>
                  </a:schemeClr>
                </a:solidFill>
              </a:rPr>
              <a:t>理想的数据交换语言。易于人阅读和编写，同时也易于机器解析和生成</a:t>
            </a:r>
            <a:r>
              <a:rPr lang="zh-CN" altLang="en-US" sz="3200" dirty="0" smtClean="0">
                <a:solidFill>
                  <a:schemeClr val="tx1">
                    <a:lumMod val="85000"/>
                    <a:lumOff val="15000"/>
                  </a:schemeClr>
                </a:solidFill>
              </a:rPr>
              <a:t>。</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13969021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JSON</a:t>
            </a:r>
            <a:r>
              <a:rPr lang="zh-CN" altLang="zh-CN" dirty="0" smtClean="0"/>
              <a:t>数据格式</a:t>
            </a:r>
            <a:r>
              <a:rPr lang="zh-CN" altLang="zh-CN" dirty="0"/>
              <a:t>简介</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en-US" altLang="zh-CN" sz="3200" dirty="0" smtClean="0">
                <a:solidFill>
                  <a:schemeClr val="tx1">
                    <a:lumMod val="85000"/>
                    <a:lumOff val="15000"/>
                  </a:schemeClr>
                </a:solidFill>
              </a:rPr>
              <a:t>JSON </a:t>
            </a:r>
            <a:r>
              <a:rPr lang="zh-CN" altLang="en-US" sz="3200" dirty="0">
                <a:solidFill>
                  <a:schemeClr val="tx1">
                    <a:lumMod val="85000"/>
                    <a:lumOff val="15000"/>
                  </a:schemeClr>
                </a:solidFill>
              </a:rPr>
              <a:t>可以将 </a:t>
            </a:r>
            <a:r>
              <a:rPr lang="en-US" altLang="zh-CN" sz="3200" dirty="0">
                <a:solidFill>
                  <a:schemeClr val="tx1">
                    <a:lumMod val="85000"/>
                    <a:lumOff val="15000"/>
                  </a:schemeClr>
                </a:solidFill>
              </a:rPr>
              <a:t>JavaScript </a:t>
            </a:r>
            <a:r>
              <a:rPr lang="zh-CN" altLang="en-US" sz="3200" dirty="0">
                <a:solidFill>
                  <a:schemeClr val="tx1">
                    <a:lumMod val="85000"/>
                    <a:lumOff val="15000"/>
                  </a:schemeClr>
                </a:solidFill>
              </a:rPr>
              <a:t>对象中表示的一组数据转换为字符串，然后就可以在函数之间轻松地传递这个字符串，或者在异步应用程序中将</a:t>
            </a:r>
            <a:r>
              <a:rPr lang="zh-CN" altLang="en-US" sz="3200">
                <a:solidFill>
                  <a:schemeClr val="tx1">
                    <a:lumMod val="85000"/>
                    <a:lumOff val="15000"/>
                  </a:schemeClr>
                </a:solidFill>
              </a:rPr>
              <a:t>字符串</a:t>
            </a:r>
            <a:r>
              <a:rPr lang="zh-CN" altLang="en-US" sz="3200" smtClean="0">
                <a:solidFill>
                  <a:schemeClr val="tx1">
                    <a:lumMod val="85000"/>
                    <a:lumOff val="15000"/>
                  </a:schemeClr>
                </a:solidFill>
              </a:rPr>
              <a:t>从客户端传递</a:t>
            </a:r>
            <a:r>
              <a:rPr lang="zh-CN" altLang="en-US" sz="3200" dirty="0">
                <a:solidFill>
                  <a:schemeClr val="tx1">
                    <a:lumMod val="85000"/>
                    <a:lumOff val="15000"/>
                  </a:schemeClr>
                </a:solidFill>
              </a:rPr>
              <a:t>给服务器端程序。这个字符串看起来有点儿古怪，但是 </a:t>
            </a:r>
            <a:r>
              <a:rPr lang="en-US" altLang="zh-CN" sz="3200" dirty="0">
                <a:solidFill>
                  <a:schemeClr val="tx1">
                    <a:lumMod val="85000"/>
                    <a:lumOff val="15000"/>
                  </a:schemeClr>
                </a:solidFill>
              </a:rPr>
              <a:t>JavaScript </a:t>
            </a:r>
            <a:r>
              <a:rPr lang="zh-CN" altLang="en-US" sz="3200" dirty="0">
                <a:solidFill>
                  <a:schemeClr val="tx1">
                    <a:lumMod val="85000"/>
                    <a:lumOff val="15000"/>
                  </a:schemeClr>
                </a:solidFill>
              </a:rPr>
              <a:t>很容易解释它，而且 </a:t>
            </a:r>
            <a:r>
              <a:rPr lang="en-US" altLang="zh-CN" sz="3200" dirty="0" smtClean="0">
                <a:solidFill>
                  <a:schemeClr val="tx1">
                    <a:lumMod val="85000"/>
                    <a:lumOff val="15000"/>
                  </a:schemeClr>
                </a:solidFill>
              </a:rPr>
              <a:t>JSON </a:t>
            </a:r>
            <a:r>
              <a:rPr lang="zh-CN" altLang="en-US" sz="3200" dirty="0">
                <a:solidFill>
                  <a:schemeClr val="tx1">
                    <a:lumMod val="85000"/>
                    <a:lumOff val="15000"/>
                  </a:schemeClr>
                </a:solidFill>
              </a:rPr>
              <a:t>可以表示比</a:t>
            </a:r>
            <a:r>
              <a:rPr lang="en-US" altLang="zh-CN" sz="3200" dirty="0">
                <a:solidFill>
                  <a:schemeClr val="tx1">
                    <a:lumMod val="85000"/>
                    <a:lumOff val="15000"/>
                  </a:schemeClr>
                </a:solidFill>
              </a:rPr>
              <a:t>"</a:t>
            </a:r>
            <a:r>
              <a:rPr lang="zh-CN" altLang="en-US" sz="3200" dirty="0">
                <a:solidFill>
                  <a:schemeClr val="tx1">
                    <a:lumMod val="85000"/>
                    <a:lumOff val="15000"/>
                  </a:schemeClr>
                </a:solidFill>
              </a:rPr>
              <a:t>名称 </a:t>
            </a:r>
            <a:r>
              <a:rPr lang="en-US" altLang="zh-CN" sz="3200" dirty="0">
                <a:solidFill>
                  <a:schemeClr val="tx1">
                    <a:lumMod val="85000"/>
                    <a:lumOff val="15000"/>
                  </a:schemeClr>
                </a:solidFill>
              </a:rPr>
              <a:t>/ </a:t>
            </a:r>
            <a:r>
              <a:rPr lang="zh-CN" altLang="en-US" sz="3200" dirty="0">
                <a:solidFill>
                  <a:schemeClr val="tx1">
                    <a:lumMod val="85000"/>
                    <a:lumOff val="15000"/>
                  </a:schemeClr>
                </a:solidFill>
              </a:rPr>
              <a:t>值对</a:t>
            </a:r>
            <a:r>
              <a:rPr lang="en-US" altLang="zh-CN" sz="3200" dirty="0">
                <a:solidFill>
                  <a:schemeClr val="tx1">
                    <a:lumMod val="85000"/>
                    <a:lumOff val="15000"/>
                  </a:schemeClr>
                </a:solidFill>
              </a:rPr>
              <a:t>"</a:t>
            </a:r>
            <a:r>
              <a:rPr lang="zh-CN" altLang="en-US" sz="3200" dirty="0">
                <a:solidFill>
                  <a:schemeClr val="tx1">
                    <a:lumMod val="85000"/>
                    <a:lumOff val="15000"/>
                  </a:schemeClr>
                </a:solidFill>
              </a:rPr>
              <a:t>更复杂的结构。例如，可以表示数组和复杂的对象，而不仅仅是键和值的简单列表。</a:t>
            </a:r>
          </a:p>
        </p:txBody>
      </p:sp>
    </p:spTree>
    <p:extLst>
      <p:ext uri="{BB962C8B-B14F-4D97-AF65-F5344CB8AC3E}">
        <p14:creationId xmlns:p14="http://schemas.microsoft.com/office/powerpoint/2010/main" val="10681614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JSON</a:t>
            </a:r>
            <a:r>
              <a:rPr lang="zh-CN" altLang="en-US" dirty="0" smtClean="0"/>
              <a:t>基础结构</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en-US" altLang="zh-CN" sz="3200" dirty="0" smtClean="0">
                <a:solidFill>
                  <a:schemeClr val="tx1">
                    <a:lumMod val="85000"/>
                    <a:lumOff val="15000"/>
                  </a:schemeClr>
                </a:solidFill>
              </a:rPr>
              <a:t>JSON</a:t>
            </a:r>
            <a:r>
              <a:rPr lang="zh-CN" altLang="en-US" sz="3200" dirty="0" smtClean="0">
                <a:solidFill>
                  <a:schemeClr val="tx1">
                    <a:lumMod val="85000"/>
                    <a:lumOff val="15000"/>
                  </a:schemeClr>
                </a:solidFill>
              </a:rPr>
              <a:t>基本的结构有两种：</a:t>
            </a:r>
            <a:endParaRPr lang="en-US" altLang="zh-CN" sz="3200" dirty="0" smtClean="0">
              <a:solidFill>
                <a:schemeClr val="tx1">
                  <a:lumMod val="85000"/>
                  <a:lumOff val="15000"/>
                </a:schemeClr>
              </a:solidFill>
            </a:endParaRPr>
          </a:p>
          <a:p>
            <a:pPr lvl="1">
              <a:lnSpc>
                <a:spcPct val="120000"/>
              </a:lnSpc>
              <a:spcBef>
                <a:spcPts val="1200"/>
              </a:spcBef>
            </a:pPr>
            <a:r>
              <a:rPr lang="zh-CN" altLang="en-US" sz="2800" smtClean="0">
                <a:solidFill>
                  <a:schemeClr val="tx1">
                    <a:lumMod val="85000"/>
                    <a:lumOff val="15000"/>
                  </a:schemeClr>
                </a:solidFill>
              </a:rPr>
              <a:t>“名称</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值”对的集合</a:t>
            </a:r>
            <a:r>
              <a:rPr lang="zh-CN" altLang="en-US" sz="2800" dirty="0" smtClean="0">
                <a:solidFill>
                  <a:schemeClr val="tx1">
                    <a:lumMod val="85000"/>
                    <a:lumOff val="15000"/>
                  </a:schemeClr>
                </a:solidFill>
              </a:rPr>
              <a:t>（</a:t>
            </a:r>
            <a:r>
              <a:rPr lang="en-US" altLang="zh-CN" sz="2800" dirty="0">
                <a:solidFill>
                  <a:schemeClr val="tx1">
                    <a:lumMod val="85000"/>
                    <a:lumOff val="15000"/>
                  </a:schemeClr>
                </a:solidFill>
              </a:rPr>
              <a:t>a</a:t>
            </a:r>
            <a:r>
              <a:rPr lang="en-US" altLang="zh-CN" sz="2800" dirty="0" smtClean="0">
                <a:solidFill>
                  <a:schemeClr val="tx1">
                    <a:lumMod val="85000"/>
                    <a:lumOff val="15000"/>
                  </a:schemeClr>
                </a:solidFill>
              </a:rPr>
              <a:t> </a:t>
            </a:r>
            <a:r>
              <a:rPr lang="en-US" altLang="zh-CN" sz="2800" dirty="0">
                <a:solidFill>
                  <a:schemeClr val="tx1">
                    <a:lumMod val="85000"/>
                    <a:lumOff val="15000"/>
                  </a:schemeClr>
                </a:solidFill>
              </a:rPr>
              <a:t>collection of name/value pairs</a:t>
            </a:r>
            <a:r>
              <a:rPr lang="zh-CN" altLang="en-US" sz="2800" dirty="0">
                <a:solidFill>
                  <a:schemeClr val="tx1">
                    <a:lumMod val="85000"/>
                    <a:lumOff val="15000"/>
                  </a:schemeClr>
                </a:solidFill>
              </a:rPr>
              <a:t>）。不同的语言中，它被理解为对象（</a:t>
            </a:r>
            <a:r>
              <a:rPr lang="en-US" altLang="zh-CN" sz="2800" dirty="0">
                <a:solidFill>
                  <a:schemeClr val="tx1">
                    <a:lumMod val="85000"/>
                    <a:lumOff val="15000"/>
                  </a:schemeClr>
                </a:solidFill>
              </a:rPr>
              <a:t>object</a:t>
            </a:r>
            <a:r>
              <a:rPr lang="zh-CN" altLang="en-US" sz="2800" dirty="0">
                <a:solidFill>
                  <a:schemeClr val="tx1">
                    <a:lumMod val="85000"/>
                    <a:lumOff val="15000"/>
                  </a:schemeClr>
                </a:solidFill>
              </a:rPr>
              <a:t>），记录（</a:t>
            </a:r>
            <a:r>
              <a:rPr lang="en-US" altLang="zh-CN" sz="2800" dirty="0">
                <a:solidFill>
                  <a:schemeClr val="tx1">
                    <a:lumMod val="85000"/>
                    <a:lumOff val="15000"/>
                  </a:schemeClr>
                </a:solidFill>
              </a:rPr>
              <a:t>record</a:t>
            </a:r>
            <a:r>
              <a:rPr lang="zh-CN" altLang="en-US" sz="2800" dirty="0">
                <a:solidFill>
                  <a:schemeClr val="tx1">
                    <a:lumMod val="85000"/>
                    <a:lumOff val="15000"/>
                  </a:schemeClr>
                </a:solidFill>
              </a:rPr>
              <a:t>），结构（</a:t>
            </a:r>
            <a:r>
              <a:rPr lang="en-US" altLang="zh-CN" sz="2800" dirty="0" err="1">
                <a:solidFill>
                  <a:schemeClr val="tx1">
                    <a:lumMod val="85000"/>
                    <a:lumOff val="15000"/>
                  </a:schemeClr>
                </a:solidFill>
              </a:rPr>
              <a:t>struct</a:t>
            </a:r>
            <a:r>
              <a:rPr lang="zh-CN" altLang="en-US" sz="2800" dirty="0">
                <a:solidFill>
                  <a:schemeClr val="tx1">
                    <a:lumMod val="85000"/>
                    <a:lumOff val="15000"/>
                  </a:schemeClr>
                </a:solidFill>
              </a:rPr>
              <a:t>），字典（</a:t>
            </a:r>
            <a:r>
              <a:rPr lang="en-US" altLang="zh-CN" sz="2800" dirty="0">
                <a:solidFill>
                  <a:schemeClr val="tx1">
                    <a:lumMod val="85000"/>
                    <a:lumOff val="15000"/>
                  </a:schemeClr>
                </a:solidFill>
              </a:rPr>
              <a:t>dictionary</a:t>
            </a:r>
            <a:r>
              <a:rPr lang="zh-CN" altLang="en-US" sz="2800" dirty="0">
                <a:solidFill>
                  <a:schemeClr val="tx1">
                    <a:lumMod val="85000"/>
                    <a:lumOff val="15000"/>
                  </a:schemeClr>
                </a:solidFill>
              </a:rPr>
              <a:t>），哈希表（</a:t>
            </a:r>
            <a:r>
              <a:rPr lang="en-US" altLang="zh-CN" sz="2800" dirty="0">
                <a:solidFill>
                  <a:schemeClr val="tx1">
                    <a:lumMod val="85000"/>
                    <a:lumOff val="15000"/>
                  </a:schemeClr>
                </a:solidFill>
              </a:rPr>
              <a:t>hash table</a:t>
            </a:r>
            <a:r>
              <a:rPr lang="zh-CN" altLang="en-US" sz="2800" dirty="0">
                <a:solidFill>
                  <a:schemeClr val="tx1">
                    <a:lumMod val="85000"/>
                    <a:lumOff val="15000"/>
                  </a:schemeClr>
                </a:solidFill>
              </a:rPr>
              <a:t>），有键列表（</a:t>
            </a:r>
            <a:r>
              <a:rPr lang="en-US" altLang="zh-CN" sz="2800" dirty="0">
                <a:solidFill>
                  <a:schemeClr val="tx1">
                    <a:lumMod val="85000"/>
                    <a:lumOff val="15000"/>
                  </a:schemeClr>
                </a:solidFill>
              </a:rPr>
              <a:t>keyed list</a:t>
            </a:r>
            <a:r>
              <a:rPr lang="zh-CN" altLang="en-US" sz="2800" dirty="0">
                <a:solidFill>
                  <a:schemeClr val="tx1">
                    <a:lumMod val="85000"/>
                    <a:lumOff val="15000"/>
                  </a:schemeClr>
                </a:solidFill>
              </a:rPr>
              <a:t>），或者关联数组 （</a:t>
            </a:r>
            <a:r>
              <a:rPr lang="en-US" altLang="zh-CN" sz="2800" dirty="0">
                <a:solidFill>
                  <a:schemeClr val="tx1">
                    <a:lumMod val="85000"/>
                    <a:lumOff val="15000"/>
                  </a:schemeClr>
                </a:solidFill>
              </a:rPr>
              <a:t>associative array</a:t>
            </a:r>
            <a:r>
              <a:rPr lang="zh-CN" altLang="en-US" sz="2800" dirty="0">
                <a:solidFill>
                  <a:schemeClr val="tx1">
                    <a:lumMod val="85000"/>
                    <a:lumOff val="15000"/>
                  </a:schemeClr>
                </a:solidFill>
              </a:rPr>
              <a:t>）。 </a:t>
            </a:r>
          </a:p>
          <a:p>
            <a:pPr lvl="1">
              <a:lnSpc>
                <a:spcPct val="120000"/>
              </a:lnSpc>
              <a:spcBef>
                <a:spcPts val="1200"/>
              </a:spcBef>
            </a:pPr>
            <a:r>
              <a:rPr lang="zh-CN" altLang="en-US" sz="2800" dirty="0" smtClean="0">
                <a:solidFill>
                  <a:schemeClr val="tx1">
                    <a:lumMod val="85000"/>
                    <a:lumOff val="15000"/>
                  </a:schemeClr>
                </a:solidFill>
              </a:rPr>
              <a:t>值</a:t>
            </a:r>
            <a:r>
              <a:rPr lang="zh-CN" altLang="en-US" sz="2800" dirty="0">
                <a:solidFill>
                  <a:schemeClr val="tx1">
                    <a:lumMod val="85000"/>
                    <a:lumOff val="15000"/>
                  </a:schemeClr>
                </a:solidFill>
              </a:rPr>
              <a:t>的有序列表</a:t>
            </a:r>
            <a:r>
              <a:rPr lang="zh-CN" altLang="en-US" sz="2800" dirty="0" smtClean="0">
                <a:solidFill>
                  <a:schemeClr val="tx1">
                    <a:lumMod val="85000"/>
                    <a:lumOff val="15000"/>
                  </a:schemeClr>
                </a:solidFill>
              </a:rPr>
              <a:t>（</a:t>
            </a:r>
            <a:r>
              <a:rPr lang="en-US" altLang="zh-CN" sz="2800" dirty="0">
                <a:solidFill>
                  <a:schemeClr val="tx1">
                    <a:lumMod val="85000"/>
                    <a:lumOff val="15000"/>
                  </a:schemeClr>
                </a:solidFill>
              </a:rPr>
              <a:t>a</a:t>
            </a:r>
            <a:r>
              <a:rPr lang="en-US" altLang="zh-CN" sz="2800" dirty="0" smtClean="0">
                <a:solidFill>
                  <a:schemeClr val="tx1">
                    <a:lumMod val="85000"/>
                    <a:lumOff val="15000"/>
                  </a:schemeClr>
                </a:solidFill>
              </a:rPr>
              <a:t>n </a:t>
            </a:r>
            <a:r>
              <a:rPr lang="en-US" altLang="zh-CN" sz="2800" dirty="0">
                <a:solidFill>
                  <a:schemeClr val="tx1">
                    <a:lumMod val="85000"/>
                    <a:lumOff val="15000"/>
                  </a:schemeClr>
                </a:solidFill>
              </a:rPr>
              <a:t>ordered list of values</a:t>
            </a:r>
            <a:r>
              <a:rPr lang="zh-CN" altLang="en-US" sz="2800" dirty="0">
                <a:solidFill>
                  <a:schemeClr val="tx1">
                    <a:lumMod val="85000"/>
                    <a:lumOff val="15000"/>
                  </a:schemeClr>
                </a:solidFill>
              </a:rPr>
              <a:t>）。在大部分语言中，它被理解为数组（</a:t>
            </a:r>
            <a:r>
              <a:rPr lang="en-US" altLang="zh-CN" sz="2800" dirty="0">
                <a:solidFill>
                  <a:schemeClr val="tx1">
                    <a:lumMod val="85000"/>
                    <a:lumOff val="15000"/>
                  </a:schemeClr>
                </a:solidFill>
              </a:rPr>
              <a:t>array</a:t>
            </a:r>
            <a:r>
              <a:rPr lang="zh-CN" altLang="en-US" sz="2800" dirty="0">
                <a:solidFill>
                  <a:schemeClr val="tx1">
                    <a:lumMod val="85000"/>
                    <a:lumOff val="15000"/>
                  </a:schemeClr>
                </a:solidFill>
              </a:rPr>
              <a:t>）。</a:t>
            </a:r>
          </a:p>
        </p:txBody>
      </p:sp>
    </p:spTree>
    <p:extLst>
      <p:ext uri="{BB962C8B-B14F-4D97-AF65-F5344CB8AC3E}">
        <p14:creationId xmlns:p14="http://schemas.microsoft.com/office/powerpoint/2010/main" val="3997120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JSON</a:t>
            </a:r>
            <a:r>
              <a:rPr lang="zh-CN" altLang="en-US" smtClean="0"/>
              <a:t>数据格式</a:t>
            </a:r>
            <a:r>
              <a:rPr lang="zh-CN" altLang="en-US"/>
              <a:t>示例</a:t>
            </a:r>
            <a:endParaRPr lang="zh-CN" altLang="en-US" dirty="0"/>
          </a:p>
        </p:txBody>
      </p:sp>
      <p:sp>
        <p:nvSpPr>
          <p:cNvPr id="3" name="内容占位符 2"/>
          <p:cNvSpPr>
            <a:spLocks noGrp="1"/>
          </p:cNvSpPr>
          <p:nvPr>
            <p:ph idx="1"/>
          </p:nvPr>
        </p:nvSpPr>
        <p:spPr>
          <a:xfrm>
            <a:off x="839416" y="1600201"/>
            <a:ext cx="6120680" cy="676671"/>
          </a:xfrm>
        </p:spPr>
        <p:txBody>
          <a:bodyPr>
            <a:noAutofit/>
          </a:bodyPr>
          <a:lstStyle/>
          <a:p>
            <a:pPr>
              <a:lnSpc>
                <a:spcPct val="120000"/>
              </a:lnSpc>
            </a:pPr>
            <a:r>
              <a:rPr lang="en-US" altLang="zh-CN" sz="3200" dirty="0" smtClean="0">
                <a:solidFill>
                  <a:schemeClr val="tx1">
                    <a:lumMod val="85000"/>
                    <a:lumOff val="15000"/>
                  </a:schemeClr>
                </a:solidFill>
              </a:rPr>
              <a:t>JSON </a:t>
            </a:r>
            <a:r>
              <a:rPr lang="zh-CN" altLang="en-US" sz="3200" dirty="0" smtClean="0">
                <a:solidFill>
                  <a:schemeClr val="tx1">
                    <a:lumMod val="85000"/>
                    <a:lumOff val="15000"/>
                  </a:schemeClr>
                </a:solidFill>
              </a:rPr>
              <a:t>表示名称 </a:t>
            </a:r>
            <a:r>
              <a:rPr lang="en-US" altLang="zh-CN" sz="3200" dirty="0" smtClean="0">
                <a:solidFill>
                  <a:schemeClr val="tx1">
                    <a:lumMod val="85000"/>
                    <a:lumOff val="15000"/>
                  </a:schemeClr>
                </a:solidFill>
              </a:rPr>
              <a:t>/ </a:t>
            </a:r>
            <a:r>
              <a:rPr lang="zh-CN" altLang="en-US" sz="3200" dirty="0" smtClean="0">
                <a:solidFill>
                  <a:schemeClr val="tx1">
                    <a:lumMod val="85000"/>
                    <a:lumOff val="15000"/>
                  </a:schemeClr>
                </a:solidFill>
              </a:rPr>
              <a:t>值</a:t>
            </a:r>
            <a:r>
              <a:rPr lang="zh-CN" altLang="en-US" sz="3200" dirty="0">
                <a:solidFill>
                  <a:schemeClr val="tx1">
                    <a:lumMod val="85000"/>
                    <a:lumOff val="15000"/>
                  </a:schemeClr>
                </a:solidFill>
              </a:rPr>
              <a:t>对的</a:t>
            </a:r>
            <a:r>
              <a:rPr lang="zh-CN" altLang="en-US" sz="3200" dirty="0" smtClean="0">
                <a:solidFill>
                  <a:schemeClr val="tx1">
                    <a:lumMod val="85000"/>
                    <a:lumOff val="15000"/>
                  </a:schemeClr>
                </a:solidFill>
              </a:rPr>
              <a:t>方式</a:t>
            </a:r>
            <a:endParaRPr lang="en-US" altLang="zh-CN" sz="3200" dirty="0">
              <a:solidFill>
                <a:schemeClr val="tx1">
                  <a:lumMod val="85000"/>
                  <a:lumOff val="15000"/>
                </a:schemeClr>
              </a:solidFill>
            </a:endParaRPr>
          </a:p>
        </p:txBody>
      </p:sp>
      <p:sp>
        <p:nvSpPr>
          <p:cNvPr id="4" name="TextBox 3"/>
          <p:cNvSpPr txBox="1"/>
          <p:nvPr/>
        </p:nvSpPr>
        <p:spPr>
          <a:xfrm>
            <a:off x="2999655" y="2492896"/>
            <a:ext cx="6192689" cy="230425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a:t>{</a:t>
            </a:r>
          </a:p>
          <a:p>
            <a:pPr lvl="0" eaLnBrk="0" fontAlgn="base" hangingPunct="0">
              <a:spcBef>
                <a:spcPct val="0"/>
              </a:spcBef>
              <a:spcAft>
                <a:spcPct val="0"/>
              </a:spcAft>
            </a:pPr>
            <a:r>
              <a:rPr lang="en-US" altLang="zh-CN"/>
              <a:t>    "name": "zhangsan",</a:t>
            </a:r>
          </a:p>
          <a:p>
            <a:pPr lvl="0" eaLnBrk="0" fontAlgn="base" hangingPunct="0">
              <a:spcBef>
                <a:spcPct val="0"/>
              </a:spcBef>
              <a:spcAft>
                <a:spcPct val="0"/>
              </a:spcAft>
            </a:pPr>
            <a:r>
              <a:rPr lang="en-US" altLang="zh-CN"/>
              <a:t>    "sex": "man",</a:t>
            </a:r>
          </a:p>
          <a:p>
            <a:pPr lvl="0" eaLnBrk="0" fontAlgn="base" hangingPunct="0">
              <a:spcBef>
                <a:spcPct val="0"/>
              </a:spcBef>
              <a:spcAft>
                <a:spcPct val="0"/>
              </a:spcAft>
            </a:pPr>
            <a:r>
              <a:rPr lang="en-US" altLang="zh-CN"/>
              <a:t>    "age": 18</a:t>
            </a:r>
          </a:p>
          <a:p>
            <a:pPr lvl="0" eaLnBrk="0" fontAlgn="base" hangingPunct="0">
              <a:spcBef>
                <a:spcPct val="0"/>
              </a:spcBef>
              <a:spcAft>
                <a:spcPct val="0"/>
              </a:spcAft>
            </a:pPr>
            <a:r>
              <a:rPr lang="en-US" altLang="zh-CN"/>
              <a:t>}</a:t>
            </a:r>
          </a:p>
        </p:txBody>
      </p:sp>
    </p:spTree>
    <p:extLst>
      <p:ext uri="{BB962C8B-B14F-4D97-AF65-F5344CB8AC3E}">
        <p14:creationId xmlns:p14="http://schemas.microsoft.com/office/powerpoint/2010/main" val="6935745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JSON</a:t>
            </a:r>
            <a:r>
              <a:rPr lang="zh-CN" altLang="en-US" smtClean="0"/>
              <a:t>数据格式</a:t>
            </a:r>
            <a:r>
              <a:rPr lang="zh-CN" altLang="en-US"/>
              <a:t>示例</a:t>
            </a:r>
            <a:endParaRPr lang="zh-CN" altLang="en-US" dirty="0"/>
          </a:p>
        </p:txBody>
      </p:sp>
      <p:sp>
        <p:nvSpPr>
          <p:cNvPr id="3" name="内容占位符 2"/>
          <p:cNvSpPr>
            <a:spLocks noGrp="1"/>
          </p:cNvSpPr>
          <p:nvPr>
            <p:ph idx="1"/>
          </p:nvPr>
        </p:nvSpPr>
        <p:spPr>
          <a:xfrm>
            <a:off x="839416" y="1600201"/>
            <a:ext cx="4752528" cy="676671"/>
          </a:xfrm>
        </p:spPr>
        <p:txBody>
          <a:bodyPr>
            <a:noAutofit/>
          </a:bodyPr>
          <a:lstStyle/>
          <a:p>
            <a:pPr>
              <a:lnSpc>
                <a:spcPct val="120000"/>
              </a:lnSpc>
            </a:pPr>
            <a:r>
              <a:rPr lang="en-US" altLang="zh-CN" sz="3200" smtClean="0">
                <a:solidFill>
                  <a:schemeClr val="tx1">
                    <a:lumMod val="85000"/>
                    <a:lumOff val="15000"/>
                  </a:schemeClr>
                </a:solidFill>
              </a:rPr>
              <a:t>JSON </a:t>
            </a:r>
            <a:r>
              <a:rPr lang="zh-CN" altLang="en-US" sz="3200" smtClean="0">
                <a:solidFill>
                  <a:schemeClr val="tx1">
                    <a:lumMod val="85000"/>
                    <a:lumOff val="15000"/>
                  </a:schemeClr>
                </a:solidFill>
              </a:rPr>
              <a:t>表示</a:t>
            </a:r>
            <a:r>
              <a:rPr lang="zh-CN" altLang="en-US" sz="3200">
                <a:solidFill>
                  <a:schemeClr val="tx1">
                    <a:lumMod val="85000"/>
                    <a:lumOff val="15000"/>
                  </a:schemeClr>
                </a:solidFill>
              </a:rPr>
              <a:t>数组的方式：</a:t>
            </a:r>
          </a:p>
        </p:txBody>
      </p:sp>
      <p:sp>
        <p:nvSpPr>
          <p:cNvPr id="4" name="TextBox 3"/>
          <p:cNvSpPr txBox="1"/>
          <p:nvPr/>
        </p:nvSpPr>
        <p:spPr>
          <a:xfrm>
            <a:off x="5807968" y="1556793"/>
            <a:ext cx="5018347" cy="518457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a:t>{</a:t>
            </a:r>
          </a:p>
          <a:p>
            <a:pPr lvl="0" eaLnBrk="0" fontAlgn="base" hangingPunct="0">
              <a:spcBef>
                <a:spcPct val="0"/>
              </a:spcBef>
              <a:spcAft>
                <a:spcPct val="0"/>
              </a:spcAft>
            </a:pPr>
            <a:r>
              <a:rPr lang="en-US" altLang="zh-CN" sz="2400" smtClean="0"/>
              <a:t>    "</a:t>
            </a:r>
            <a:r>
              <a:rPr lang="en-US" altLang="zh-CN" sz="2400"/>
              <a:t>person": [</a:t>
            </a:r>
          </a:p>
          <a:p>
            <a:pPr lvl="0" eaLnBrk="0" fontAlgn="base" hangingPunct="0">
              <a:spcBef>
                <a:spcPct val="0"/>
              </a:spcBef>
              <a:spcAft>
                <a:spcPct val="0"/>
              </a:spcAft>
            </a:pPr>
            <a:r>
              <a:rPr lang="en-US" altLang="zh-CN" sz="2400"/>
              <a:t>        {</a:t>
            </a:r>
          </a:p>
          <a:p>
            <a:pPr lvl="0" eaLnBrk="0" fontAlgn="base" hangingPunct="0">
              <a:spcBef>
                <a:spcPct val="0"/>
              </a:spcBef>
              <a:spcAft>
                <a:spcPct val="0"/>
              </a:spcAft>
            </a:pPr>
            <a:r>
              <a:rPr lang="en-US" altLang="zh-CN" sz="2400"/>
              <a:t>            "name": "zhang",</a:t>
            </a:r>
          </a:p>
          <a:p>
            <a:pPr lvl="0" eaLnBrk="0" fontAlgn="base" hangingPunct="0">
              <a:spcBef>
                <a:spcPct val="0"/>
              </a:spcBef>
              <a:spcAft>
                <a:spcPct val="0"/>
              </a:spcAft>
            </a:pPr>
            <a:r>
              <a:rPr lang="en-US" altLang="zh-CN" sz="2400"/>
              <a:t>            "sex": "man",</a:t>
            </a:r>
          </a:p>
          <a:p>
            <a:pPr lvl="0" eaLnBrk="0" fontAlgn="base" hangingPunct="0">
              <a:spcBef>
                <a:spcPct val="0"/>
              </a:spcBef>
              <a:spcAft>
                <a:spcPct val="0"/>
              </a:spcAft>
            </a:pPr>
            <a:r>
              <a:rPr lang="en-US" altLang="zh-CN" sz="2400"/>
              <a:t>            "age": 18</a:t>
            </a:r>
          </a:p>
          <a:p>
            <a:pPr lvl="0" eaLnBrk="0" fontAlgn="base" hangingPunct="0">
              <a:spcBef>
                <a:spcPct val="0"/>
              </a:spcBef>
              <a:spcAft>
                <a:spcPct val="0"/>
              </a:spcAft>
            </a:pPr>
            <a:r>
              <a:rPr lang="en-US" altLang="zh-CN" sz="2400"/>
              <a:t>        },</a:t>
            </a:r>
          </a:p>
          <a:p>
            <a:pPr lvl="0" eaLnBrk="0" fontAlgn="base" hangingPunct="0">
              <a:spcBef>
                <a:spcPct val="0"/>
              </a:spcBef>
              <a:spcAft>
                <a:spcPct val="0"/>
              </a:spcAft>
            </a:pPr>
            <a:r>
              <a:rPr lang="en-US" altLang="zh-CN" sz="2400"/>
              <a:t>        {</a:t>
            </a:r>
          </a:p>
          <a:p>
            <a:pPr lvl="0" eaLnBrk="0" fontAlgn="base" hangingPunct="0">
              <a:spcBef>
                <a:spcPct val="0"/>
              </a:spcBef>
              <a:spcAft>
                <a:spcPct val="0"/>
              </a:spcAft>
            </a:pPr>
            <a:r>
              <a:rPr lang="en-US" altLang="zh-CN" sz="2400"/>
              <a:t>            "name": "lily",</a:t>
            </a:r>
          </a:p>
          <a:p>
            <a:pPr lvl="0" eaLnBrk="0" fontAlgn="base" hangingPunct="0">
              <a:spcBef>
                <a:spcPct val="0"/>
              </a:spcBef>
              <a:spcAft>
                <a:spcPct val="0"/>
              </a:spcAft>
            </a:pPr>
            <a:r>
              <a:rPr lang="en-US" altLang="zh-CN" sz="2400"/>
              <a:t>            "sex": "woman",</a:t>
            </a:r>
          </a:p>
          <a:p>
            <a:pPr lvl="0" eaLnBrk="0" fontAlgn="base" hangingPunct="0">
              <a:spcBef>
                <a:spcPct val="0"/>
              </a:spcBef>
              <a:spcAft>
                <a:spcPct val="0"/>
              </a:spcAft>
            </a:pPr>
            <a:r>
              <a:rPr lang="en-US" altLang="zh-CN" sz="2400"/>
              <a:t>            "age": 18</a:t>
            </a:r>
          </a:p>
          <a:p>
            <a:pPr lvl="0" eaLnBrk="0" fontAlgn="base" hangingPunct="0">
              <a:spcBef>
                <a:spcPct val="0"/>
              </a:spcBef>
              <a:spcAft>
                <a:spcPct val="0"/>
              </a:spcAft>
            </a:pPr>
            <a:r>
              <a:rPr lang="en-US" altLang="zh-CN" sz="2400"/>
              <a:t>        }</a:t>
            </a:r>
          </a:p>
          <a:p>
            <a:pPr lvl="0" eaLnBrk="0" fontAlgn="base" hangingPunct="0">
              <a:spcBef>
                <a:spcPct val="0"/>
              </a:spcBef>
              <a:spcAft>
                <a:spcPct val="0"/>
              </a:spcAft>
            </a:pPr>
            <a:r>
              <a:rPr lang="en-US" altLang="zh-CN" sz="2400"/>
              <a:t>    ]</a:t>
            </a:r>
          </a:p>
          <a:p>
            <a:pPr lvl="0" eaLnBrk="0" fontAlgn="base" hangingPunct="0">
              <a:spcBef>
                <a:spcPct val="0"/>
              </a:spcBef>
              <a:spcAft>
                <a:spcPct val="0"/>
              </a:spcAft>
            </a:pPr>
            <a:r>
              <a:rPr lang="en-US" altLang="zh-CN" sz="2400" smtClean="0"/>
              <a:t>}</a:t>
            </a:r>
            <a:endParaRPr lang="en-US" altLang="zh-CN" sz="2400"/>
          </a:p>
        </p:txBody>
      </p:sp>
    </p:spTree>
    <p:extLst>
      <p:ext uri="{BB962C8B-B14F-4D97-AF65-F5344CB8AC3E}">
        <p14:creationId xmlns:p14="http://schemas.microsoft.com/office/powerpoint/2010/main" val="36284223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和</a:t>
            </a:r>
            <a:r>
              <a:rPr lang="en-US" altLang="zh-CN" dirty="0" smtClean="0"/>
              <a:t>JSON</a:t>
            </a:r>
            <a:r>
              <a:rPr lang="zh-CN" altLang="en-US" dirty="0" smtClean="0"/>
              <a:t>的比较</a:t>
            </a:r>
            <a:endParaRPr lang="zh-CN" altLang="en-US" dirty="0"/>
          </a:p>
        </p:txBody>
      </p:sp>
      <p:sp>
        <p:nvSpPr>
          <p:cNvPr id="3" name="内容占位符 2"/>
          <p:cNvSpPr>
            <a:spLocks noGrp="1"/>
          </p:cNvSpPr>
          <p:nvPr>
            <p:ph idx="1"/>
          </p:nvPr>
        </p:nvSpPr>
        <p:spPr>
          <a:xfrm>
            <a:off x="839416" y="1600201"/>
            <a:ext cx="10742984" cy="4525963"/>
          </a:xfrm>
        </p:spPr>
        <p:txBody>
          <a:bodyPr>
            <a:normAutofit/>
          </a:bodyPr>
          <a:lstStyle/>
          <a:p>
            <a:pPr>
              <a:lnSpc>
                <a:spcPct val="120000"/>
              </a:lnSpc>
            </a:pPr>
            <a:r>
              <a:rPr lang="zh-CN" altLang="en-US" sz="3200" dirty="0" smtClean="0">
                <a:solidFill>
                  <a:schemeClr val="tx1">
                    <a:lumMod val="85000"/>
                    <a:lumOff val="15000"/>
                  </a:schemeClr>
                </a:solidFill>
              </a:rPr>
              <a:t>可读性</a:t>
            </a:r>
            <a:endParaRPr lang="en-US" altLang="zh-CN" sz="3200" dirty="0" smtClean="0">
              <a:solidFill>
                <a:schemeClr val="tx1">
                  <a:lumMod val="85000"/>
                  <a:lumOff val="15000"/>
                </a:schemeClr>
              </a:solidFill>
            </a:endParaRPr>
          </a:p>
          <a:p>
            <a:pPr lvl="1">
              <a:lnSpc>
                <a:spcPct val="120000"/>
              </a:lnSpc>
            </a:pPr>
            <a:r>
              <a:rPr lang="en-US" altLang="zh-CN" sz="2800" dirty="0" smtClean="0">
                <a:solidFill>
                  <a:schemeClr val="tx1">
                    <a:lumMod val="85000"/>
                    <a:lumOff val="15000"/>
                  </a:schemeClr>
                </a:solidFill>
              </a:rPr>
              <a:t>JSON</a:t>
            </a:r>
            <a:r>
              <a:rPr lang="zh-CN" altLang="en-US" sz="2800" dirty="0" smtClean="0">
                <a:solidFill>
                  <a:schemeClr val="tx1">
                    <a:lumMod val="85000"/>
                    <a:lumOff val="15000"/>
                  </a:schemeClr>
                </a:solidFill>
              </a:rPr>
              <a:t>和</a:t>
            </a:r>
            <a:r>
              <a:rPr lang="en-US" altLang="zh-CN" sz="2800" dirty="0">
                <a:solidFill>
                  <a:schemeClr val="tx1">
                    <a:lumMod val="85000"/>
                    <a:lumOff val="15000"/>
                  </a:schemeClr>
                </a:solidFill>
              </a:rPr>
              <a:t>XML</a:t>
            </a:r>
            <a:r>
              <a:rPr lang="zh-CN" altLang="en-US" sz="2800" dirty="0">
                <a:solidFill>
                  <a:schemeClr val="tx1">
                    <a:lumMod val="85000"/>
                    <a:lumOff val="15000"/>
                  </a:schemeClr>
                </a:solidFill>
              </a:rPr>
              <a:t>的可读性可谓不相上下，一边是简易的语法，一边是规范的标签形式，很难分出胜负。</a:t>
            </a:r>
            <a:endParaRPr lang="en-US" altLang="zh-CN" sz="2800" dirty="0">
              <a:solidFill>
                <a:schemeClr val="tx1">
                  <a:lumMod val="85000"/>
                  <a:lumOff val="15000"/>
                </a:schemeClr>
              </a:solidFill>
            </a:endParaRPr>
          </a:p>
          <a:p>
            <a:pPr>
              <a:lnSpc>
                <a:spcPct val="120000"/>
              </a:lnSpc>
            </a:pPr>
            <a:r>
              <a:rPr lang="zh-CN" altLang="en-US" sz="3200" dirty="0" smtClean="0">
                <a:solidFill>
                  <a:schemeClr val="tx1">
                    <a:lumMod val="85000"/>
                    <a:lumOff val="15000"/>
                  </a:schemeClr>
                </a:solidFill>
              </a:rPr>
              <a:t>可扩展性</a:t>
            </a:r>
            <a:endParaRPr lang="en-US" altLang="zh-CN" sz="3200" dirty="0" smtClean="0">
              <a:solidFill>
                <a:schemeClr val="tx1">
                  <a:lumMod val="85000"/>
                  <a:lumOff val="15000"/>
                </a:schemeClr>
              </a:solidFill>
            </a:endParaRPr>
          </a:p>
          <a:p>
            <a:pPr lvl="1">
              <a:lnSpc>
                <a:spcPct val="120000"/>
              </a:lnSpc>
            </a:pPr>
            <a:r>
              <a:rPr lang="en-US" altLang="zh-CN" sz="2800" dirty="0">
                <a:solidFill>
                  <a:schemeClr val="tx1">
                    <a:lumMod val="85000"/>
                    <a:lumOff val="15000"/>
                  </a:schemeClr>
                </a:solidFill>
              </a:rPr>
              <a:t>XML</a:t>
            </a:r>
            <a:r>
              <a:rPr lang="zh-CN" altLang="en-US" sz="2800" dirty="0">
                <a:solidFill>
                  <a:schemeClr val="tx1">
                    <a:lumMod val="85000"/>
                    <a:lumOff val="15000"/>
                  </a:schemeClr>
                </a:solidFill>
              </a:rPr>
              <a:t>天生有很好的扩展性</a:t>
            </a:r>
            <a:r>
              <a:rPr lang="zh-CN" altLang="en-US" sz="2800" dirty="0" smtClean="0">
                <a:solidFill>
                  <a:schemeClr val="tx1">
                    <a:lumMod val="85000"/>
                    <a:lumOff val="15000"/>
                  </a:schemeClr>
                </a:solidFill>
              </a:rPr>
              <a:t>，</a:t>
            </a:r>
            <a:r>
              <a:rPr lang="en-US" altLang="zh-CN" sz="2800" dirty="0" smtClean="0">
                <a:solidFill>
                  <a:schemeClr val="tx1">
                    <a:lumMod val="85000"/>
                    <a:lumOff val="15000"/>
                  </a:schemeClr>
                </a:solidFill>
              </a:rPr>
              <a:t>JSON</a:t>
            </a:r>
            <a:r>
              <a:rPr lang="zh-CN" altLang="en-US" sz="2800" dirty="0" smtClean="0">
                <a:solidFill>
                  <a:schemeClr val="tx1">
                    <a:lumMod val="85000"/>
                    <a:lumOff val="15000"/>
                  </a:schemeClr>
                </a:solidFill>
              </a:rPr>
              <a:t>当然</a:t>
            </a:r>
            <a:r>
              <a:rPr lang="zh-CN" altLang="en-US" sz="2800" dirty="0">
                <a:solidFill>
                  <a:schemeClr val="tx1">
                    <a:lumMod val="85000"/>
                    <a:lumOff val="15000"/>
                  </a:schemeClr>
                </a:solidFill>
              </a:rPr>
              <a:t>也</a:t>
            </a:r>
            <a:r>
              <a:rPr lang="zh-CN" altLang="en-US" sz="2800" dirty="0" smtClean="0">
                <a:solidFill>
                  <a:schemeClr val="tx1">
                    <a:lumMod val="85000"/>
                    <a:lumOff val="15000"/>
                  </a:schemeClr>
                </a:solidFill>
              </a:rPr>
              <a:t>有。不过</a:t>
            </a:r>
            <a:r>
              <a:rPr lang="en-US" altLang="zh-CN" sz="2800" smtClean="0">
                <a:solidFill>
                  <a:schemeClr val="tx1">
                    <a:lumMod val="85000"/>
                    <a:lumOff val="15000"/>
                  </a:schemeClr>
                </a:solidFill>
              </a:rPr>
              <a:t>JSON</a:t>
            </a:r>
            <a:r>
              <a:rPr lang="zh-CN" altLang="en-US" sz="2800" smtClean="0">
                <a:solidFill>
                  <a:schemeClr val="tx1">
                    <a:lumMod val="85000"/>
                    <a:lumOff val="15000"/>
                  </a:schemeClr>
                </a:solidFill>
              </a:rPr>
              <a:t>可以</a:t>
            </a:r>
            <a:r>
              <a:rPr lang="zh-CN" altLang="en-US" sz="2800" dirty="0">
                <a:solidFill>
                  <a:schemeClr val="tx1">
                    <a:lumMod val="85000"/>
                    <a:lumOff val="15000"/>
                  </a:schemeClr>
                </a:solidFill>
              </a:rPr>
              <a:t>存储</a:t>
            </a:r>
            <a:r>
              <a:rPr lang="en-US" altLang="zh-CN" sz="2800" dirty="0" smtClean="0">
                <a:solidFill>
                  <a:schemeClr val="tx1">
                    <a:lumMod val="85000"/>
                    <a:lumOff val="15000"/>
                  </a:schemeClr>
                </a:solidFill>
              </a:rPr>
              <a:t>JavaScript</a:t>
            </a:r>
            <a:r>
              <a:rPr lang="zh-CN" altLang="en-US" sz="2800" dirty="0">
                <a:solidFill>
                  <a:schemeClr val="tx1">
                    <a:lumMod val="85000"/>
                    <a:lumOff val="15000"/>
                  </a:schemeClr>
                </a:solidFill>
              </a:rPr>
              <a:t>复合对象，</a:t>
            </a:r>
            <a:r>
              <a:rPr lang="zh-CN" altLang="en-US" sz="2800" dirty="0" smtClean="0">
                <a:solidFill>
                  <a:schemeClr val="tx1">
                    <a:lumMod val="85000"/>
                    <a:lumOff val="15000"/>
                  </a:schemeClr>
                </a:solidFill>
              </a:rPr>
              <a:t>有着</a:t>
            </a:r>
            <a:r>
              <a:rPr lang="en-US" altLang="zh-CN" sz="2800" dirty="0" smtClean="0">
                <a:solidFill>
                  <a:schemeClr val="tx1">
                    <a:lumMod val="85000"/>
                    <a:lumOff val="15000"/>
                  </a:schemeClr>
                </a:solidFill>
              </a:rPr>
              <a:t>XML</a:t>
            </a:r>
            <a:r>
              <a:rPr lang="zh-CN" altLang="en-US" sz="2800" dirty="0" smtClean="0">
                <a:solidFill>
                  <a:schemeClr val="tx1">
                    <a:lumMod val="85000"/>
                    <a:lumOff val="15000"/>
                  </a:schemeClr>
                </a:solidFill>
              </a:rPr>
              <a:t>不可</a:t>
            </a:r>
            <a:r>
              <a:rPr lang="zh-CN" altLang="en-US" sz="2800" dirty="0">
                <a:solidFill>
                  <a:schemeClr val="tx1">
                    <a:lumMod val="85000"/>
                    <a:lumOff val="15000"/>
                  </a:schemeClr>
                </a:solidFill>
              </a:rPr>
              <a:t>比拟的优势</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p:txBody>
      </p:sp>
    </p:spTree>
    <p:extLst>
      <p:ext uri="{BB962C8B-B14F-4D97-AF65-F5344CB8AC3E}">
        <p14:creationId xmlns:p14="http://schemas.microsoft.com/office/powerpoint/2010/main" val="3524537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数据格式引入</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zh-CN" altLang="en-US" sz="3200" dirty="0">
                <a:solidFill>
                  <a:schemeClr val="tx1">
                    <a:lumMod val="85000"/>
                    <a:lumOff val="15000"/>
                  </a:schemeClr>
                </a:solidFill>
              </a:rPr>
              <a:t>就</a:t>
            </a:r>
            <a:r>
              <a:rPr lang="zh-CN" altLang="en-US" sz="3200" dirty="0" smtClean="0">
                <a:solidFill>
                  <a:schemeClr val="tx1">
                    <a:lumMod val="85000"/>
                    <a:lumOff val="15000"/>
                  </a:schemeClr>
                </a:solidFill>
              </a:rPr>
              <a:t>这样人们就总结出了统一的数据格式来传递数据，这就是数据格式或叫做数据交换格式。</a:t>
            </a:r>
            <a:endParaRPr lang="en-US" altLang="zh-CN" sz="3200" dirty="0" smtClean="0">
              <a:solidFill>
                <a:schemeClr val="tx1">
                  <a:lumMod val="85000"/>
                  <a:lumOff val="15000"/>
                </a:schemeClr>
              </a:solidFill>
            </a:endParaRPr>
          </a:p>
          <a:p>
            <a:pPr>
              <a:lnSpc>
                <a:spcPct val="120000"/>
              </a:lnSpc>
            </a:pPr>
            <a:r>
              <a:rPr lang="zh-CN" altLang="en-US" sz="3200" dirty="0" smtClean="0">
                <a:solidFill>
                  <a:schemeClr val="tx1">
                    <a:lumMod val="85000"/>
                    <a:lumOff val="15000"/>
                  </a:schemeClr>
                </a:solidFill>
              </a:rPr>
              <a:t>常见的数据交换格式有：</a:t>
            </a:r>
            <a:endParaRPr lang="en-US" altLang="zh-CN" sz="3200" dirty="0" smtClean="0">
              <a:solidFill>
                <a:schemeClr val="tx1">
                  <a:lumMod val="85000"/>
                  <a:lumOff val="15000"/>
                </a:schemeClr>
              </a:solidFill>
            </a:endParaRPr>
          </a:p>
          <a:p>
            <a:pPr lvl="1">
              <a:lnSpc>
                <a:spcPct val="120000"/>
              </a:lnSpc>
            </a:pPr>
            <a:r>
              <a:rPr lang="en-US" altLang="zh-CN" sz="3200" smtClean="0">
                <a:solidFill>
                  <a:schemeClr val="tx1">
                    <a:lumMod val="85000"/>
                    <a:lumOff val="15000"/>
                  </a:schemeClr>
                </a:solidFill>
              </a:rPr>
              <a:t> </a:t>
            </a:r>
            <a:r>
              <a:rPr lang="en-US" altLang="zh-CN" sz="3200" smtClean="0">
                <a:solidFill>
                  <a:srgbClr val="C00000"/>
                </a:solidFill>
              </a:rPr>
              <a:t>XML</a:t>
            </a:r>
            <a:endParaRPr lang="en-US" altLang="zh-CN" sz="3200" dirty="0" smtClean="0">
              <a:solidFill>
                <a:srgbClr val="C00000"/>
              </a:solidFill>
            </a:endParaRPr>
          </a:p>
          <a:p>
            <a:pPr lvl="1">
              <a:lnSpc>
                <a:spcPct val="120000"/>
              </a:lnSpc>
            </a:pPr>
            <a:r>
              <a:rPr lang="en-US" altLang="zh-CN" sz="3200" smtClean="0">
                <a:solidFill>
                  <a:schemeClr val="tx1">
                    <a:lumMod val="85000"/>
                    <a:lumOff val="15000"/>
                  </a:schemeClr>
                </a:solidFill>
              </a:rPr>
              <a:t> </a:t>
            </a:r>
            <a:r>
              <a:rPr lang="en-US" altLang="zh-CN" sz="3200" smtClean="0">
                <a:solidFill>
                  <a:srgbClr val="C00000"/>
                </a:solidFill>
              </a:rPr>
              <a:t>JSON</a:t>
            </a:r>
            <a:endParaRPr lang="en-US" altLang="zh-CN" sz="3200" dirty="0" smtClean="0">
              <a:solidFill>
                <a:srgbClr val="C00000"/>
              </a:solidFill>
            </a:endParaRPr>
          </a:p>
          <a:p>
            <a:pPr lvl="1">
              <a:lnSpc>
                <a:spcPct val="120000"/>
              </a:lnSpc>
            </a:pPr>
            <a:r>
              <a:rPr lang="en-US" altLang="zh-CN" sz="3200" smtClean="0">
                <a:solidFill>
                  <a:schemeClr val="tx1">
                    <a:lumMod val="85000"/>
                    <a:lumOff val="15000"/>
                  </a:schemeClr>
                </a:solidFill>
              </a:rPr>
              <a:t> ……</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14536169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和</a:t>
            </a:r>
            <a:r>
              <a:rPr lang="en-US" altLang="zh-CN" dirty="0" smtClean="0"/>
              <a:t>JSON</a:t>
            </a:r>
            <a:r>
              <a:rPr lang="zh-CN" altLang="en-US" dirty="0" smtClean="0"/>
              <a:t>的比较</a:t>
            </a:r>
            <a:endParaRPr lang="zh-CN" altLang="en-US" dirty="0"/>
          </a:p>
        </p:txBody>
      </p:sp>
      <p:sp>
        <p:nvSpPr>
          <p:cNvPr id="3" name="内容占位符 2"/>
          <p:cNvSpPr>
            <a:spLocks noGrp="1"/>
          </p:cNvSpPr>
          <p:nvPr>
            <p:ph idx="1"/>
          </p:nvPr>
        </p:nvSpPr>
        <p:spPr>
          <a:xfrm>
            <a:off x="839416" y="1484784"/>
            <a:ext cx="10742984" cy="5257799"/>
          </a:xfrm>
        </p:spPr>
        <p:txBody>
          <a:bodyPr>
            <a:noAutofit/>
          </a:bodyPr>
          <a:lstStyle/>
          <a:p>
            <a:r>
              <a:rPr lang="zh-CN" altLang="en-US" sz="3200" dirty="0" smtClean="0">
                <a:solidFill>
                  <a:schemeClr val="tx1">
                    <a:lumMod val="85000"/>
                    <a:lumOff val="15000"/>
                  </a:schemeClr>
                </a:solidFill>
              </a:rPr>
              <a:t>编码难度</a:t>
            </a:r>
            <a:endParaRPr lang="en-US" altLang="zh-CN" sz="3200" dirty="0" smtClean="0">
              <a:solidFill>
                <a:schemeClr val="tx1">
                  <a:lumMod val="85000"/>
                  <a:lumOff val="15000"/>
                </a:schemeClr>
              </a:solidFill>
            </a:endParaRPr>
          </a:p>
          <a:p>
            <a:pPr lvl="1"/>
            <a:r>
              <a:rPr lang="en-US" altLang="zh-CN" sz="2800" dirty="0">
                <a:solidFill>
                  <a:schemeClr val="tx1">
                    <a:lumMod val="85000"/>
                    <a:lumOff val="15000"/>
                  </a:schemeClr>
                </a:solidFill>
              </a:rPr>
              <a:t>XML</a:t>
            </a:r>
            <a:r>
              <a:rPr lang="zh-CN" altLang="en-US" sz="2800" dirty="0">
                <a:solidFill>
                  <a:schemeClr val="tx1">
                    <a:lumMod val="85000"/>
                    <a:lumOff val="15000"/>
                  </a:schemeClr>
                </a:solidFill>
              </a:rPr>
              <a:t>有丰富的编码工具，比如</a:t>
            </a:r>
            <a:r>
              <a:rPr lang="en-US" altLang="zh-CN" sz="2800" dirty="0">
                <a:solidFill>
                  <a:schemeClr val="tx1">
                    <a:lumMod val="85000"/>
                    <a:lumOff val="15000"/>
                  </a:schemeClr>
                </a:solidFill>
              </a:rPr>
              <a:t>Dom4j</a:t>
            </a:r>
            <a:r>
              <a:rPr lang="zh-CN" altLang="en-US" sz="2800" dirty="0">
                <a:solidFill>
                  <a:schemeClr val="tx1">
                    <a:lumMod val="85000"/>
                    <a:lumOff val="15000"/>
                  </a:schemeClr>
                </a:solidFill>
              </a:rPr>
              <a:t>、</a:t>
            </a:r>
            <a:r>
              <a:rPr lang="en-US" altLang="zh-CN" sz="2800" dirty="0" err="1">
                <a:solidFill>
                  <a:schemeClr val="tx1">
                    <a:lumMod val="85000"/>
                    <a:lumOff val="15000"/>
                  </a:schemeClr>
                </a:solidFill>
              </a:rPr>
              <a:t>JDom</a:t>
            </a:r>
            <a:r>
              <a:rPr lang="zh-CN" altLang="en-US" sz="2800" dirty="0">
                <a:solidFill>
                  <a:schemeClr val="tx1">
                    <a:lumMod val="85000"/>
                    <a:lumOff val="15000"/>
                  </a:schemeClr>
                </a:solidFill>
              </a:rPr>
              <a:t>等</a:t>
            </a:r>
            <a:r>
              <a:rPr lang="zh-CN" altLang="en-US" sz="2800" dirty="0" smtClean="0">
                <a:solidFill>
                  <a:schemeClr val="tx1">
                    <a:lumMod val="85000"/>
                    <a:lumOff val="15000"/>
                  </a:schemeClr>
                </a:solidFill>
              </a:rPr>
              <a:t>，</a:t>
            </a:r>
            <a:r>
              <a:rPr lang="en-US" altLang="zh-CN" sz="2800" dirty="0" smtClean="0">
                <a:solidFill>
                  <a:schemeClr val="tx1">
                    <a:lumMod val="85000"/>
                    <a:lumOff val="15000"/>
                  </a:schemeClr>
                </a:solidFill>
              </a:rPr>
              <a:t>JSON</a:t>
            </a:r>
            <a:r>
              <a:rPr lang="zh-CN" altLang="en-US" sz="2800" dirty="0" smtClean="0">
                <a:solidFill>
                  <a:schemeClr val="tx1">
                    <a:lumMod val="85000"/>
                    <a:lumOff val="15000"/>
                  </a:schemeClr>
                </a:solidFill>
              </a:rPr>
              <a:t>也</a:t>
            </a:r>
            <a:r>
              <a:rPr lang="zh-CN" altLang="en-US" sz="2800" dirty="0">
                <a:solidFill>
                  <a:schemeClr val="tx1">
                    <a:lumMod val="85000"/>
                    <a:lumOff val="15000"/>
                  </a:schemeClr>
                </a:solidFill>
              </a:rPr>
              <a:t>有提供的工具。无工具的情况下，相信熟练的开发人员一样能很快的写出想要</a:t>
            </a:r>
            <a:r>
              <a:rPr lang="zh-CN" altLang="en-US" sz="2800" dirty="0" smtClean="0">
                <a:solidFill>
                  <a:schemeClr val="tx1">
                    <a:lumMod val="85000"/>
                    <a:lumOff val="15000"/>
                  </a:schemeClr>
                </a:solidFill>
              </a:rPr>
              <a:t>的</a:t>
            </a:r>
            <a:r>
              <a:rPr lang="en-US" altLang="zh-CN" sz="2800" dirty="0" smtClean="0">
                <a:solidFill>
                  <a:schemeClr val="tx1">
                    <a:lumMod val="85000"/>
                    <a:lumOff val="15000"/>
                  </a:schemeClr>
                </a:solidFill>
              </a:rPr>
              <a:t>XML</a:t>
            </a:r>
            <a:r>
              <a:rPr lang="zh-CN" altLang="en-US" sz="2800" dirty="0" smtClean="0">
                <a:solidFill>
                  <a:schemeClr val="tx1">
                    <a:lumMod val="85000"/>
                    <a:lumOff val="15000"/>
                  </a:schemeClr>
                </a:solidFill>
              </a:rPr>
              <a:t>文档和</a:t>
            </a:r>
            <a:r>
              <a:rPr lang="en-US" altLang="zh-CN" sz="2800" dirty="0" smtClean="0">
                <a:solidFill>
                  <a:schemeClr val="tx1">
                    <a:lumMod val="85000"/>
                    <a:lumOff val="15000"/>
                  </a:schemeClr>
                </a:solidFill>
              </a:rPr>
              <a:t>JSON</a:t>
            </a:r>
            <a:r>
              <a:rPr lang="zh-CN" altLang="en-US" sz="2800" dirty="0" smtClean="0">
                <a:solidFill>
                  <a:schemeClr val="tx1">
                    <a:lumMod val="85000"/>
                    <a:lumOff val="15000"/>
                  </a:schemeClr>
                </a:solidFill>
              </a:rPr>
              <a:t>字符串</a:t>
            </a:r>
            <a:r>
              <a:rPr lang="zh-CN" altLang="en-US" sz="2800" dirty="0">
                <a:solidFill>
                  <a:schemeClr val="tx1">
                    <a:lumMod val="85000"/>
                    <a:lumOff val="15000"/>
                  </a:schemeClr>
                </a:solidFill>
              </a:rPr>
              <a:t>，不过</a:t>
            </a:r>
            <a:r>
              <a:rPr lang="zh-CN" altLang="en-US" sz="2800" dirty="0" smtClean="0">
                <a:solidFill>
                  <a:schemeClr val="tx1">
                    <a:lumMod val="85000"/>
                    <a:lumOff val="15000"/>
                  </a:schemeClr>
                </a:solidFill>
              </a:rPr>
              <a:t>，</a:t>
            </a:r>
            <a:r>
              <a:rPr lang="en-US" altLang="zh-CN" sz="2800" dirty="0" smtClean="0">
                <a:solidFill>
                  <a:schemeClr val="tx1">
                    <a:lumMod val="85000"/>
                    <a:lumOff val="15000"/>
                  </a:schemeClr>
                </a:solidFill>
              </a:rPr>
              <a:t>XML</a:t>
            </a:r>
            <a:r>
              <a:rPr lang="zh-CN" altLang="en-US" sz="2800" dirty="0" smtClean="0">
                <a:solidFill>
                  <a:schemeClr val="tx1">
                    <a:lumMod val="85000"/>
                    <a:lumOff val="15000"/>
                  </a:schemeClr>
                </a:solidFill>
              </a:rPr>
              <a:t>文档</a:t>
            </a:r>
            <a:r>
              <a:rPr lang="zh-CN" altLang="en-US" sz="2800" dirty="0">
                <a:solidFill>
                  <a:schemeClr val="tx1">
                    <a:lumMod val="85000"/>
                    <a:lumOff val="15000"/>
                  </a:schemeClr>
                </a:solidFill>
              </a:rPr>
              <a:t>要多很多结构上的字符。</a:t>
            </a:r>
            <a:endParaRPr lang="en-US" altLang="zh-CN" sz="2800" dirty="0" smtClean="0">
              <a:solidFill>
                <a:schemeClr val="tx1">
                  <a:lumMod val="85000"/>
                  <a:lumOff val="15000"/>
                </a:schemeClr>
              </a:solidFill>
            </a:endParaRPr>
          </a:p>
          <a:p>
            <a:r>
              <a:rPr lang="zh-CN" altLang="en-US" sz="3200" dirty="0">
                <a:solidFill>
                  <a:schemeClr val="tx1">
                    <a:lumMod val="85000"/>
                    <a:lumOff val="15000"/>
                  </a:schemeClr>
                </a:solidFill>
              </a:rPr>
              <a:t>解码</a:t>
            </a:r>
            <a:r>
              <a:rPr lang="zh-CN" altLang="en-US" sz="3200" dirty="0" smtClean="0">
                <a:solidFill>
                  <a:schemeClr val="tx1">
                    <a:lumMod val="85000"/>
                    <a:lumOff val="15000"/>
                  </a:schemeClr>
                </a:solidFill>
              </a:rPr>
              <a:t>难度</a:t>
            </a:r>
            <a:endParaRPr lang="en-US" altLang="zh-CN" sz="3200" dirty="0" smtClean="0">
              <a:solidFill>
                <a:schemeClr val="tx1">
                  <a:lumMod val="85000"/>
                  <a:lumOff val="15000"/>
                </a:schemeClr>
              </a:solidFill>
            </a:endParaRPr>
          </a:p>
          <a:p>
            <a:pPr lvl="1"/>
            <a:r>
              <a:rPr lang="zh-CN" altLang="en-US" sz="2800" dirty="0" smtClean="0">
                <a:solidFill>
                  <a:schemeClr val="tx1">
                    <a:lumMod val="85000"/>
                    <a:lumOff val="15000"/>
                  </a:schemeClr>
                </a:solidFill>
              </a:rPr>
              <a:t>难度相当，</a:t>
            </a:r>
            <a:r>
              <a:rPr lang="en-US" altLang="zh-CN" sz="2800" dirty="0" smtClean="0">
                <a:solidFill>
                  <a:schemeClr val="tx1">
                    <a:lumMod val="85000"/>
                    <a:lumOff val="15000"/>
                  </a:schemeClr>
                </a:solidFill>
              </a:rPr>
              <a:t>XML</a:t>
            </a:r>
            <a:r>
              <a:rPr lang="zh-CN" altLang="en-US" sz="2800" dirty="0" smtClean="0">
                <a:solidFill>
                  <a:schemeClr val="tx1">
                    <a:lumMod val="85000"/>
                    <a:lumOff val="15000"/>
                  </a:schemeClr>
                </a:solidFill>
              </a:rPr>
              <a:t>存在时间较长，技术</a:t>
            </a:r>
            <a:r>
              <a:rPr lang="zh-CN" altLang="en-US" sz="2800" smtClean="0">
                <a:solidFill>
                  <a:schemeClr val="tx1">
                    <a:lumMod val="85000"/>
                    <a:lumOff val="15000"/>
                  </a:schemeClr>
                </a:solidFill>
              </a:rPr>
              <a:t>较成熟。</a:t>
            </a:r>
            <a:endParaRPr lang="en-US" altLang="zh-CN" sz="2800" dirty="0" smtClean="0">
              <a:solidFill>
                <a:schemeClr val="tx1">
                  <a:lumMod val="85000"/>
                  <a:lumOff val="15000"/>
                </a:schemeClr>
              </a:solidFill>
            </a:endParaRPr>
          </a:p>
          <a:p>
            <a:pPr lvl="1"/>
            <a:r>
              <a:rPr lang="en-US" altLang="zh-CN" sz="2800" dirty="0" smtClean="0">
                <a:solidFill>
                  <a:schemeClr val="tx1">
                    <a:lumMod val="85000"/>
                    <a:lumOff val="15000"/>
                  </a:schemeClr>
                </a:solidFill>
              </a:rPr>
              <a:t>JSON</a:t>
            </a:r>
            <a:r>
              <a:rPr lang="zh-CN" altLang="en-US" sz="2800" dirty="0" smtClean="0">
                <a:solidFill>
                  <a:schemeClr val="tx1">
                    <a:lumMod val="85000"/>
                    <a:lumOff val="15000"/>
                  </a:schemeClr>
                </a:solidFill>
              </a:rPr>
              <a:t>是较新的数据结构，但有方便的解析类库。</a:t>
            </a:r>
            <a:endParaRPr lang="en-US" altLang="zh-CN" sz="2800" dirty="0" smtClean="0">
              <a:solidFill>
                <a:schemeClr val="tx1">
                  <a:lumMod val="85000"/>
                  <a:lumOff val="15000"/>
                </a:schemeClr>
              </a:solidFill>
            </a:endParaRPr>
          </a:p>
          <a:p>
            <a:r>
              <a:rPr lang="en-US" altLang="zh-CN" sz="3200" dirty="0">
                <a:solidFill>
                  <a:schemeClr val="tx1">
                    <a:lumMod val="85000"/>
                    <a:lumOff val="15000"/>
                  </a:schemeClr>
                </a:solidFill>
              </a:rPr>
              <a:t>JSON</a:t>
            </a:r>
            <a:r>
              <a:rPr lang="zh-CN" altLang="en-US" sz="3200" dirty="0" smtClean="0">
                <a:solidFill>
                  <a:schemeClr val="tx1">
                    <a:lumMod val="85000"/>
                    <a:lumOff val="15000"/>
                  </a:schemeClr>
                </a:solidFill>
              </a:rPr>
              <a:t>对</a:t>
            </a:r>
            <a:r>
              <a:rPr lang="zh-CN" altLang="en-US" sz="3200" dirty="0">
                <a:solidFill>
                  <a:schemeClr val="tx1">
                    <a:lumMod val="85000"/>
                    <a:lumOff val="15000"/>
                  </a:schemeClr>
                </a:solidFill>
              </a:rPr>
              <a:t>数据的描述性比</a:t>
            </a:r>
            <a:r>
              <a:rPr lang="en-US" altLang="zh-CN" sz="3200">
                <a:solidFill>
                  <a:schemeClr val="tx1">
                    <a:lumMod val="85000"/>
                    <a:lumOff val="15000"/>
                  </a:schemeClr>
                </a:solidFill>
              </a:rPr>
              <a:t>XML</a:t>
            </a:r>
            <a:r>
              <a:rPr lang="zh-CN" altLang="en-US" sz="3200" smtClean="0">
                <a:solidFill>
                  <a:schemeClr val="tx1">
                    <a:lumMod val="85000"/>
                    <a:lumOff val="15000"/>
                  </a:schemeClr>
                </a:solidFill>
              </a:rPr>
              <a:t>较差。</a:t>
            </a:r>
            <a:endParaRPr lang="zh-CN" altLang="en-US" sz="3200" dirty="0">
              <a:solidFill>
                <a:schemeClr val="tx1">
                  <a:lumMod val="85000"/>
                  <a:lumOff val="15000"/>
                </a:schemeClr>
              </a:solidFill>
            </a:endParaRPr>
          </a:p>
          <a:p>
            <a:r>
              <a:rPr lang="en-US" altLang="zh-CN" sz="3200" dirty="0">
                <a:solidFill>
                  <a:schemeClr val="tx1">
                    <a:lumMod val="85000"/>
                    <a:lumOff val="15000"/>
                  </a:schemeClr>
                </a:solidFill>
              </a:rPr>
              <a:t>JSON</a:t>
            </a:r>
            <a:r>
              <a:rPr lang="zh-CN" altLang="en-US" sz="3200" dirty="0" smtClean="0">
                <a:solidFill>
                  <a:schemeClr val="tx1">
                    <a:lumMod val="85000"/>
                    <a:lumOff val="15000"/>
                  </a:schemeClr>
                </a:solidFill>
              </a:rPr>
              <a:t>的</a:t>
            </a:r>
            <a:r>
              <a:rPr lang="zh-CN" altLang="en-US" sz="3200" dirty="0">
                <a:solidFill>
                  <a:schemeClr val="tx1">
                    <a:lumMod val="85000"/>
                    <a:lumOff val="15000"/>
                  </a:schemeClr>
                </a:solidFill>
              </a:rPr>
              <a:t>速度要远远快</a:t>
            </a:r>
            <a:r>
              <a:rPr lang="zh-CN" altLang="en-US" sz="3200">
                <a:solidFill>
                  <a:schemeClr val="tx1">
                    <a:lumMod val="85000"/>
                    <a:lumOff val="15000"/>
                  </a:schemeClr>
                </a:solidFill>
              </a:rPr>
              <a:t>于</a:t>
            </a:r>
            <a:r>
              <a:rPr lang="en-US" altLang="zh-CN" sz="3200" smtClean="0">
                <a:solidFill>
                  <a:schemeClr val="tx1">
                    <a:lumMod val="85000"/>
                    <a:lumOff val="15000"/>
                  </a:schemeClr>
                </a:solidFill>
              </a:rPr>
              <a:t>XML</a:t>
            </a:r>
            <a:r>
              <a:rPr lang="zh-CN" altLang="en-US" sz="3200" smtClean="0">
                <a:solidFill>
                  <a:schemeClr val="tx1">
                    <a:lumMod val="85000"/>
                    <a:lumOff val="15000"/>
                  </a:schemeClr>
                </a:solidFill>
              </a:rPr>
              <a:t>。</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12794401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143671" y="4602697"/>
            <a:ext cx="5688630" cy="685801"/>
            <a:chOff x="4828395" y="764704"/>
            <a:chExt cx="5688630" cy="685801"/>
          </a:xfrm>
        </p:grpSpPr>
        <p:sp>
          <p:nvSpPr>
            <p:cNvPr id="40"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66" name="组合 65"/>
            <p:cNvGrpSpPr/>
            <p:nvPr/>
          </p:nvGrpSpPr>
          <p:grpSpPr>
            <a:xfrm>
              <a:off x="4828395" y="764704"/>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1" y="5449978"/>
            <a:ext cx="5688632" cy="685801"/>
            <a:chOff x="3467195" y="1571956"/>
            <a:chExt cx="5688632" cy="685801"/>
          </a:xfrm>
        </p:grpSpPr>
        <p:sp>
          <p:nvSpPr>
            <p:cNvPr id="52"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解析</a:t>
              </a: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JSON</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数据的方法</a:t>
              </a:r>
            </a:p>
          </p:txBody>
        </p:sp>
        <p:grpSp>
          <p:nvGrpSpPr>
            <p:cNvPr id="54" name="组合 53"/>
            <p:cNvGrpSpPr/>
            <p:nvPr/>
          </p:nvGrpSpPr>
          <p:grpSpPr>
            <a:xfrm>
              <a:off x="3467195" y="1571956"/>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8" name="组合 47"/>
          <p:cNvGrpSpPr/>
          <p:nvPr/>
        </p:nvGrpSpPr>
        <p:grpSpPr>
          <a:xfrm>
            <a:off x="3143671" y="3755414"/>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1" name="组合 20"/>
          <p:cNvGrpSpPr/>
          <p:nvPr/>
        </p:nvGrpSpPr>
        <p:grpSpPr>
          <a:xfrm>
            <a:off x="3143671" y="2908131"/>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2" name="组合 71"/>
          <p:cNvGrpSpPr/>
          <p:nvPr/>
        </p:nvGrpSpPr>
        <p:grpSpPr>
          <a:xfrm>
            <a:off x="3143671" y="2060848"/>
            <a:ext cx="5688632" cy="685801"/>
            <a:chOff x="4828395" y="764704"/>
            <a:chExt cx="5688632" cy="685801"/>
          </a:xfrm>
        </p:grpSpPr>
        <p:sp>
          <p:nvSpPr>
            <p:cNvPr id="73"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4"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数据格式引入</a:t>
              </a:r>
            </a:p>
          </p:txBody>
        </p:sp>
        <p:grpSp>
          <p:nvGrpSpPr>
            <p:cNvPr id="75" name="组合 74"/>
            <p:cNvGrpSpPr/>
            <p:nvPr/>
          </p:nvGrpSpPr>
          <p:grpSpPr>
            <a:xfrm>
              <a:off x="4828395" y="764704"/>
              <a:ext cx="838200" cy="685801"/>
              <a:chOff x="2154677" y="1533774"/>
              <a:chExt cx="838200" cy="685801"/>
            </a:xfrm>
          </p:grpSpPr>
          <p:grpSp>
            <p:nvGrpSpPr>
              <p:cNvPr id="76" name="组合 75"/>
              <p:cNvGrpSpPr/>
              <p:nvPr/>
            </p:nvGrpSpPr>
            <p:grpSpPr>
              <a:xfrm>
                <a:off x="2154677" y="1533774"/>
                <a:ext cx="838200" cy="685801"/>
                <a:chOff x="2154677" y="1533774"/>
                <a:chExt cx="838200" cy="685801"/>
              </a:xfrm>
            </p:grpSpPr>
            <p:sp>
              <p:nvSpPr>
                <p:cNvPr id="78"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0"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7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spTree>
    <p:extLst>
      <p:ext uri="{BB962C8B-B14F-4D97-AF65-F5344CB8AC3E}">
        <p14:creationId xmlns:p14="http://schemas.microsoft.com/office/powerpoint/2010/main" val="960715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smtClean="0"/>
              <a:t>JSON</a:t>
            </a:r>
            <a:r>
              <a:rPr lang="zh-CN" altLang="zh-CN" dirty="0" smtClean="0"/>
              <a:t>数据</a:t>
            </a:r>
            <a:r>
              <a:rPr lang="zh-CN" altLang="zh-CN" dirty="0"/>
              <a:t>的方法</a:t>
            </a:r>
            <a:endParaRPr lang="zh-CN" altLang="en-US" dirty="0"/>
          </a:p>
        </p:txBody>
      </p:sp>
      <p:sp>
        <p:nvSpPr>
          <p:cNvPr id="3" name="内容占位符 2"/>
          <p:cNvSpPr>
            <a:spLocks noGrp="1"/>
          </p:cNvSpPr>
          <p:nvPr>
            <p:ph idx="1"/>
          </p:nvPr>
        </p:nvSpPr>
        <p:spPr>
          <a:xfrm>
            <a:off x="839416" y="1600200"/>
            <a:ext cx="10742984" cy="4997152"/>
          </a:xfrm>
        </p:spPr>
        <p:txBody>
          <a:bodyPr>
            <a:noAutofit/>
          </a:bodyPr>
          <a:lstStyle/>
          <a:p>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提供</a:t>
            </a:r>
            <a:r>
              <a:rPr lang="en-US" altLang="zh-CN" sz="3200" dirty="0" smtClean="0">
                <a:solidFill>
                  <a:schemeClr val="tx1">
                    <a:lumMod val="85000"/>
                    <a:lumOff val="15000"/>
                  </a:schemeClr>
                </a:solidFill>
              </a:rPr>
              <a:t>JSON</a:t>
            </a:r>
            <a:r>
              <a:rPr lang="zh-CN" altLang="en-US" sz="3200" dirty="0" smtClean="0">
                <a:solidFill>
                  <a:schemeClr val="tx1">
                    <a:lumMod val="85000"/>
                    <a:lumOff val="15000"/>
                  </a:schemeClr>
                </a:solidFill>
              </a:rPr>
              <a:t>解析类，</a:t>
            </a:r>
            <a:r>
              <a:rPr lang="zh-CN" altLang="en-US" sz="3200" dirty="0">
                <a:solidFill>
                  <a:schemeClr val="tx1">
                    <a:lumMod val="85000"/>
                    <a:lumOff val="15000"/>
                  </a:schemeClr>
                </a:solidFill>
              </a:rPr>
              <a:t>都在包</a:t>
            </a:r>
            <a:r>
              <a:rPr lang="en-US" altLang="zh-CN" sz="3200" dirty="0" err="1" smtClean="0">
                <a:solidFill>
                  <a:schemeClr val="tx1">
                    <a:lumMod val="85000"/>
                    <a:lumOff val="15000"/>
                  </a:schemeClr>
                </a:solidFill>
              </a:rPr>
              <a:t>org.Json</a:t>
            </a:r>
            <a:r>
              <a:rPr lang="zh-CN" altLang="en-US" sz="3200" dirty="0" smtClean="0">
                <a:solidFill>
                  <a:schemeClr val="tx1">
                    <a:lumMod val="85000"/>
                    <a:lumOff val="15000"/>
                  </a:schemeClr>
                </a:solidFill>
              </a:rPr>
              <a:t>下：</a:t>
            </a:r>
            <a:endParaRPr lang="en-US" altLang="zh-CN" sz="3200" dirty="0" smtClean="0">
              <a:solidFill>
                <a:schemeClr val="tx1">
                  <a:lumMod val="85000"/>
                  <a:lumOff val="15000"/>
                </a:schemeClr>
              </a:solidFill>
            </a:endParaRPr>
          </a:p>
          <a:p>
            <a:pPr lvl="1">
              <a:lnSpc>
                <a:spcPct val="120000"/>
              </a:lnSpc>
              <a:spcBef>
                <a:spcPts val="1200"/>
              </a:spcBef>
            </a:pPr>
            <a:r>
              <a:rPr lang="en-US" altLang="zh-CN" sz="2800" b="1" dirty="0" err="1" smtClean="0">
                <a:solidFill>
                  <a:schemeClr val="tx1">
                    <a:lumMod val="85000"/>
                    <a:lumOff val="15000"/>
                  </a:schemeClr>
                </a:solidFill>
              </a:rPr>
              <a:t>JsonObject</a:t>
            </a:r>
            <a:r>
              <a:rPr lang="zh-CN" altLang="en-US" sz="2800" dirty="0">
                <a:solidFill>
                  <a:schemeClr val="tx1">
                    <a:lumMod val="85000"/>
                    <a:lumOff val="15000"/>
                  </a:schemeClr>
                </a:solidFill>
              </a:rPr>
              <a:t>：可以看作是一</a:t>
            </a:r>
            <a:r>
              <a:rPr lang="zh-CN" altLang="en-US" sz="2800" dirty="0" smtClean="0">
                <a:solidFill>
                  <a:schemeClr val="tx1">
                    <a:lumMod val="85000"/>
                    <a:lumOff val="15000"/>
                  </a:schemeClr>
                </a:solidFill>
              </a:rPr>
              <a:t>个</a:t>
            </a:r>
            <a:r>
              <a:rPr lang="en-US" altLang="zh-CN" sz="2800" dirty="0">
                <a:solidFill>
                  <a:schemeClr val="tx1">
                    <a:lumMod val="85000"/>
                    <a:lumOff val="15000"/>
                  </a:schemeClr>
                </a:solidFill>
              </a:rPr>
              <a:t>JSON</a:t>
            </a:r>
            <a:r>
              <a:rPr lang="zh-CN" altLang="en-US" sz="2800" dirty="0" smtClean="0">
                <a:solidFill>
                  <a:schemeClr val="tx1">
                    <a:lumMod val="85000"/>
                    <a:lumOff val="15000"/>
                  </a:schemeClr>
                </a:solidFill>
              </a:rPr>
              <a:t>对象</a:t>
            </a:r>
            <a:r>
              <a:rPr lang="zh-CN" altLang="en-US" sz="2800" dirty="0">
                <a:solidFill>
                  <a:schemeClr val="tx1">
                    <a:lumMod val="85000"/>
                    <a:lumOff val="15000"/>
                  </a:schemeClr>
                </a:solidFill>
              </a:rPr>
              <a:t>，</a:t>
            </a:r>
            <a:r>
              <a:rPr lang="zh-CN" altLang="en-US" sz="2800" dirty="0" smtClean="0">
                <a:solidFill>
                  <a:schemeClr val="tx1">
                    <a:lumMod val="85000"/>
                    <a:lumOff val="15000"/>
                  </a:schemeClr>
                </a:solidFill>
              </a:rPr>
              <a:t>这</a:t>
            </a:r>
            <a:r>
              <a:rPr lang="zh-CN" altLang="en-US" sz="2800" dirty="0">
                <a:solidFill>
                  <a:schemeClr val="tx1">
                    <a:lumMod val="85000"/>
                    <a:lumOff val="15000"/>
                  </a:schemeClr>
                </a:solidFill>
              </a:rPr>
              <a:t>是系统中</a:t>
            </a:r>
            <a:r>
              <a:rPr lang="zh-CN" altLang="en-US" sz="2800" dirty="0" smtClean="0">
                <a:solidFill>
                  <a:schemeClr val="tx1">
                    <a:lumMod val="85000"/>
                    <a:lumOff val="15000"/>
                  </a:schemeClr>
                </a:solidFill>
              </a:rPr>
              <a:t>有关</a:t>
            </a:r>
            <a:r>
              <a:rPr lang="en-US" altLang="zh-CN" sz="2800" dirty="0">
                <a:solidFill>
                  <a:schemeClr val="tx1">
                    <a:lumMod val="85000"/>
                    <a:lumOff val="15000"/>
                  </a:schemeClr>
                </a:solidFill>
              </a:rPr>
              <a:t>JSON</a:t>
            </a:r>
            <a:r>
              <a:rPr lang="zh-CN" altLang="en-US" sz="2800" dirty="0" smtClean="0">
                <a:solidFill>
                  <a:schemeClr val="tx1">
                    <a:lumMod val="85000"/>
                    <a:lumOff val="15000"/>
                  </a:schemeClr>
                </a:solidFill>
              </a:rPr>
              <a:t>定义</a:t>
            </a:r>
            <a:r>
              <a:rPr lang="zh-CN" altLang="en-US" sz="2800" dirty="0">
                <a:solidFill>
                  <a:schemeClr val="tx1">
                    <a:lumMod val="85000"/>
                    <a:lumOff val="15000"/>
                  </a:schemeClr>
                </a:solidFill>
              </a:rPr>
              <a:t>的基本单元，其包含一对儿</a:t>
            </a:r>
            <a:r>
              <a:rPr lang="en-US" altLang="zh-CN" sz="2800" dirty="0">
                <a:solidFill>
                  <a:schemeClr val="tx1">
                    <a:lumMod val="85000"/>
                    <a:lumOff val="15000"/>
                  </a:schemeClr>
                </a:solidFill>
              </a:rPr>
              <a:t>(Key/Value)</a:t>
            </a:r>
            <a:r>
              <a:rPr lang="zh-CN" altLang="en-US" sz="2800" dirty="0">
                <a:solidFill>
                  <a:schemeClr val="tx1">
                    <a:lumMod val="85000"/>
                    <a:lumOff val="15000"/>
                  </a:schemeClr>
                </a:solidFill>
              </a:rPr>
              <a:t>数值。它对外部</a:t>
            </a:r>
            <a:r>
              <a:rPr lang="en-US" altLang="zh-CN" sz="2800" dirty="0">
                <a:solidFill>
                  <a:schemeClr val="tx1">
                    <a:lumMod val="85000"/>
                    <a:lumOff val="15000"/>
                  </a:schemeClr>
                </a:solidFill>
              </a:rPr>
              <a:t>(External</a:t>
            </a:r>
            <a:r>
              <a:rPr lang="zh-CN" altLang="en-US" sz="2800" dirty="0">
                <a:solidFill>
                  <a:schemeClr val="tx1">
                    <a:lumMod val="85000"/>
                    <a:lumOff val="15000"/>
                  </a:schemeClr>
                </a:solidFill>
              </a:rPr>
              <a:t>： 应用</a:t>
            </a:r>
            <a:r>
              <a:rPr lang="en-US" altLang="zh-CN" sz="2800" dirty="0" err="1">
                <a:solidFill>
                  <a:schemeClr val="tx1">
                    <a:lumMod val="85000"/>
                    <a:lumOff val="15000"/>
                  </a:schemeClr>
                </a:solidFill>
              </a:rPr>
              <a:t>toString</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方法输出的数值</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调用的响应体现为一个标准的</a:t>
            </a:r>
            <a:r>
              <a:rPr lang="zh-CN" altLang="en-US" sz="2800" dirty="0" smtClean="0">
                <a:solidFill>
                  <a:schemeClr val="tx1">
                    <a:lumMod val="85000"/>
                    <a:lumOff val="15000"/>
                  </a:schemeClr>
                </a:solidFill>
              </a:rPr>
              <a:t>字符串。</a:t>
            </a:r>
            <a:r>
              <a:rPr lang="en-US" altLang="zh-CN" sz="2800" dirty="0" smtClean="0">
                <a:solidFill>
                  <a:schemeClr val="tx1">
                    <a:lumMod val="85000"/>
                    <a:lumOff val="15000"/>
                  </a:schemeClr>
                </a:solidFill>
              </a:rPr>
              <a:t>Value</a:t>
            </a:r>
            <a:r>
              <a:rPr lang="zh-CN" altLang="en-US" sz="2800" dirty="0">
                <a:solidFill>
                  <a:schemeClr val="tx1">
                    <a:lumMod val="85000"/>
                    <a:lumOff val="15000"/>
                  </a:schemeClr>
                </a:solidFill>
              </a:rPr>
              <a:t>的类型包括：</a:t>
            </a:r>
            <a:r>
              <a:rPr lang="en-US" altLang="zh-CN" sz="2800" dirty="0">
                <a:solidFill>
                  <a:schemeClr val="tx1">
                    <a:lumMod val="85000"/>
                    <a:lumOff val="15000"/>
                  </a:schemeClr>
                </a:solidFill>
              </a:rPr>
              <a:t>Boolean</a:t>
            </a:r>
            <a:r>
              <a:rPr lang="zh-CN" altLang="en-US" sz="2800" dirty="0" smtClean="0">
                <a:solidFill>
                  <a:schemeClr val="tx1">
                    <a:lumMod val="85000"/>
                    <a:lumOff val="15000"/>
                  </a:schemeClr>
                </a:solidFill>
              </a:rPr>
              <a:t>、</a:t>
            </a:r>
            <a:r>
              <a:rPr lang="en-US" altLang="zh-CN" sz="2800" dirty="0" err="1" smtClean="0">
                <a:solidFill>
                  <a:schemeClr val="tx1">
                    <a:lumMod val="85000"/>
                    <a:lumOff val="15000"/>
                  </a:schemeClr>
                </a:solidFill>
              </a:rPr>
              <a:t>JsonArray</a:t>
            </a:r>
            <a:r>
              <a:rPr lang="zh-CN" altLang="en-US" sz="2800" dirty="0" smtClean="0">
                <a:solidFill>
                  <a:schemeClr val="tx1">
                    <a:lumMod val="85000"/>
                    <a:lumOff val="15000"/>
                  </a:schemeClr>
                </a:solidFill>
              </a:rPr>
              <a:t>、</a:t>
            </a:r>
            <a:r>
              <a:rPr lang="en-US" altLang="zh-CN" sz="2800" dirty="0" err="1" smtClean="0">
                <a:solidFill>
                  <a:schemeClr val="tx1">
                    <a:lumMod val="85000"/>
                    <a:lumOff val="15000"/>
                  </a:schemeClr>
                </a:solidFill>
              </a:rPr>
              <a:t>JsonObject</a:t>
            </a:r>
            <a:r>
              <a:rPr lang="zh-CN" altLang="en-US" sz="2800" dirty="0">
                <a:solidFill>
                  <a:schemeClr val="tx1">
                    <a:lumMod val="85000"/>
                    <a:lumOff val="15000"/>
                  </a:schemeClr>
                </a:solidFill>
              </a:rPr>
              <a:t>、</a:t>
            </a:r>
            <a:r>
              <a:rPr lang="en-US" altLang="zh-CN" sz="2800" dirty="0">
                <a:solidFill>
                  <a:schemeClr val="tx1">
                    <a:lumMod val="85000"/>
                    <a:lumOff val="15000"/>
                  </a:schemeClr>
                </a:solidFill>
              </a:rPr>
              <a:t>Number</a:t>
            </a:r>
            <a:r>
              <a:rPr lang="zh-CN" altLang="en-US" sz="2800" dirty="0">
                <a:solidFill>
                  <a:schemeClr val="tx1">
                    <a:lumMod val="85000"/>
                    <a:lumOff val="15000"/>
                  </a:schemeClr>
                </a:solidFill>
              </a:rPr>
              <a:t>、</a:t>
            </a:r>
            <a:r>
              <a:rPr lang="en-US" altLang="zh-CN" sz="2800" dirty="0">
                <a:solidFill>
                  <a:schemeClr val="tx1">
                    <a:lumMod val="85000"/>
                    <a:lumOff val="15000"/>
                  </a:schemeClr>
                </a:solidFill>
              </a:rPr>
              <a:t>String</a:t>
            </a:r>
            <a:r>
              <a:rPr lang="zh-CN" altLang="en-US" sz="2800" dirty="0">
                <a:solidFill>
                  <a:schemeClr val="tx1">
                    <a:lumMod val="85000"/>
                    <a:lumOff val="15000"/>
                  </a:schemeClr>
                </a:solidFill>
              </a:rPr>
              <a:t>或者默认</a:t>
            </a:r>
            <a:r>
              <a:rPr lang="zh-CN" altLang="en-US" sz="2800" dirty="0" smtClean="0">
                <a:solidFill>
                  <a:schemeClr val="tx1">
                    <a:lumMod val="85000"/>
                    <a:lumOff val="15000"/>
                  </a:schemeClr>
                </a:solidFill>
              </a:rPr>
              <a:t>值</a:t>
            </a:r>
            <a:r>
              <a:rPr lang="en-US" altLang="zh-CN" sz="2800" dirty="0" err="1" smtClean="0">
                <a:solidFill>
                  <a:schemeClr val="tx1">
                    <a:lumMod val="85000"/>
                    <a:lumOff val="15000"/>
                  </a:schemeClr>
                </a:solidFill>
              </a:rPr>
              <a:t>JsonObject.NULL</a:t>
            </a:r>
            <a:r>
              <a:rPr lang="en-US" altLang="zh-CN" sz="2800" dirty="0" smtClean="0">
                <a:solidFill>
                  <a:schemeClr val="tx1">
                    <a:lumMod val="85000"/>
                    <a:lumOff val="15000"/>
                  </a:schemeClr>
                </a:solidFill>
              </a:rPr>
              <a:t> </a:t>
            </a:r>
            <a:r>
              <a:rPr lang="en-US" altLang="zh-CN" sz="2800" dirty="0">
                <a:solidFill>
                  <a:schemeClr val="tx1">
                    <a:lumMod val="85000"/>
                    <a:lumOff val="15000"/>
                  </a:schemeClr>
                </a:solidFill>
              </a:rPr>
              <a:t>object </a:t>
            </a:r>
            <a:r>
              <a:rPr lang="zh-CN" altLang="en-US" sz="2800" dirty="0" smtClean="0">
                <a:solidFill>
                  <a:schemeClr val="tx1">
                    <a:lumMod val="85000"/>
                    <a:lumOff val="15000"/>
                  </a:schemeClr>
                </a:solidFill>
              </a:rPr>
              <a:t>。</a:t>
            </a:r>
            <a:endParaRPr lang="en-US" altLang="zh-CN" sz="2800" dirty="0">
              <a:solidFill>
                <a:schemeClr val="tx1">
                  <a:lumMod val="85000"/>
                  <a:lumOff val="15000"/>
                </a:schemeClr>
              </a:solidFill>
            </a:endParaRPr>
          </a:p>
        </p:txBody>
      </p:sp>
    </p:spTree>
    <p:extLst>
      <p:ext uri="{BB962C8B-B14F-4D97-AF65-F5344CB8AC3E}">
        <p14:creationId xmlns:p14="http://schemas.microsoft.com/office/powerpoint/2010/main" val="22181122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smtClean="0"/>
              <a:t>JSON</a:t>
            </a:r>
            <a:r>
              <a:rPr lang="zh-CN" altLang="zh-CN" dirty="0" smtClean="0"/>
              <a:t>数据</a:t>
            </a:r>
            <a:r>
              <a:rPr lang="zh-CN" altLang="zh-CN" dirty="0"/>
              <a:t>的方法</a:t>
            </a:r>
            <a:endParaRPr lang="zh-CN" altLang="en-US" dirty="0"/>
          </a:p>
        </p:txBody>
      </p:sp>
      <p:sp>
        <p:nvSpPr>
          <p:cNvPr id="3" name="内容占位符 2"/>
          <p:cNvSpPr>
            <a:spLocks noGrp="1"/>
          </p:cNvSpPr>
          <p:nvPr>
            <p:ph idx="1"/>
          </p:nvPr>
        </p:nvSpPr>
        <p:spPr>
          <a:xfrm>
            <a:off x="839416" y="1600200"/>
            <a:ext cx="10742984" cy="4997152"/>
          </a:xfrm>
        </p:spPr>
        <p:txBody>
          <a:bodyPr>
            <a:noAutofit/>
          </a:bodyPr>
          <a:lstStyle/>
          <a:p>
            <a:pPr lvl="1">
              <a:lnSpc>
                <a:spcPct val="120000"/>
              </a:lnSpc>
              <a:spcBef>
                <a:spcPts val="1200"/>
              </a:spcBef>
            </a:pPr>
            <a:r>
              <a:rPr lang="en-US" altLang="zh-CN" sz="2800" b="1" dirty="0" err="1" smtClean="0">
                <a:solidFill>
                  <a:schemeClr val="tx1">
                    <a:lumMod val="85000"/>
                    <a:lumOff val="15000"/>
                  </a:schemeClr>
                </a:solidFill>
              </a:rPr>
              <a:t>JsonStringer</a:t>
            </a:r>
            <a:r>
              <a:rPr lang="zh-CN" altLang="en-US" sz="2800" b="1" dirty="0">
                <a:solidFill>
                  <a:schemeClr val="tx1">
                    <a:lumMod val="85000"/>
                    <a:lumOff val="15000"/>
                  </a:schemeClr>
                </a:solidFill>
              </a:rPr>
              <a:t>： </a:t>
            </a:r>
            <a:r>
              <a:rPr lang="en-US" altLang="zh-CN" sz="2800" dirty="0">
                <a:solidFill>
                  <a:schemeClr val="tx1">
                    <a:lumMod val="85000"/>
                    <a:lumOff val="15000"/>
                  </a:schemeClr>
                </a:solidFill>
              </a:rPr>
              <a:t>JSON</a:t>
            </a:r>
            <a:r>
              <a:rPr lang="zh-CN" altLang="en-US" sz="2800" dirty="0">
                <a:solidFill>
                  <a:schemeClr val="tx1">
                    <a:lumMod val="85000"/>
                    <a:lumOff val="15000"/>
                  </a:schemeClr>
                </a:solidFill>
              </a:rPr>
              <a:t>文本构建类 ，这个类可以帮助快速和便捷的创建</a:t>
            </a:r>
            <a:r>
              <a:rPr lang="en-US" altLang="zh-CN" sz="2800" dirty="0">
                <a:solidFill>
                  <a:schemeClr val="tx1">
                    <a:lumMod val="85000"/>
                    <a:lumOff val="15000"/>
                  </a:schemeClr>
                </a:solidFill>
              </a:rPr>
              <a:t>JSON text</a:t>
            </a:r>
            <a:r>
              <a:rPr lang="zh-CN" altLang="en-US" sz="2800" dirty="0">
                <a:solidFill>
                  <a:schemeClr val="tx1">
                    <a:lumMod val="85000"/>
                    <a:lumOff val="15000"/>
                  </a:schemeClr>
                </a:solidFill>
              </a:rPr>
              <a:t>。其最大的优点在于可以减少由于格式的错误导致程序异常，引用这个类可以自动严格按照</a:t>
            </a:r>
            <a:r>
              <a:rPr lang="en-US" altLang="zh-CN" sz="2800" dirty="0">
                <a:solidFill>
                  <a:schemeClr val="tx1">
                    <a:lumMod val="85000"/>
                    <a:lumOff val="15000"/>
                  </a:schemeClr>
                </a:solidFill>
              </a:rPr>
              <a:t>JSON</a:t>
            </a:r>
            <a:r>
              <a:rPr lang="zh-CN" altLang="en-US" sz="2800" dirty="0">
                <a:solidFill>
                  <a:schemeClr val="tx1">
                    <a:lumMod val="85000"/>
                    <a:lumOff val="15000"/>
                  </a:schemeClr>
                </a:solidFill>
              </a:rPr>
              <a:t>语法规则（</a:t>
            </a:r>
            <a:r>
              <a:rPr lang="en-US" altLang="zh-CN" sz="2800" dirty="0">
                <a:solidFill>
                  <a:schemeClr val="tx1">
                    <a:lumMod val="85000"/>
                    <a:lumOff val="15000"/>
                  </a:schemeClr>
                </a:solidFill>
              </a:rPr>
              <a:t>syntax rules</a:t>
            </a:r>
            <a:r>
              <a:rPr lang="zh-CN" altLang="en-US" sz="2800" dirty="0">
                <a:solidFill>
                  <a:schemeClr val="tx1">
                    <a:lumMod val="85000"/>
                    <a:lumOff val="15000"/>
                  </a:schemeClr>
                </a:solidFill>
              </a:rPr>
              <a:t>）创建</a:t>
            </a:r>
            <a:r>
              <a:rPr lang="en-US" altLang="zh-CN" sz="2800" dirty="0">
                <a:solidFill>
                  <a:schemeClr val="tx1">
                    <a:lumMod val="85000"/>
                    <a:lumOff val="15000"/>
                  </a:schemeClr>
                </a:solidFill>
              </a:rPr>
              <a:t>JSON text</a:t>
            </a:r>
            <a:r>
              <a:rPr lang="zh-CN" altLang="en-US" sz="2800" dirty="0">
                <a:solidFill>
                  <a:schemeClr val="tx1">
                    <a:lumMod val="85000"/>
                    <a:lumOff val="15000"/>
                  </a:schemeClr>
                </a:solidFill>
              </a:rPr>
              <a:t>。每个</a:t>
            </a:r>
            <a:r>
              <a:rPr lang="en-US" altLang="zh-CN" sz="2800" dirty="0" err="1">
                <a:solidFill>
                  <a:schemeClr val="tx1">
                    <a:lumMod val="85000"/>
                    <a:lumOff val="15000"/>
                  </a:schemeClr>
                </a:solidFill>
              </a:rPr>
              <a:t>JsonStringer</a:t>
            </a:r>
            <a:r>
              <a:rPr lang="zh-CN" altLang="en-US" sz="2800" dirty="0">
                <a:solidFill>
                  <a:schemeClr val="tx1">
                    <a:lumMod val="85000"/>
                    <a:lumOff val="15000"/>
                  </a:schemeClr>
                </a:solidFill>
              </a:rPr>
              <a:t>实体只能对应创建一个</a:t>
            </a:r>
            <a:r>
              <a:rPr lang="en-US" altLang="zh-CN" sz="2800" dirty="0">
                <a:solidFill>
                  <a:schemeClr val="tx1">
                    <a:lumMod val="85000"/>
                    <a:lumOff val="15000"/>
                  </a:schemeClr>
                </a:solidFill>
              </a:rPr>
              <a:t>JSON text</a:t>
            </a:r>
            <a:r>
              <a:rPr lang="zh-CN" altLang="en-US" sz="2800" dirty="0" smtClean="0">
                <a:solidFill>
                  <a:schemeClr val="tx1">
                    <a:lumMod val="85000"/>
                    <a:lumOff val="15000"/>
                  </a:schemeClr>
                </a:solidFill>
              </a:rPr>
              <a:t>。</a:t>
            </a:r>
            <a:endParaRPr lang="en-US" altLang="zh-CN" sz="2800" dirty="0">
              <a:solidFill>
                <a:schemeClr val="tx1">
                  <a:lumMod val="85000"/>
                  <a:lumOff val="15000"/>
                </a:schemeClr>
              </a:solidFill>
            </a:endParaRPr>
          </a:p>
        </p:txBody>
      </p:sp>
    </p:spTree>
    <p:extLst>
      <p:ext uri="{BB962C8B-B14F-4D97-AF65-F5344CB8AC3E}">
        <p14:creationId xmlns:p14="http://schemas.microsoft.com/office/powerpoint/2010/main" val="2519901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smtClean="0"/>
              <a:t>JSON</a:t>
            </a:r>
            <a:r>
              <a:rPr lang="zh-CN" altLang="zh-CN" dirty="0" smtClean="0"/>
              <a:t>数据</a:t>
            </a:r>
            <a:r>
              <a:rPr lang="zh-CN" altLang="zh-CN" dirty="0"/>
              <a:t>的方法</a:t>
            </a:r>
            <a:endParaRPr lang="zh-CN" altLang="en-US" dirty="0"/>
          </a:p>
        </p:txBody>
      </p:sp>
      <p:sp>
        <p:nvSpPr>
          <p:cNvPr id="3" name="内容占位符 2"/>
          <p:cNvSpPr>
            <a:spLocks noGrp="1"/>
          </p:cNvSpPr>
          <p:nvPr>
            <p:ph idx="1"/>
          </p:nvPr>
        </p:nvSpPr>
        <p:spPr>
          <a:xfrm>
            <a:off x="839416" y="1600200"/>
            <a:ext cx="10742984" cy="4997152"/>
          </a:xfrm>
        </p:spPr>
        <p:txBody>
          <a:bodyPr>
            <a:noAutofit/>
          </a:bodyPr>
          <a:lstStyle/>
          <a:p>
            <a:pPr lvl="1">
              <a:lnSpc>
                <a:spcPct val="120000"/>
              </a:lnSpc>
              <a:spcBef>
                <a:spcPts val="1200"/>
              </a:spcBef>
            </a:pPr>
            <a:r>
              <a:rPr lang="en-US" altLang="zh-CN" sz="2800" b="1" dirty="0" err="1">
                <a:solidFill>
                  <a:schemeClr val="tx1">
                    <a:lumMod val="85000"/>
                    <a:lumOff val="15000"/>
                  </a:schemeClr>
                </a:solidFill>
              </a:rPr>
              <a:t>JsonArray</a:t>
            </a:r>
            <a:r>
              <a:rPr lang="zh-CN" altLang="en-US" sz="2800" b="1" dirty="0">
                <a:solidFill>
                  <a:schemeClr val="tx1">
                    <a:lumMod val="85000"/>
                    <a:lumOff val="15000"/>
                  </a:schemeClr>
                </a:solidFill>
              </a:rPr>
              <a:t>：</a:t>
            </a:r>
            <a:r>
              <a:rPr lang="zh-CN" altLang="en-US" sz="2800" dirty="0">
                <a:solidFill>
                  <a:schemeClr val="tx1">
                    <a:lumMod val="85000"/>
                    <a:lumOff val="15000"/>
                  </a:schemeClr>
                </a:solidFill>
              </a:rPr>
              <a:t>它代表一组有序的数值。将其转换为</a:t>
            </a:r>
            <a:r>
              <a:rPr lang="en-US" altLang="zh-CN" sz="2800" dirty="0">
                <a:solidFill>
                  <a:schemeClr val="tx1">
                    <a:lumMod val="85000"/>
                    <a:lumOff val="15000"/>
                  </a:schemeClr>
                </a:solidFill>
              </a:rPr>
              <a:t>String</a:t>
            </a:r>
            <a:r>
              <a:rPr lang="zh-CN" altLang="en-US" sz="2800" dirty="0">
                <a:solidFill>
                  <a:schemeClr val="tx1">
                    <a:lumMod val="85000"/>
                    <a:lumOff val="15000"/>
                  </a:schemeClr>
                </a:solidFill>
              </a:rPr>
              <a:t>输出</a:t>
            </a:r>
            <a:r>
              <a:rPr lang="en-US" altLang="zh-CN" sz="2800" dirty="0">
                <a:solidFill>
                  <a:schemeClr val="tx1">
                    <a:lumMod val="85000"/>
                    <a:lumOff val="15000"/>
                  </a:schemeClr>
                </a:solidFill>
              </a:rPr>
              <a:t>(</a:t>
            </a:r>
            <a:r>
              <a:rPr lang="en-US" altLang="zh-CN" sz="2800" dirty="0" err="1">
                <a:solidFill>
                  <a:schemeClr val="tx1">
                    <a:lumMod val="85000"/>
                    <a:lumOff val="15000"/>
                  </a:schemeClr>
                </a:solidFill>
              </a:rPr>
              <a:t>toString</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所表现的形式是用方括号包裹，数值以逗号分隔（例如： </a:t>
            </a:r>
            <a:r>
              <a:rPr lang="en-US" altLang="zh-CN" sz="2800" dirty="0">
                <a:solidFill>
                  <a:schemeClr val="tx1">
                    <a:lumMod val="85000"/>
                    <a:lumOff val="15000"/>
                  </a:schemeClr>
                </a:solidFill>
              </a:rPr>
              <a:t>[value1,value2,value3] </a:t>
            </a:r>
            <a:r>
              <a:rPr lang="zh-CN" altLang="en-US" sz="2800" dirty="0">
                <a:solidFill>
                  <a:schemeClr val="tx1">
                    <a:lumMod val="85000"/>
                    <a:lumOff val="15000"/>
                  </a:schemeClr>
                </a:solidFill>
              </a:rPr>
              <a:t>）。这个类的内部同样具有查询行为，</a:t>
            </a:r>
            <a:r>
              <a:rPr lang="en-US" altLang="zh-CN" sz="2800" dirty="0">
                <a:solidFill>
                  <a:schemeClr val="tx1">
                    <a:lumMod val="85000"/>
                    <a:lumOff val="15000"/>
                  </a:schemeClr>
                </a:solidFill>
              </a:rPr>
              <a:t>get()</a:t>
            </a:r>
            <a:r>
              <a:rPr lang="zh-CN" altLang="en-US" sz="2800" dirty="0">
                <a:solidFill>
                  <a:schemeClr val="tx1">
                    <a:lumMod val="85000"/>
                    <a:lumOff val="15000"/>
                  </a:schemeClr>
                </a:solidFill>
              </a:rPr>
              <a:t>和</a:t>
            </a:r>
            <a:r>
              <a:rPr lang="en-US" altLang="zh-CN" sz="2800" dirty="0">
                <a:solidFill>
                  <a:schemeClr val="tx1">
                    <a:lumMod val="85000"/>
                    <a:lumOff val="15000"/>
                  </a:schemeClr>
                </a:solidFill>
              </a:rPr>
              <a:t>opt()</a:t>
            </a:r>
            <a:r>
              <a:rPr lang="zh-CN" altLang="en-US" sz="2800" dirty="0">
                <a:solidFill>
                  <a:schemeClr val="tx1">
                    <a:lumMod val="85000"/>
                    <a:lumOff val="15000"/>
                  </a:schemeClr>
                </a:solidFill>
              </a:rPr>
              <a:t>两种方法都可以通过</a:t>
            </a:r>
            <a:r>
              <a:rPr lang="en-US" altLang="zh-CN" sz="2800" dirty="0">
                <a:solidFill>
                  <a:schemeClr val="tx1">
                    <a:lumMod val="85000"/>
                    <a:lumOff val="15000"/>
                  </a:schemeClr>
                </a:solidFill>
              </a:rPr>
              <a:t>index</a:t>
            </a:r>
            <a:r>
              <a:rPr lang="zh-CN" altLang="en-US" sz="2800" dirty="0">
                <a:solidFill>
                  <a:schemeClr val="tx1">
                    <a:lumMod val="85000"/>
                    <a:lumOff val="15000"/>
                  </a:schemeClr>
                </a:solidFill>
              </a:rPr>
              <a:t>索引返回指定的数值，</a:t>
            </a:r>
            <a:r>
              <a:rPr lang="en-US" altLang="zh-CN" sz="2800" dirty="0">
                <a:solidFill>
                  <a:schemeClr val="tx1">
                    <a:lumMod val="85000"/>
                    <a:lumOff val="15000"/>
                  </a:schemeClr>
                </a:solidFill>
              </a:rPr>
              <a:t>put()</a:t>
            </a:r>
            <a:r>
              <a:rPr lang="zh-CN" altLang="en-US" sz="2800" dirty="0">
                <a:solidFill>
                  <a:schemeClr val="tx1">
                    <a:lumMod val="85000"/>
                    <a:lumOff val="15000"/>
                  </a:schemeClr>
                </a:solidFill>
              </a:rPr>
              <a:t>方法用来添加或者替换数值。同样这个类的</a:t>
            </a:r>
            <a:r>
              <a:rPr lang="en-US" altLang="zh-CN" sz="2800" dirty="0">
                <a:solidFill>
                  <a:schemeClr val="tx1">
                    <a:lumMod val="85000"/>
                    <a:lumOff val="15000"/>
                  </a:schemeClr>
                </a:solidFill>
              </a:rPr>
              <a:t>value</a:t>
            </a:r>
            <a:r>
              <a:rPr lang="zh-CN" altLang="en-US" sz="2800" dirty="0">
                <a:solidFill>
                  <a:schemeClr val="tx1">
                    <a:lumMod val="85000"/>
                    <a:lumOff val="15000"/>
                  </a:schemeClr>
                </a:solidFill>
              </a:rPr>
              <a:t>类型可以包括：</a:t>
            </a:r>
            <a:r>
              <a:rPr lang="en-US" altLang="zh-CN" sz="2800" dirty="0">
                <a:solidFill>
                  <a:schemeClr val="tx1">
                    <a:lumMod val="85000"/>
                    <a:lumOff val="15000"/>
                  </a:schemeClr>
                </a:solidFill>
              </a:rPr>
              <a:t>Boolean</a:t>
            </a:r>
            <a:r>
              <a:rPr lang="zh-CN" altLang="en-US" sz="2800" dirty="0">
                <a:solidFill>
                  <a:schemeClr val="tx1">
                    <a:lumMod val="85000"/>
                    <a:lumOff val="15000"/>
                  </a:schemeClr>
                </a:solidFill>
              </a:rPr>
              <a:t>、</a:t>
            </a:r>
            <a:r>
              <a:rPr lang="en-US" altLang="zh-CN" sz="2800" dirty="0" err="1">
                <a:solidFill>
                  <a:schemeClr val="tx1">
                    <a:lumMod val="85000"/>
                    <a:lumOff val="15000"/>
                  </a:schemeClr>
                </a:solidFill>
              </a:rPr>
              <a:t>JsonArray</a:t>
            </a:r>
            <a:r>
              <a:rPr lang="zh-CN" altLang="en-US" sz="2800" dirty="0">
                <a:solidFill>
                  <a:schemeClr val="tx1">
                    <a:lumMod val="85000"/>
                    <a:lumOff val="15000"/>
                  </a:schemeClr>
                </a:solidFill>
              </a:rPr>
              <a:t>、</a:t>
            </a:r>
            <a:r>
              <a:rPr lang="en-US" altLang="zh-CN" sz="2800" dirty="0" err="1">
                <a:solidFill>
                  <a:schemeClr val="tx1">
                    <a:lumMod val="85000"/>
                    <a:lumOff val="15000"/>
                  </a:schemeClr>
                </a:solidFill>
              </a:rPr>
              <a:t>JsonObject</a:t>
            </a:r>
            <a:r>
              <a:rPr lang="zh-CN" altLang="en-US" sz="2800" dirty="0">
                <a:solidFill>
                  <a:schemeClr val="tx1">
                    <a:lumMod val="85000"/>
                    <a:lumOff val="15000"/>
                  </a:schemeClr>
                </a:solidFill>
              </a:rPr>
              <a:t>、</a:t>
            </a:r>
            <a:r>
              <a:rPr lang="en-US" altLang="zh-CN" sz="2800" dirty="0">
                <a:solidFill>
                  <a:schemeClr val="tx1">
                    <a:lumMod val="85000"/>
                    <a:lumOff val="15000"/>
                  </a:schemeClr>
                </a:solidFill>
              </a:rPr>
              <a:t>Number</a:t>
            </a:r>
            <a:r>
              <a:rPr lang="zh-CN" altLang="en-US" sz="2800" dirty="0">
                <a:solidFill>
                  <a:schemeClr val="tx1">
                    <a:lumMod val="85000"/>
                    <a:lumOff val="15000"/>
                  </a:schemeClr>
                </a:solidFill>
              </a:rPr>
              <a:t>、</a:t>
            </a:r>
            <a:r>
              <a:rPr lang="en-US" altLang="zh-CN" sz="2800" dirty="0">
                <a:solidFill>
                  <a:schemeClr val="tx1">
                    <a:lumMod val="85000"/>
                    <a:lumOff val="15000"/>
                  </a:schemeClr>
                </a:solidFill>
              </a:rPr>
              <a:t>String</a:t>
            </a:r>
            <a:r>
              <a:rPr lang="zh-CN" altLang="en-US" sz="2800" dirty="0">
                <a:solidFill>
                  <a:schemeClr val="tx1">
                    <a:lumMod val="85000"/>
                    <a:lumOff val="15000"/>
                  </a:schemeClr>
                </a:solidFill>
              </a:rPr>
              <a:t>或者默认值</a:t>
            </a:r>
            <a:r>
              <a:rPr lang="en-US" altLang="zh-CN" sz="2800" dirty="0" err="1">
                <a:solidFill>
                  <a:schemeClr val="tx1">
                    <a:lumMod val="85000"/>
                    <a:lumOff val="15000"/>
                  </a:schemeClr>
                </a:solidFill>
              </a:rPr>
              <a:t>JsonObject.NULL</a:t>
            </a:r>
            <a:r>
              <a:rPr lang="en-US" altLang="zh-CN" sz="2800" dirty="0">
                <a:solidFill>
                  <a:schemeClr val="tx1">
                    <a:lumMod val="85000"/>
                    <a:lumOff val="15000"/>
                  </a:schemeClr>
                </a:solidFill>
              </a:rPr>
              <a:t> object</a:t>
            </a:r>
            <a:r>
              <a:rPr lang="zh-CN" altLang="en-US" sz="2800" dirty="0">
                <a:solidFill>
                  <a:schemeClr val="tx1">
                    <a:lumMod val="85000"/>
                    <a:lumOff val="15000"/>
                  </a:schemeClr>
                </a:solidFill>
              </a:rPr>
              <a:t>。</a:t>
            </a:r>
          </a:p>
          <a:p>
            <a:pPr lvl="1">
              <a:lnSpc>
                <a:spcPct val="120000"/>
              </a:lnSpc>
              <a:spcBef>
                <a:spcPts val="1200"/>
              </a:spcBef>
            </a:pPr>
            <a:r>
              <a:rPr lang="en-US" altLang="zh-CN" sz="2800" b="1" dirty="0" err="1">
                <a:solidFill>
                  <a:schemeClr val="tx1">
                    <a:lumMod val="85000"/>
                    <a:lumOff val="15000"/>
                  </a:schemeClr>
                </a:solidFill>
              </a:rPr>
              <a:t>JsonTokener</a:t>
            </a:r>
            <a:r>
              <a:rPr lang="zh-CN" altLang="en-US" sz="2800" b="1" dirty="0">
                <a:solidFill>
                  <a:schemeClr val="tx1">
                    <a:lumMod val="85000"/>
                    <a:lumOff val="15000"/>
                  </a:schemeClr>
                </a:solidFill>
              </a:rPr>
              <a:t>：</a:t>
            </a:r>
            <a:r>
              <a:rPr lang="en-US" altLang="zh-CN" sz="2800" dirty="0" err="1">
                <a:solidFill>
                  <a:schemeClr val="tx1">
                    <a:lumMod val="85000"/>
                    <a:lumOff val="15000"/>
                  </a:schemeClr>
                </a:solidFill>
              </a:rPr>
              <a:t>Json</a:t>
            </a:r>
            <a:r>
              <a:rPr lang="zh-CN" altLang="en-US" sz="2800" dirty="0">
                <a:solidFill>
                  <a:schemeClr val="tx1">
                    <a:lumMod val="85000"/>
                    <a:lumOff val="15000"/>
                  </a:schemeClr>
                </a:solidFill>
              </a:rPr>
              <a:t>解析</a:t>
            </a:r>
            <a:r>
              <a:rPr lang="zh-CN" altLang="en-US" sz="2800" dirty="0" smtClean="0">
                <a:solidFill>
                  <a:schemeClr val="tx1">
                    <a:lumMod val="85000"/>
                    <a:lumOff val="15000"/>
                  </a:schemeClr>
                </a:solidFill>
              </a:rPr>
              <a:t>类</a:t>
            </a:r>
            <a:r>
              <a:rPr lang="zh-CN" altLang="en-US" sz="2800" dirty="0">
                <a:solidFill>
                  <a:schemeClr val="tx1">
                    <a:lumMod val="85000"/>
                    <a:lumOff val="15000"/>
                  </a:schemeClr>
                </a:solidFill>
              </a:rPr>
              <a:t>。</a:t>
            </a:r>
          </a:p>
          <a:p>
            <a:pPr lvl="1">
              <a:lnSpc>
                <a:spcPct val="120000"/>
              </a:lnSpc>
              <a:spcBef>
                <a:spcPts val="1200"/>
              </a:spcBef>
            </a:pPr>
            <a:r>
              <a:rPr lang="en-US" altLang="zh-CN" sz="2800" b="1" dirty="0" err="1">
                <a:solidFill>
                  <a:schemeClr val="tx1">
                    <a:lumMod val="85000"/>
                    <a:lumOff val="15000"/>
                  </a:schemeClr>
                </a:solidFill>
              </a:rPr>
              <a:t>JsonException</a:t>
            </a:r>
            <a:r>
              <a:rPr lang="zh-CN" altLang="en-US" sz="2800" b="1" dirty="0">
                <a:solidFill>
                  <a:schemeClr val="tx1">
                    <a:lumMod val="85000"/>
                    <a:lumOff val="15000"/>
                  </a:schemeClr>
                </a:solidFill>
              </a:rPr>
              <a:t>：</a:t>
            </a:r>
            <a:r>
              <a:rPr lang="en-US" altLang="zh-CN" sz="2800" dirty="0" err="1">
                <a:solidFill>
                  <a:schemeClr val="tx1">
                    <a:lumMod val="85000"/>
                    <a:lumOff val="15000"/>
                  </a:schemeClr>
                </a:solidFill>
              </a:rPr>
              <a:t>Json</a:t>
            </a:r>
            <a:r>
              <a:rPr lang="zh-CN" altLang="en-US" sz="2800" dirty="0">
                <a:solidFill>
                  <a:schemeClr val="tx1">
                    <a:lumMod val="85000"/>
                    <a:lumOff val="15000"/>
                  </a:schemeClr>
                </a:solidFill>
              </a:rPr>
              <a:t>中用到的</a:t>
            </a:r>
            <a:r>
              <a:rPr lang="zh-CN" altLang="en-US" sz="2800" dirty="0" smtClean="0">
                <a:solidFill>
                  <a:schemeClr val="tx1">
                    <a:lumMod val="85000"/>
                    <a:lumOff val="15000"/>
                  </a:schemeClr>
                </a:solidFill>
              </a:rPr>
              <a:t>异常。</a:t>
            </a:r>
            <a:endParaRPr lang="zh-CN" altLang="en-US" sz="2800" dirty="0">
              <a:solidFill>
                <a:schemeClr val="tx1">
                  <a:lumMod val="85000"/>
                  <a:lumOff val="15000"/>
                </a:schemeClr>
              </a:solidFill>
            </a:endParaRPr>
          </a:p>
        </p:txBody>
      </p:sp>
    </p:spTree>
    <p:extLst>
      <p:ext uri="{BB962C8B-B14F-4D97-AF65-F5344CB8AC3E}">
        <p14:creationId xmlns:p14="http://schemas.microsoft.com/office/powerpoint/2010/main" val="12816040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a:t>JSON</a:t>
            </a:r>
            <a:r>
              <a:rPr lang="zh-CN" altLang="zh-CN" dirty="0" smtClean="0"/>
              <a:t>数据</a:t>
            </a:r>
            <a:r>
              <a:rPr lang="zh-CN" altLang="zh-CN" dirty="0"/>
              <a:t>的方法</a:t>
            </a:r>
            <a:endParaRPr lang="zh-CN" altLang="en-US" dirty="0"/>
          </a:p>
        </p:txBody>
      </p:sp>
      <p:sp>
        <p:nvSpPr>
          <p:cNvPr id="4" name="TextBox 3"/>
          <p:cNvSpPr txBox="1"/>
          <p:nvPr/>
        </p:nvSpPr>
        <p:spPr>
          <a:xfrm>
            <a:off x="1271463" y="1844824"/>
            <a:ext cx="9937104" cy="374441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lnSpc>
                <a:spcPct val="120000"/>
              </a:lnSpc>
              <a:spcBef>
                <a:spcPct val="0"/>
              </a:spcBef>
              <a:spcAft>
                <a:spcPct val="0"/>
              </a:spcAft>
            </a:pP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创建</a:t>
            </a:r>
            <a:r>
              <a:rPr lang="zh-CN" altLang="zh-CN" sz="2400" b="0" dirty="0">
                <a:solidFill>
                  <a:srgbClr val="00B050"/>
                </a:solidFill>
              </a:rPr>
              <a:t>JSONObject的实例</a:t>
            </a:r>
            <a:r>
              <a:rPr lang="zh-CN" altLang="zh-CN" sz="2400" b="0"/>
              <a:t/>
            </a:r>
            <a:br>
              <a:rPr lang="zh-CN" altLang="zh-CN" sz="2400" b="0"/>
            </a:br>
            <a:r>
              <a:rPr lang="zh-CN" altLang="zh-CN" sz="2400" smtClean="0"/>
              <a:t>J</a:t>
            </a:r>
            <a:r>
              <a:rPr lang="en-US" altLang="zh-CN" sz="2400" smtClean="0"/>
              <a:t>SON</a:t>
            </a:r>
            <a:r>
              <a:rPr lang="zh-CN" altLang="zh-CN" sz="2400" smtClean="0"/>
              <a:t>Object </a:t>
            </a:r>
            <a:r>
              <a:rPr lang="zh-CN" altLang="zh-CN" sz="2400" dirty="0"/>
              <a:t>jsonObject = </a:t>
            </a:r>
            <a:r>
              <a:rPr lang="zh-CN" altLang="zh-CN" sz="2400"/>
              <a:t>new </a:t>
            </a:r>
            <a:r>
              <a:rPr lang="zh-CN" altLang="zh-CN" sz="2400" smtClean="0"/>
              <a:t>J</a:t>
            </a:r>
            <a:r>
              <a:rPr lang="en-US" altLang="zh-CN" sz="2400" smtClean="0"/>
              <a:t>SON</a:t>
            </a:r>
            <a:r>
              <a:rPr lang="zh-CN" altLang="zh-CN" sz="2400" smtClean="0"/>
              <a:t>Object</a:t>
            </a:r>
            <a:r>
              <a:rPr lang="zh-CN" altLang="zh-CN" sz="2400" dirty="0"/>
              <a:t>();</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调用</a:t>
            </a:r>
            <a:r>
              <a:rPr lang="zh-CN" altLang="zh-CN" sz="2400" b="0" dirty="0">
                <a:solidFill>
                  <a:srgbClr val="00B050"/>
                </a:solidFill>
              </a:rPr>
              <a:t>put方法将user对象</a:t>
            </a:r>
            <a:r>
              <a:rPr lang="zh-CN" altLang="zh-CN" sz="2400" b="0">
                <a:solidFill>
                  <a:srgbClr val="00B050"/>
                </a:solidFill>
              </a:rPr>
              <a:t>的</a:t>
            </a:r>
            <a:r>
              <a:rPr lang="zh-CN" altLang="zh-CN" sz="2400" b="0" smtClean="0">
                <a:solidFill>
                  <a:srgbClr val="00B050"/>
                </a:solidFill>
              </a:rPr>
              <a:t>数据</a:t>
            </a:r>
            <a:endParaRPr lang="en-US" altLang="zh-CN" sz="2400" b="0" smtClean="0">
              <a:solidFill>
                <a:srgbClr val="00B050"/>
              </a:solidFill>
            </a:endParaRPr>
          </a:p>
          <a:p>
            <a:pPr lvl="0" eaLnBrk="0" fontAlgn="base" hangingPunct="0">
              <a:lnSpc>
                <a:spcPct val="120000"/>
              </a:lnSpc>
              <a:spcBef>
                <a:spcPct val="0"/>
              </a:spcBef>
              <a:spcAft>
                <a:spcPct val="0"/>
              </a:spcAft>
            </a:pPr>
            <a:r>
              <a:rPr lang="en-US" altLang="zh-CN" sz="2400" smtClean="0">
                <a:solidFill>
                  <a:srgbClr val="00B050"/>
                </a:solidFill>
              </a:rPr>
              <a:t>//</a:t>
            </a:r>
            <a:r>
              <a:rPr lang="en-US" altLang="zh-CN" sz="2400" b="0" smtClean="0">
                <a:solidFill>
                  <a:srgbClr val="00B050"/>
                </a:solidFill>
              </a:rPr>
              <a:t> </a:t>
            </a:r>
            <a:r>
              <a:rPr lang="zh-CN" altLang="zh-CN" sz="2400" b="0" smtClean="0">
                <a:solidFill>
                  <a:srgbClr val="00B050"/>
                </a:solidFill>
              </a:rPr>
              <a:t>采用</a:t>
            </a:r>
            <a:r>
              <a:rPr lang="zh-CN" altLang="zh-CN" sz="2400" b="0" dirty="0">
                <a:solidFill>
                  <a:srgbClr val="00B050"/>
                </a:solidFill>
              </a:rPr>
              <a:t>key/value的形式放入JSONObject对象中</a:t>
            </a:r>
            <a:r>
              <a:rPr lang="zh-CN" altLang="zh-CN" sz="2400" dirty="0"/>
              <a:t/>
            </a:r>
            <a:br>
              <a:rPr lang="zh-CN" altLang="zh-CN" sz="2400" dirty="0"/>
            </a:br>
            <a:r>
              <a:rPr lang="zh-CN" altLang="zh-CN" sz="2400" dirty="0"/>
              <a:t>jsonObject.put("name", user.getName())</a:t>
            </a:r>
            <a:br>
              <a:rPr lang="zh-CN" altLang="zh-CN" sz="2400" dirty="0"/>
            </a:br>
            <a:r>
              <a:rPr lang="zh-CN" altLang="zh-CN" sz="2400" dirty="0"/>
              <a:t>        .put("sex", user.getSex())</a:t>
            </a:r>
            <a:br>
              <a:rPr lang="zh-CN" altLang="zh-CN" sz="2400" dirty="0"/>
            </a:br>
            <a:r>
              <a:rPr lang="zh-CN" altLang="zh-CN" sz="2400" dirty="0"/>
              <a:t>        .put("age", user.getAge());</a:t>
            </a:r>
            <a:br>
              <a:rPr lang="zh-CN" altLang="zh-CN" sz="2400" dirty="0"/>
            </a:br>
            <a:r>
              <a:rPr lang="zh-CN" altLang="zh-CN" sz="2400" dirty="0"/>
              <a:t>String jsonStr = jsonObject.toString();</a:t>
            </a:r>
          </a:p>
        </p:txBody>
      </p:sp>
    </p:spTree>
    <p:extLst>
      <p:ext uri="{BB962C8B-B14F-4D97-AF65-F5344CB8AC3E}">
        <p14:creationId xmlns:p14="http://schemas.microsoft.com/office/powerpoint/2010/main" val="37354434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a:t>JSON</a:t>
            </a:r>
            <a:r>
              <a:rPr lang="zh-CN" altLang="zh-CN" dirty="0" smtClean="0"/>
              <a:t>数据</a:t>
            </a:r>
            <a:r>
              <a:rPr lang="zh-CN" altLang="zh-CN" dirty="0"/>
              <a:t>的方法</a:t>
            </a:r>
            <a:endParaRPr lang="zh-CN" altLang="en-US" dirty="0"/>
          </a:p>
        </p:txBody>
      </p:sp>
      <p:sp>
        <p:nvSpPr>
          <p:cNvPr id="4" name="TextBox 3"/>
          <p:cNvSpPr txBox="1"/>
          <p:nvPr/>
        </p:nvSpPr>
        <p:spPr>
          <a:xfrm>
            <a:off x="1271463" y="1916832"/>
            <a:ext cx="10009113" cy="295232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通过</a:t>
            </a:r>
            <a:r>
              <a:rPr lang="zh-CN" altLang="zh-CN" sz="2400" b="0" dirty="0">
                <a:solidFill>
                  <a:srgbClr val="00B050"/>
                </a:solidFill>
              </a:rPr>
              <a:t>JSON字符串创建一个JSONObject实例</a:t>
            </a:r>
            <a:r>
              <a:rPr lang="zh-CN" altLang="zh-CN" sz="2400" b="0"/>
              <a:t/>
            </a:r>
            <a:br>
              <a:rPr lang="zh-CN" altLang="zh-CN" sz="2400" b="0"/>
            </a:br>
            <a:r>
              <a:rPr lang="zh-CN" altLang="zh-CN" sz="2400" smtClean="0"/>
              <a:t>J</a:t>
            </a:r>
            <a:r>
              <a:rPr lang="en-US" altLang="zh-CN" sz="2400" smtClean="0"/>
              <a:t>SON</a:t>
            </a:r>
            <a:r>
              <a:rPr lang="zh-CN" altLang="zh-CN" sz="2400" smtClean="0"/>
              <a:t>Object </a:t>
            </a:r>
            <a:r>
              <a:rPr lang="zh-CN" altLang="zh-CN" sz="2400" dirty="0"/>
              <a:t>object = </a:t>
            </a:r>
            <a:r>
              <a:rPr lang="zh-CN" altLang="zh-CN" sz="2400"/>
              <a:t>new </a:t>
            </a:r>
            <a:r>
              <a:rPr lang="zh-CN" altLang="zh-CN" sz="2400" smtClean="0"/>
              <a:t>J</a:t>
            </a:r>
            <a:r>
              <a:rPr lang="en-US" altLang="zh-CN" sz="2400" smtClean="0"/>
              <a:t>SON</a:t>
            </a:r>
            <a:r>
              <a:rPr lang="zh-CN" altLang="zh-CN" sz="2400" smtClean="0"/>
              <a:t>Object</a:t>
            </a:r>
            <a:r>
              <a:rPr lang="zh-CN" altLang="zh-CN" sz="2400" dirty="0" smtClean="0"/>
              <a:t>(</a:t>
            </a:r>
            <a:r>
              <a:rPr lang="en-US" altLang="zh-CN" sz="2400" dirty="0" err="1" smtClean="0"/>
              <a:t>jsonS</a:t>
            </a:r>
            <a:r>
              <a:rPr lang="zh-CN" altLang="zh-CN" sz="2400" dirty="0" smtClean="0"/>
              <a:t>tr</a:t>
            </a:r>
            <a:r>
              <a:rPr lang="zh-CN" altLang="zh-CN" sz="2400" dirty="0"/>
              <a:t>);</a:t>
            </a:r>
            <a:br>
              <a:rPr lang="zh-CN" altLang="zh-CN" sz="2400" dirty="0"/>
            </a:br>
            <a:r>
              <a:rPr lang="zh-CN" altLang="zh-CN" sz="2400" dirty="0"/>
              <a:t>User user = new User();</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从J</a:t>
            </a:r>
            <a:r>
              <a:rPr lang="en-US" altLang="zh-CN" sz="2400" b="0" smtClean="0">
                <a:solidFill>
                  <a:srgbClr val="00B050"/>
                </a:solidFill>
              </a:rPr>
              <a:t>SON</a:t>
            </a:r>
            <a:r>
              <a:rPr lang="zh-CN" altLang="zh-CN" sz="2400" b="0" smtClean="0">
                <a:solidFill>
                  <a:srgbClr val="00B050"/>
                </a:solidFill>
              </a:rPr>
              <a:t>Object</a:t>
            </a:r>
            <a:r>
              <a:rPr lang="zh-CN" altLang="zh-CN" sz="2400" b="0" dirty="0">
                <a:solidFill>
                  <a:srgbClr val="00B050"/>
                </a:solidFill>
              </a:rPr>
              <a:t>对象中取出值赋给user对象的属性</a:t>
            </a:r>
            <a:r>
              <a:rPr lang="zh-CN" altLang="zh-CN" sz="2400" b="0" dirty="0"/>
              <a:t/>
            </a:r>
            <a:br>
              <a:rPr lang="zh-CN" altLang="zh-CN" sz="2400" b="0" dirty="0"/>
            </a:br>
            <a:r>
              <a:rPr lang="zh-CN" altLang="zh-CN" sz="2400" dirty="0"/>
              <a:t>user.setName(object.getString("name"));</a:t>
            </a:r>
            <a:br>
              <a:rPr lang="zh-CN" altLang="zh-CN" sz="2400" dirty="0"/>
            </a:br>
            <a:r>
              <a:rPr lang="zh-CN" altLang="zh-CN" sz="2400" dirty="0"/>
              <a:t>user.setAge(object.getInt("age"));</a:t>
            </a:r>
            <a:br>
              <a:rPr lang="zh-CN" altLang="zh-CN" sz="2400" dirty="0"/>
            </a:br>
            <a:r>
              <a:rPr lang="zh-CN" altLang="zh-CN" sz="2400" dirty="0"/>
              <a:t>user.setSex(object.getString("sex"));</a:t>
            </a:r>
          </a:p>
        </p:txBody>
      </p:sp>
    </p:spTree>
    <p:extLst>
      <p:ext uri="{BB962C8B-B14F-4D97-AF65-F5344CB8AC3E}">
        <p14:creationId xmlns:p14="http://schemas.microsoft.com/office/powerpoint/2010/main" val="22857029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 name="组合 155"/>
          <p:cNvGrpSpPr/>
          <p:nvPr/>
        </p:nvGrpSpPr>
        <p:grpSpPr>
          <a:xfrm>
            <a:off x="3143671" y="2060848"/>
            <a:ext cx="5688632" cy="685801"/>
            <a:chOff x="4828395" y="764704"/>
            <a:chExt cx="5688632" cy="685801"/>
          </a:xfrm>
        </p:grpSpPr>
        <p:sp>
          <p:nvSpPr>
            <p:cNvPr id="157"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158"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数据格式引入</a:t>
              </a:r>
            </a:p>
          </p:txBody>
        </p:sp>
        <p:grpSp>
          <p:nvGrpSpPr>
            <p:cNvPr id="159" name="组合 158"/>
            <p:cNvGrpSpPr/>
            <p:nvPr/>
          </p:nvGrpSpPr>
          <p:grpSpPr>
            <a:xfrm>
              <a:off x="4828395" y="764704"/>
              <a:ext cx="838200" cy="685801"/>
              <a:chOff x="2154677" y="1533774"/>
              <a:chExt cx="838200" cy="685801"/>
            </a:xfrm>
          </p:grpSpPr>
          <p:grpSp>
            <p:nvGrpSpPr>
              <p:cNvPr id="160" name="组合 159"/>
              <p:cNvGrpSpPr/>
              <p:nvPr/>
            </p:nvGrpSpPr>
            <p:grpSpPr>
              <a:xfrm>
                <a:off x="2154677" y="1533774"/>
                <a:ext cx="838200" cy="685801"/>
                <a:chOff x="2154677" y="1533774"/>
                <a:chExt cx="838200" cy="685801"/>
              </a:xfrm>
            </p:grpSpPr>
            <p:sp>
              <p:nvSpPr>
                <p:cNvPr id="162"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164"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161"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内容回顾</a:t>
            </a:r>
            <a:endParaRPr lang="zh-CN" altLang="en-US" dirty="0"/>
          </a:p>
        </p:txBody>
      </p:sp>
      <p:grpSp>
        <p:nvGrpSpPr>
          <p:cNvPr id="120" name="组合 119"/>
          <p:cNvGrpSpPr/>
          <p:nvPr/>
        </p:nvGrpSpPr>
        <p:grpSpPr>
          <a:xfrm>
            <a:off x="3143671" y="2908131"/>
            <a:ext cx="5688632" cy="685801"/>
            <a:chOff x="4828395" y="764704"/>
            <a:chExt cx="5688632" cy="685801"/>
          </a:xfrm>
        </p:grpSpPr>
        <p:sp>
          <p:nvSpPr>
            <p:cNvPr id="121"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122"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123" name="组合 122"/>
            <p:cNvGrpSpPr/>
            <p:nvPr/>
          </p:nvGrpSpPr>
          <p:grpSpPr>
            <a:xfrm>
              <a:off x="4828395" y="764704"/>
              <a:ext cx="838200" cy="685801"/>
              <a:chOff x="2154677" y="1533774"/>
              <a:chExt cx="838200" cy="685801"/>
            </a:xfrm>
          </p:grpSpPr>
          <p:grpSp>
            <p:nvGrpSpPr>
              <p:cNvPr id="124" name="组合 123"/>
              <p:cNvGrpSpPr/>
              <p:nvPr/>
            </p:nvGrpSpPr>
            <p:grpSpPr>
              <a:xfrm>
                <a:off x="2154677" y="1533774"/>
                <a:ext cx="838200" cy="685801"/>
                <a:chOff x="2154677" y="1533774"/>
                <a:chExt cx="838200" cy="685801"/>
              </a:xfrm>
            </p:grpSpPr>
            <p:sp>
              <p:nvSpPr>
                <p:cNvPr id="126"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128"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125"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9" name="组合 128"/>
          <p:cNvGrpSpPr/>
          <p:nvPr/>
        </p:nvGrpSpPr>
        <p:grpSpPr>
          <a:xfrm>
            <a:off x="3143671" y="3755414"/>
            <a:ext cx="5688630" cy="685801"/>
            <a:chOff x="4828395" y="764704"/>
            <a:chExt cx="5688630" cy="685801"/>
          </a:xfrm>
        </p:grpSpPr>
        <p:sp>
          <p:nvSpPr>
            <p:cNvPr id="130"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131"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132" name="组合 131"/>
            <p:cNvGrpSpPr/>
            <p:nvPr/>
          </p:nvGrpSpPr>
          <p:grpSpPr>
            <a:xfrm>
              <a:off x="4828395" y="764704"/>
              <a:ext cx="838200" cy="685801"/>
              <a:chOff x="2154677" y="1533774"/>
              <a:chExt cx="838200" cy="685801"/>
            </a:xfrm>
          </p:grpSpPr>
          <p:grpSp>
            <p:nvGrpSpPr>
              <p:cNvPr id="133" name="组合 132"/>
              <p:cNvGrpSpPr/>
              <p:nvPr/>
            </p:nvGrpSpPr>
            <p:grpSpPr>
              <a:xfrm>
                <a:off x="2154677" y="1533774"/>
                <a:ext cx="838200" cy="685801"/>
                <a:chOff x="2154677" y="1533774"/>
                <a:chExt cx="838200" cy="685801"/>
              </a:xfrm>
            </p:grpSpPr>
            <p:sp>
              <p:nvSpPr>
                <p:cNvPr id="135"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137"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134"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8" name="组合 137"/>
          <p:cNvGrpSpPr/>
          <p:nvPr/>
        </p:nvGrpSpPr>
        <p:grpSpPr>
          <a:xfrm>
            <a:off x="3143671" y="4602697"/>
            <a:ext cx="5688630" cy="685801"/>
            <a:chOff x="4828395" y="764704"/>
            <a:chExt cx="5688630" cy="685801"/>
          </a:xfrm>
        </p:grpSpPr>
        <p:sp>
          <p:nvSpPr>
            <p:cNvPr id="13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14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141" name="组合 140"/>
            <p:cNvGrpSpPr/>
            <p:nvPr/>
          </p:nvGrpSpPr>
          <p:grpSpPr>
            <a:xfrm>
              <a:off x="4828395" y="764704"/>
              <a:ext cx="838200" cy="685801"/>
              <a:chOff x="2154677" y="1533774"/>
              <a:chExt cx="838200" cy="685801"/>
            </a:xfrm>
          </p:grpSpPr>
          <p:grpSp>
            <p:nvGrpSpPr>
              <p:cNvPr id="142" name="组合 141"/>
              <p:cNvGrpSpPr/>
              <p:nvPr/>
            </p:nvGrpSpPr>
            <p:grpSpPr>
              <a:xfrm>
                <a:off x="2154677" y="1533774"/>
                <a:ext cx="838200" cy="685801"/>
                <a:chOff x="2154677" y="1533774"/>
                <a:chExt cx="838200" cy="685801"/>
              </a:xfrm>
            </p:grpSpPr>
            <p:sp>
              <p:nvSpPr>
                <p:cNvPr id="144"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146"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143"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7" name="组合 146"/>
          <p:cNvGrpSpPr/>
          <p:nvPr/>
        </p:nvGrpSpPr>
        <p:grpSpPr>
          <a:xfrm>
            <a:off x="3143671" y="5449978"/>
            <a:ext cx="5688630" cy="685801"/>
            <a:chOff x="4828395" y="764704"/>
            <a:chExt cx="5688630" cy="685801"/>
          </a:xfrm>
        </p:grpSpPr>
        <p:sp>
          <p:nvSpPr>
            <p:cNvPr id="148"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149"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150" name="组合 149"/>
            <p:cNvGrpSpPr/>
            <p:nvPr/>
          </p:nvGrpSpPr>
          <p:grpSpPr>
            <a:xfrm>
              <a:off x="4828395" y="764704"/>
              <a:ext cx="838200" cy="685801"/>
              <a:chOff x="2154677" y="1533774"/>
              <a:chExt cx="838200" cy="685801"/>
            </a:xfrm>
          </p:grpSpPr>
          <p:grpSp>
            <p:nvGrpSpPr>
              <p:cNvPr id="151" name="组合 150"/>
              <p:cNvGrpSpPr/>
              <p:nvPr/>
            </p:nvGrpSpPr>
            <p:grpSpPr>
              <a:xfrm>
                <a:off x="2154677" y="1533774"/>
                <a:ext cx="838200" cy="685801"/>
                <a:chOff x="2154677" y="1533774"/>
                <a:chExt cx="838200" cy="685801"/>
              </a:xfrm>
            </p:grpSpPr>
            <p:sp>
              <p:nvSpPr>
                <p:cNvPr id="15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15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15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0086258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560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3143671" y="2060848"/>
            <a:ext cx="5688632" cy="685801"/>
            <a:chOff x="4828395" y="764704"/>
            <a:chExt cx="5688632" cy="685801"/>
          </a:xfrm>
        </p:grpSpPr>
        <p:sp>
          <p:nvSpPr>
            <p:cNvPr id="73"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4"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数据格式引入</a:t>
              </a:r>
            </a:p>
          </p:txBody>
        </p:sp>
        <p:grpSp>
          <p:nvGrpSpPr>
            <p:cNvPr id="75" name="组合 74"/>
            <p:cNvGrpSpPr/>
            <p:nvPr/>
          </p:nvGrpSpPr>
          <p:grpSpPr>
            <a:xfrm>
              <a:off x="4828395" y="764704"/>
              <a:ext cx="838200" cy="685801"/>
              <a:chOff x="2154677" y="1533774"/>
              <a:chExt cx="838200" cy="685801"/>
            </a:xfrm>
          </p:grpSpPr>
          <p:grpSp>
            <p:nvGrpSpPr>
              <p:cNvPr id="76" name="组合 75"/>
              <p:cNvGrpSpPr/>
              <p:nvPr/>
            </p:nvGrpSpPr>
            <p:grpSpPr>
              <a:xfrm>
                <a:off x="2154677" y="1533774"/>
                <a:ext cx="838200" cy="685801"/>
                <a:chOff x="2154677" y="1533774"/>
                <a:chExt cx="838200" cy="685801"/>
              </a:xfrm>
            </p:grpSpPr>
            <p:sp>
              <p:nvSpPr>
                <p:cNvPr id="78"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0"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7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0" name="组合 29"/>
          <p:cNvGrpSpPr/>
          <p:nvPr/>
        </p:nvGrpSpPr>
        <p:grpSpPr>
          <a:xfrm>
            <a:off x="3143671" y="2908131"/>
            <a:ext cx="5688632" cy="685801"/>
            <a:chOff x="3467195" y="1571956"/>
            <a:chExt cx="5688632" cy="685801"/>
          </a:xfrm>
        </p:grpSpPr>
        <p:sp>
          <p:nvSpPr>
            <p:cNvPr id="31"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32"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XML</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数据格式简介</a:t>
              </a:r>
            </a:p>
          </p:txBody>
        </p:sp>
        <p:grpSp>
          <p:nvGrpSpPr>
            <p:cNvPr id="42" name="组合 41"/>
            <p:cNvGrpSpPr/>
            <p:nvPr/>
          </p:nvGrpSpPr>
          <p:grpSpPr>
            <a:xfrm>
              <a:off x="3467195" y="1571956"/>
              <a:ext cx="838200" cy="685801"/>
              <a:chOff x="2154677" y="1533774"/>
              <a:chExt cx="838200" cy="685801"/>
            </a:xfrm>
          </p:grpSpPr>
          <p:grpSp>
            <p:nvGrpSpPr>
              <p:cNvPr id="43" name="组合 42"/>
              <p:cNvGrpSpPr/>
              <p:nvPr/>
            </p:nvGrpSpPr>
            <p:grpSpPr>
              <a:xfrm>
                <a:off x="2154677" y="1533774"/>
                <a:ext cx="838200" cy="685801"/>
                <a:chOff x="2154677" y="1533774"/>
                <a:chExt cx="838200" cy="685801"/>
              </a:xfrm>
            </p:grpSpPr>
            <p:sp>
              <p:nvSpPr>
                <p:cNvPr id="45"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47"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44"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21" name="组合 20"/>
          <p:cNvGrpSpPr/>
          <p:nvPr/>
        </p:nvGrpSpPr>
        <p:grpSpPr>
          <a:xfrm>
            <a:off x="3143671" y="3755414"/>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8" name="组合 47"/>
          <p:cNvGrpSpPr/>
          <p:nvPr/>
        </p:nvGrpSpPr>
        <p:grpSpPr>
          <a:xfrm>
            <a:off x="3143671" y="4602697"/>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1" y="5449978"/>
            <a:ext cx="5688630" cy="685801"/>
            <a:chOff x="4828395" y="764704"/>
            <a:chExt cx="5688630" cy="685801"/>
          </a:xfrm>
        </p:grpSpPr>
        <p:sp>
          <p:nvSpPr>
            <p:cNvPr id="40"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6" name="组合 65"/>
            <p:cNvGrpSpPr/>
            <p:nvPr/>
          </p:nvGrpSpPr>
          <p:grpSpPr>
            <a:xfrm>
              <a:off x="4828395" y="764704"/>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645889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zh-CN" dirty="0" smtClean="0"/>
              <a:t>数据格式</a:t>
            </a:r>
            <a:r>
              <a:rPr lang="zh-CN" altLang="zh-CN" dirty="0"/>
              <a:t>简介</a:t>
            </a:r>
            <a:endParaRPr lang="zh-CN" altLang="en-US" dirty="0"/>
          </a:p>
        </p:txBody>
      </p:sp>
      <p:sp>
        <p:nvSpPr>
          <p:cNvPr id="3" name="内容占位符 2"/>
          <p:cNvSpPr>
            <a:spLocks noGrp="1"/>
          </p:cNvSpPr>
          <p:nvPr>
            <p:ph idx="1"/>
          </p:nvPr>
        </p:nvSpPr>
        <p:spPr>
          <a:xfrm>
            <a:off x="839416" y="1639341"/>
            <a:ext cx="10742984" cy="4525963"/>
          </a:xfrm>
        </p:spPr>
        <p:txBody>
          <a:bodyPr>
            <a:noAutofit/>
          </a:bodyPr>
          <a:lstStyle/>
          <a:p>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：可</a:t>
            </a:r>
            <a:r>
              <a:rPr lang="zh-CN" altLang="en-US" sz="3200" dirty="0">
                <a:solidFill>
                  <a:schemeClr val="tx1">
                    <a:lumMod val="85000"/>
                    <a:lumOff val="15000"/>
                  </a:schemeClr>
                </a:solidFill>
              </a:rPr>
              <a:t>扩展标记语言 </a:t>
            </a:r>
            <a:r>
              <a:rPr lang="en-US" altLang="zh-CN" sz="3200" dirty="0">
                <a:solidFill>
                  <a:schemeClr val="tx1">
                    <a:lumMod val="85000"/>
                    <a:lumOff val="15000"/>
                  </a:schemeClr>
                </a:solidFill>
              </a:rPr>
              <a:t>(Extensible Markup Language, XML) </a:t>
            </a:r>
            <a:r>
              <a:rPr lang="zh-CN" altLang="en-US" sz="3200" dirty="0">
                <a:solidFill>
                  <a:schemeClr val="tx1">
                    <a:lumMod val="85000"/>
                    <a:lumOff val="15000"/>
                  </a:schemeClr>
                </a:solidFill>
              </a:rPr>
              <a:t>，用于标记电子文件使其具有结构性的标记语言，可以用来标记数据、定义数据类型，是一种允许用户对自己的标记语言进行定义的源语言。 </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是标准通用标记语言 </a:t>
            </a:r>
            <a:r>
              <a:rPr lang="en-US" altLang="zh-CN" sz="3200" dirty="0">
                <a:solidFill>
                  <a:schemeClr val="tx1">
                    <a:lumMod val="85000"/>
                    <a:lumOff val="15000"/>
                  </a:schemeClr>
                </a:solidFill>
              </a:rPr>
              <a:t>(SGML) </a:t>
            </a:r>
            <a:r>
              <a:rPr lang="zh-CN" altLang="en-US" sz="3200" dirty="0">
                <a:solidFill>
                  <a:schemeClr val="tx1">
                    <a:lumMod val="85000"/>
                    <a:lumOff val="15000"/>
                  </a:schemeClr>
                </a:solidFill>
              </a:rPr>
              <a:t>的子集，非常适合 </a:t>
            </a:r>
            <a:r>
              <a:rPr lang="en-US" altLang="zh-CN" sz="3200" dirty="0">
                <a:solidFill>
                  <a:schemeClr val="tx1">
                    <a:lumMod val="85000"/>
                    <a:lumOff val="15000"/>
                  </a:schemeClr>
                </a:solidFill>
              </a:rPr>
              <a:t>Web </a:t>
            </a:r>
            <a:r>
              <a:rPr lang="zh-CN" altLang="en-US" sz="3200" dirty="0">
                <a:solidFill>
                  <a:schemeClr val="tx1">
                    <a:lumMod val="85000"/>
                    <a:lumOff val="15000"/>
                  </a:schemeClr>
                </a:solidFill>
              </a:rPr>
              <a:t>传输。</a:t>
            </a:r>
            <a:r>
              <a:rPr lang="en-US" altLang="zh-CN" sz="3200" dirty="0">
                <a:solidFill>
                  <a:schemeClr val="tx1">
                    <a:lumMod val="85000"/>
                    <a:lumOff val="15000"/>
                  </a:schemeClr>
                </a:solidFill>
              </a:rPr>
              <a:t>XML </a:t>
            </a:r>
            <a:r>
              <a:rPr lang="zh-CN" altLang="en-US" sz="3200" dirty="0">
                <a:solidFill>
                  <a:schemeClr val="tx1">
                    <a:lumMod val="85000"/>
                    <a:lumOff val="15000"/>
                  </a:schemeClr>
                </a:solidFill>
              </a:rPr>
              <a:t>提供统一的方法来描述和交换独立于应用程序或供应商的结构化数据</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和</a:t>
            </a:r>
            <a:r>
              <a:rPr lang="en-US" altLang="zh-CN" sz="3200" dirty="0" smtClean="0">
                <a:solidFill>
                  <a:schemeClr val="tx1">
                    <a:lumMod val="85000"/>
                    <a:lumOff val="15000"/>
                  </a:schemeClr>
                </a:solidFill>
              </a:rPr>
              <a:t>HTML</a:t>
            </a:r>
            <a:r>
              <a:rPr lang="zh-CN" altLang="en-US" sz="3200" dirty="0" smtClean="0">
                <a:solidFill>
                  <a:schemeClr val="tx1">
                    <a:lumMod val="85000"/>
                    <a:lumOff val="15000"/>
                  </a:schemeClr>
                </a:solidFill>
              </a:rPr>
              <a:t>或其他语言最大的区别是</a:t>
            </a:r>
            <a:r>
              <a:rPr lang="zh-CN" altLang="en-US" sz="3200" dirty="0">
                <a:solidFill>
                  <a:schemeClr val="tx1">
                    <a:lumMod val="85000"/>
                    <a:lumOff val="15000"/>
                  </a:schemeClr>
                </a:solidFill>
              </a:rPr>
              <a:t>：</a:t>
            </a:r>
            <a:r>
              <a:rPr lang="en-US" altLang="zh-CN" sz="3200" dirty="0" smtClean="0">
                <a:solidFill>
                  <a:srgbClr val="C00000"/>
                </a:solidFill>
              </a:rPr>
              <a:t>XML</a:t>
            </a:r>
            <a:r>
              <a:rPr lang="zh-CN" altLang="en-US" sz="3200" dirty="0" smtClean="0">
                <a:solidFill>
                  <a:srgbClr val="C00000"/>
                </a:solidFill>
              </a:rPr>
              <a:t>是用来存储数据的</a:t>
            </a:r>
            <a:r>
              <a:rPr lang="zh-CN" altLang="en-US" sz="3200" dirty="0" smtClean="0">
                <a:solidFill>
                  <a:schemeClr val="tx1">
                    <a:lumMod val="85000"/>
                    <a:lumOff val="15000"/>
                  </a:schemeClr>
                </a:solidFill>
              </a:rPr>
              <a:t>。</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204055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zh-CN" dirty="0" smtClean="0"/>
              <a:t>数据格式</a:t>
            </a:r>
            <a:r>
              <a:rPr lang="zh-CN" altLang="zh-CN" dirty="0"/>
              <a:t>简介</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en-US" altLang="zh-CN" sz="3200" dirty="0" smtClean="0">
                <a:solidFill>
                  <a:schemeClr val="tx1">
                    <a:lumMod val="85000"/>
                    <a:lumOff val="15000"/>
                  </a:schemeClr>
                </a:solidFill>
              </a:rPr>
              <a:t>XML</a:t>
            </a:r>
            <a:r>
              <a:rPr lang="zh-CN" altLang="en-US" sz="3200" dirty="0">
                <a:solidFill>
                  <a:schemeClr val="tx1">
                    <a:lumMod val="85000"/>
                    <a:lumOff val="15000"/>
                  </a:schemeClr>
                </a:solidFill>
              </a:rPr>
              <a:t>的简单使其易于在任何应用程序中读写数据，这使</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很快成为数据交换</a:t>
            </a:r>
            <a:r>
              <a:rPr lang="zh-CN" altLang="en-US" sz="3200" dirty="0" smtClean="0">
                <a:solidFill>
                  <a:schemeClr val="tx1">
                    <a:lumMod val="85000"/>
                    <a:lumOff val="15000"/>
                  </a:schemeClr>
                </a:solidFill>
              </a:rPr>
              <a:t>的首选公共</a:t>
            </a:r>
            <a:r>
              <a:rPr lang="zh-CN" altLang="en-US" sz="3200" dirty="0">
                <a:solidFill>
                  <a:schemeClr val="tx1">
                    <a:lumMod val="85000"/>
                    <a:lumOff val="15000"/>
                  </a:schemeClr>
                </a:solidFill>
              </a:rPr>
              <a:t>语言，虽然不同的应用软件也支持其它的数据交换格式，但不久</a:t>
            </a:r>
            <a:r>
              <a:rPr lang="zh-CN" altLang="en-US" sz="3200" dirty="0" smtClean="0">
                <a:solidFill>
                  <a:schemeClr val="tx1">
                    <a:lumMod val="85000"/>
                    <a:lumOff val="15000"/>
                  </a:schemeClr>
                </a:solidFill>
              </a:rPr>
              <a:t>之后它们都支持了</a:t>
            </a:r>
            <a:r>
              <a:rPr lang="en-US" altLang="zh-CN" sz="3200" dirty="0" smtClean="0">
                <a:solidFill>
                  <a:schemeClr val="tx1">
                    <a:lumMod val="85000"/>
                    <a:lumOff val="15000"/>
                  </a:schemeClr>
                </a:solidFill>
              </a:rPr>
              <a:t>XML</a:t>
            </a:r>
            <a:r>
              <a:rPr lang="zh-CN" altLang="en-US" sz="3200" dirty="0">
                <a:solidFill>
                  <a:schemeClr val="tx1">
                    <a:lumMod val="85000"/>
                    <a:lumOff val="15000"/>
                  </a:schemeClr>
                </a:solidFill>
              </a:rPr>
              <a:t>，那就意味着程序可以更容易的与</a:t>
            </a:r>
            <a:r>
              <a:rPr lang="en-US" altLang="zh-CN" sz="3200" dirty="0" smtClean="0">
                <a:solidFill>
                  <a:schemeClr val="tx1">
                    <a:lumMod val="85000"/>
                    <a:lumOff val="15000"/>
                  </a:schemeClr>
                </a:solidFill>
              </a:rPr>
              <a:t>Windows</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Mac OS</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Linux</a:t>
            </a:r>
            <a:r>
              <a:rPr lang="zh-CN" altLang="en-US" sz="3200" dirty="0">
                <a:solidFill>
                  <a:schemeClr val="tx1">
                    <a:lumMod val="85000"/>
                    <a:lumOff val="15000"/>
                  </a:schemeClr>
                </a:solidFill>
              </a:rPr>
              <a:t>以</a:t>
            </a:r>
            <a:r>
              <a:rPr lang="zh-CN" altLang="en-US" sz="3200" dirty="0" smtClean="0">
                <a:solidFill>
                  <a:schemeClr val="tx1">
                    <a:lumMod val="85000"/>
                    <a:lumOff val="15000"/>
                  </a:schemeClr>
                </a:solidFill>
              </a:rPr>
              <a:t>及其它平台</a:t>
            </a:r>
            <a:r>
              <a:rPr lang="zh-CN" altLang="en-US" sz="3200" dirty="0">
                <a:solidFill>
                  <a:schemeClr val="tx1">
                    <a:lumMod val="85000"/>
                    <a:lumOff val="15000"/>
                  </a:schemeClr>
                </a:solidFill>
              </a:rPr>
              <a:t>下产生的信息结合</a:t>
            </a:r>
            <a:r>
              <a:rPr lang="zh-CN" altLang="en-US" sz="3200" dirty="0" smtClean="0">
                <a:solidFill>
                  <a:schemeClr val="tx1">
                    <a:lumMod val="85000"/>
                    <a:lumOff val="15000"/>
                  </a:schemeClr>
                </a:solidFill>
              </a:rPr>
              <a:t>，可以</a:t>
            </a:r>
            <a:r>
              <a:rPr lang="zh-CN" altLang="en-US" sz="3200" dirty="0">
                <a:solidFill>
                  <a:schemeClr val="tx1">
                    <a:lumMod val="85000"/>
                    <a:lumOff val="15000"/>
                  </a:schemeClr>
                </a:solidFill>
              </a:rPr>
              <a:t>很容易加载</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数据到程序</a:t>
            </a:r>
            <a:r>
              <a:rPr lang="zh-CN" altLang="en-US" sz="3200" dirty="0" smtClean="0">
                <a:solidFill>
                  <a:schemeClr val="tx1">
                    <a:lumMod val="85000"/>
                    <a:lumOff val="15000"/>
                  </a:schemeClr>
                </a:solidFill>
              </a:rPr>
              <a:t>中，</a:t>
            </a:r>
            <a:r>
              <a:rPr lang="zh-CN" altLang="en-US" sz="3200" dirty="0">
                <a:solidFill>
                  <a:schemeClr val="tx1">
                    <a:lumMod val="85000"/>
                    <a:lumOff val="15000"/>
                  </a:schemeClr>
                </a:solidFill>
              </a:rPr>
              <a:t>或</a:t>
            </a:r>
            <a:r>
              <a:rPr lang="zh-CN" altLang="en-US" sz="3200" dirty="0" smtClean="0">
                <a:solidFill>
                  <a:schemeClr val="tx1">
                    <a:lumMod val="85000"/>
                    <a:lumOff val="15000"/>
                  </a:schemeClr>
                </a:solidFill>
              </a:rPr>
              <a:t>以</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格式输出结果。</a:t>
            </a:r>
          </a:p>
        </p:txBody>
      </p:sp>
    </p:spTree>
    <p:extLst>
      <p:ext uri="{BB962C8B-B14F-4D97-AF65-F5344CB8AC3E}">
        <p14:creationId xmlns:p14="http://schemas.microsoft.com/office/powerpoint/2010/main" val="224893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语法</a:t>
            </a:r>
            <a:r>
              <a:rPr lang="zh-CN" altLang="zh-CN" dirty="0" smtClean="0"/>
              <a:t>简介</a:t>
            </a:r>
            <a:endParaRPr lang="zh-CN" altLang="en-US" dirty="0"/>
          </a:p>
        </p:txBody>
      </p:sp>
      <p:sp>
        <p:nvSpPr>
          <p:cNvPr id="3" name="内容占位符 2"/>
          <p:cNvSpPr>
            <a:spLocks noGrp="1"/>
          </p:cNvSpPr>
          <p:nvPr>
            <p:ph idx="1"/>
          </p:nvPr>
        </p:nvSpPr>
        <p:spPr>
          <a:xfrm>
            <a:off x="839416" y="1600200"/>
            <a:ext cx="10742984" cy="4565104"/>
          </a:xfrm>
        </p:spPr>
        <p:txBody>
          <a:bodyPr>
            <a:noAutofit/>
          </a:bodyPr>
          <a:lstStyle/>
          <a:p>
            <a:pPr>
              <a:lnSpc>
                <a:spcPct val="120000"/>
              </a:lnSpc>
            </a:pPr>
            <a:r>
              <a:rPr lang="zh-CN" altLang="en-US" sz="3200" dirty="0" smtClean="0">
                <a:solidFill>
                  <a:schemeClr val="tx1">
                    <a:lumMod val="85000"/>
                    <a:lumOff val="15000"/>
                  </a:schemeClr>
                </a:solidFill>
              </a:rPr>
              <a:t>在</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中，采用了如下的语法： </a:t>
            </a:r>
          </a:p>
          <a:p>
            <a:pPr lvl="1"/>
            <a:r>
              <a:rPr lang="zh-CN" altLang="en-US" sz="2800" dirty="0" smtClean="0">
                <a:solidFill>
                  <a:schemeClr val="tx1">
                    <a:lumMod val="85000"/>
                    <a:lumOff val="15000"/>
                  </a:schemeClr>
                </a:solidFill>
              </a:rPr>
              <a:t>任何</a:t>
            </a:r>
            <a:r>
              <a:rPr lang="zh-CN" altLang="en-US" sz="2800" dirty="0">
                <a:solidFill>
                  <a:schemeClr val="tx1">
                    <a:lumMod val="85000"/>
                    <a:lumOff val="15000"/>
                  </a:schemeClr>
                </a:solidFill>
              </a:rPr>
              <a:t>的起始标签都必须有一个结束标签。 </a:t>
            </a:r>
          </a:p>
          <a:p>
            <a:pPr lvl="1"/>
            <a:r>
              <a:rPr lang="zh-CN" altLang="en-US" sz="2800" dirty="0" smtClean="0">
                <a:solidFill>
                  <a:schemeClr val="tx1">
                    <a:lumMod val="85000"/>
                    <a:lumOff val="15000"/>
                  </a:schemeClr>
                </a:solidFill>
              </a:rPr>
              <a:t>可以</a:t>
            </a:r>
            <a:r>
              <a:rPr lang="zh-CN" altLang="en-US" sz="2800" dirty="0">
                <a:solidFill>
                  <a:schemeClr val="tx1">
                    <a:lumMod val="85000"/>
                    <a:lumOff val="15000"/>
                  </a:schemeClr>
                </a:solidFill>
              </a:rPr>
              <a:t>采用另一种简化语法，可以在一个标签中同时表示起始和结束标签。这种语法是在大于符号之前紧跟一个斜线（</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），例如</a:t>
            </a:r>
            <a:r>
              <a:rPr lang="en-US" altLang="zh-CN" sz="2800" dirty="0">
                <a:solidFill>
                  <a:schemeClr val="tx1">
                    <a:lumMod val="85000"/>
                    <a:lumOff val="15000"/>
                  </a:schemeClr>
                </a:solidFill>
              </a:rPr>
              <a:t>&lt;tag/ &gt;</a:t>
            </a:r>
            <a:r>
              <a:rPr lang="zh-CN" altLang="en-US" sz="2800" dirty="0">
                <a:solidFill>
                  <a:schemeClr val="tx1">
                    <a:lumMod val="85000"/>
                    <a:lumOff val="15000"/>
                  </a:schemeClr>
                </a:solidFill>
              </a:rPr>
              <a:t>。</a:t>
            </a:r>
            <a:r>
              <a:rPr lang="en-US" altLang="zh-CN" sz="2800" dirty="0">
                <a:solidFill>
                  <a:schemeClr val="tx1">
                    <a:lumMod val="85000"/>
                    <a:lumOff val="15000"/>
                  </a:schemeClr>
                </a:solidFill>
              </a:rPr>
              <a:t>XML</a:t>
            </a:r>
            <a:r>
              <a:rPr lang="zh-CN" altLang="en-US" sz="2800" dirty="0">
                <a:solidFill>
                  <a:schemeClr val="tx1">
                    <a:lumMod val="85000"/>
                    <a:lumOff val="15000"/>
                  </a:schemeClr>
                </a:solidFill>
              </a:rPr>
              <a:t>解析器会将其翻译成</a:t>
            </a:r>
            <a:r>
              <a:rPr lang="en-US" altLang="zh-CN" sz="2800" dirty="0">
                <a:solidFill>
                  <a:schemeClr val="tx1">
                    <a:lumMod val="85000"/>
                    <a:lumOff val="15000"/>
                  </a:schemeClr>
                </a:solidFill>
              </a:rPr>
              <a:t>&lt;tag&gt;&lt;/tag&gt;</a:t>
            </a:r>
            <a:r>
              <a:rPr lang="zh-CN" altLang="en-US" sz="2800" dirty="0">
                <a:solidFill>
                  <a:schemeClr val="tx1">
                    <a:lumMod val="85000"/>
                    <a:lumOff val="15000"/>
                  </a:schemeClr>
                </a:solidFill>
              </a:rPr>
              <a:t>。 </a:t>
            </a:r>
          </a:p>
          <a:p>
            <a:pPr lvl="1"/>
            <a:r>
              <a:rPr lang="zh-CN" altLang="en-US" sz="2800" dirty="0" smtClean="0">
                <a:solidFill>
                  <a:schemeClr val="tx1">
                    <a:lumMod val="85000"/>
                    <a:lumOff val="15000"/>
                  </a:schemeClr>
                </a:solidFill>
              </a:rPr>
              <a:t>标签</a:t>
            </a:r>
            <a:r>
              <a:rPr lang="zh-CN" altLang="en-US" sz="2800" dirty="0">
                <a:solidFill>
                  <a:schemeClr val="tx1">
                    <a:lumMod val="85000"/>
                    <a:lumOff val="15000"/>
                  </a:schemeClr>
                </a:solidFill>
              </a:rPr>
              <a:t>必须按合适的顺序进行嵌套，所以结束标签必须按镜像顺序匹配起始</a:t>
            </a:r>
            <a:r>
              <a:rPr lang="zh-CN" altLang="en-US" sz="2800" dirty="0" smtClean="0">
                <a:solidFill>
                  <a:schemeClr val="tx1">
                    <a:lumMod val="85000"/>
                    <a:lumOff val="15000"/>
                  </a:schemeClr>
                </a:solidFill>
              </a:rPr>
              <a:t>标签</a:t>
            </a:r>
            <a:r>
              <a:rPr lang="zh-CN" altLang="en-US" sz="2800" dirty="0">
                <a:solidFill>
                  <a:schemeClr val="tx1">
                    <a:lumMod val="85000"/>
                    <a:lumOff val="15000"/>
                  </a:schemeClr>
                </a:solidFill>
              </a:rPr>
              <a:t>。</a:t>
            </a:r>
          </a:p>
          <a:p>
            <a:pPr lvl="1"/>
            <a:r>
              <a:rPr lang="zh-CN" altLang="en-US" sz="2800" dirty="0" smtClean="0">
                <a:solidFill>
                  <a:schemeClr val="tx1">
                    <a:lumMod val="85000"/>
                    <a:lumOff val="15000"/>
                  </a:schemeClr>
                </a:solidFill>
              </a:rPr>
              <a:t>所有的属性</a:t>
            </a:r>
            <a:r>
              <a:rPr lang="zh-CN" altLang="en-US" sz="2800" dirty="0">
                <a:solidFill>
                  <a:schemeClr val="tx1">
                    <a:lumMod val="85000"/>
                    <a:lumOff val="15000"/>
                  </a:schemeClr>
                </a:solidFill>
              </a:rPr>
              <a:t>都必须有值。 </a:t>
            </a:r>
          </a:p>
          <a:p>
            <a:pPr lvl="1"/>
            <a:r>
              <a:rPr lang="zh-CN" altLang="en-US" sz="2800" dirty="0" smtClean="0">
                <a:solidFill>
                  <a:schemeClr val="tx1">
                    <a:lumMod val="85000"/>
                    <a:lumOff val="15000"/>
                  </a:schemeClr>
                </a:solidFill>
              </a:rPr>
              <a:t>所有的属性</a:t>
            </a:r>
            <a:r>
              <a:rPr lang="zh-CN" altLang="en-US" sz="2800" dirty="0">
                <a:solidFill>
                  <a:schemeClr val="tx1">
                    <a:lumMod val="85000"/>
                    <a:lumOff val="15000"/>
                  </a:schemeClr>
                </a:solidFill>
              </a:rPr>
              <a:t>都必须在值的周围加上双引号。</a:t>
            </a:r>
          </a:p>
        </p:txBody>
      </p:sp>
    </p:spTree>
    <p:extLst>
      <p:ext uri="{BB962C8B-B14F-4D97-AF65-F5344CB8AC3E}">
        <p14:creationId xmlns:p14="http://schemas.microsoft.com/office/powerpoint/2010/main" val="156633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语法</a:t>
            </a:r>
            <a:r>
              <a:rPr lang="zh-CN" altLang="zh-CN" dirty="0"/>
              <a:t>简介</a:t>
            </a:r>
            <a:endParaRPr lang="zh-CN" altLang="en-US" dirty="0"/>
          </a:p>
        </p:txBody>
      </p:sp>
      <p:sp>
        <p:nvSpPr>
          <p:cNvPr id="3" name="内容占位符 2"/>
          <p:cNvSpPr>
            <a:spLocks noGrp="1"/>
          </p:cNvSpPr>
          <p:nvPr>
            <p:ph idx="1"/>
          </p:nvPr>
        </p:nvSpPr>
        <p:spPr>
          <a:xfrm>
            <a:off x="839416" y="1600201"/>
            <a:ext cx="10742984" cy="532655"/>
          </a:xfrm>
        </p:spPr>
        <p:txBody>
          <a:bodyPr/>
          <a:lstStyle/>
          <a:p>
            <a:r>
              <a:rPr lang="en-US" altLang="zh-CN" smtClean="0">
                <a:hlinkClick r:id="rId2"/>
              </a:rPr>
              <a:t>http://www.w3school.com.cn/xml/index.asp</a:t>
            </a:r>
            <a:endParaRPr lang="zh-CN" altLang="en-US" dirty="0"/>
          </a:p>
        </p:txBody>
      </p:sp>
      <p:sp>
        <p:nvSpPr>
          <p:cNvPr id="5" name="TextBox 3"/>
          <p:cNvSpPr txBox="1"/>
          <p:nvPr/>
        </p:nvSpPr>
        <p:spPr>
          <a:xfrm>
            <a:off x="1415480" y="2276872"/>
            <a:ext cx="9177003" cy="4248472"/>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i="1" dirty="0">
                <a:solidFill>
                  <a:srgbClr val="000000"/>
                </a:solidFill>
              </a:rPr>
              <a:t>&lt;?</a:t>
            </a:r>
            <a:r>
              <a:rPr lang="zh-CN" altLang="zh-CN" sz="2400" dirty="0">
                <a:solidFill>
                  <a:srgbClr val="0000FF"/>
                </a:solidFill>
              </a:rPr>
              <a:t>xml version=</a:t>
            </a:r>
            <a:r>
              <a:rPr lang="zh-CN" altLang="zh-CN" sz="2400" dirty="0">
                <a:solidFill>
                  <a:srgbClr val="008000"/>
                </a:solidFill>
              </a:rPr>
              <a:t>"1.0" </a:t>
            </a:r>
            <a:r>
              <a:rPr lang="zh-CN" altLang="zh-CN" sz="2400" dirty="0">
                <a:solidFill>
                  <a:srgbClr val="0000FF"/>
                </a:solidFill>
              </a:rPr>
              <a:t>encoding=</a:t>
            </a:r>
            <a:r>
              <a:rPr lang="zh-CN" altLang="zh-CN" sz="2400" dirty="0">
                <a:solidFill>
                  <a:srgbClr val="008000"/>
                </a:solidFill>
              </a:rPr>
              <a:t>"utf-8"</a:t>
            </a:r>
            <a:r>
              <a:rPr lang="zh-CN" altLang="zh-CN" sz="2400" i="1" dirty="0">
                <a:solidFill>
                  <a:srgbClr val="000000"/>
                </a:solidFill>
              </a:rPr>
              <a:t>?&gt;</a:t>
            </a:r>
            <a:br>
              <a:rPr lang="zh-CN" altLang="zh-CN" sz="2400" i="1" dirty="0">
                <a:solidFill>
                  <a:srgbClr val="000000"/>
                </a:solidFill>
              </a:rPr>
            </a:br>
            <a:r>
              <a:rPr lang="zh-CN" altLang="zh-CN" sz="2400" dirty="0">
                <a:solidFill>
                  <a:srgbClr val="000000"/>
                </a:solidFill>
              </a:rPr>
              <a:t>&lt;</a:t>
            </a:r>
            <a:r>
              <a:rPr lang="zh-CN" altLang="zh-CN" sz="2400" dirty="0">
                <a:solidFill>
                  <a:srgbClr val="000080"/>
                </a:solidFill>
              </a:rPr>
              <a:t>students</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student</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name </a:t>
            </a:r>
            <a:r>
              <a:rPr lang="zh-CN" altLang="zh-CN" sz="2400" dirty="0">
                <a:solidFill>
                  <a:srgbClr val="0000FF"/>
                </a:solidFill>
              </a:rPr>
              <a:t>sex=</a:t>
            </a:r>
            <a:r>
              <a:rPr lang="zh-CN" altLang="zh-CN" sz="2400" dirty="0">
                <a:solidFill>
                  <a:srgbClr val="008000"/>
                </a:solidFill>
              </a:rPr>
              <a:t>"man"</a:t>
            </a:r>
            <a:r>
              <a:rPr lang="zh-CN" altLang="zh-CN" sz="2400" dirty="0">
                <a:solidFill>
                  <a:srgbClr val="000000"/>
                </a:solidFill>
              </a:rPr>
              <a:t>&gt;小明&lt;/</a:t>
            </a:r>
            <a:r>
              <a:rPr lang="zh-CN" altLang="zh-CN" sz="2400" dirty="0">
                <a:solidFill>
                  <a:srgbClr val="000080"/>
                </a:solidFill>
              </a:rPr>
              <a:t>name</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a:t>
            </a:r>
            <a:r>
              <a:rPr lang="zh-CN" altLang="zh-CN" sz="2400">
                <a:solidFill>
                  <a:srgbClr val="000000"/>
                </a:solidFill>
              </a:rPr>
              <a:t>&lt;</a:t>
            </a:r>
            <a:r>
              <a:rPr lang="zh-CN" altLang="zh-CN" sz="2400" smtClean="0">
                <a:solidFill>
                  <a:srgbClr val="000080"/>
                </a:solidFill>
              </a:rPr>
              <a:t>nick</a:t>
            </a:r>
            <a:r>
              <a:rPr lang="en-US" altLang="zh-CN" sz="2400" smtClean="0">
                <a:solidFill>
                  <a:srgbClr val="000080"/>
                </a:solidFill>
              </a:rPr>
              <a:t>n</a:t>
            </a:r>
            <a:r>
              <a:rPr lang="zh-CN" altLang="zh-CN" sz="2400" smtClean="0">
                <a:solidFill>
                  <a:srgbClr val="000080"/>
                </a:solidFill>
              </a:rPr>
              <a:t>ame</a:t>
            </a:r>
            <a:r>
              <a:rPr lang="zh-CN" altLang="zh-CN" sz="2400" dirty="0">
                <a:solidFill>
                  <a:srgbClr val="000000"/>
                </a:solidFill>
              </a:rPr>
              <a:t>&gt;</a:t>
            </a:r>
            <a:r>
              <a:rPr lang="zh-CN" altLang="zh-CN" sz="2400">
                <a:solidFill>
                  <a:srgbClr val="000000"/>
                </a:solidFill>
              </a:rPr>
              <a:t>明明</a:t>
            </a:r>
            <a:r>
              <a:rPr lang="zh-CN" altLang="zh-CN" sz="2400" smtClean="0">
                <a:solidFill>
                  <a:srgbClr val="000000"/>
                </a:solidFill>
              </a:rPr>
              <a:t>&lt;/</a:t>
            </a:r>
            <a:r>
              <a:rPr lang="zh-CN" altLang="zh-CN" sz="2400" smtClean="0">
                <a:solidFill>
                  <a:srgbClr val="000080"/>
                </a:solidFill>
              </a:rPr>
              <a:t>nick</a:t>
            </a:r>
            <a:r>
              <a:rPr lang="en-US" altLang="zh-CN" sz="2400" smtClean="0">
                <a:solidFill>
                  <a:srgbClr val="000080"/>
                </a:solidFill>
              </a:rPr>
              <a:t>n</a:t>
            </a:r>
            <a:r>
              <a:rPr lang="zh-CN" altLang="zh-CN" sz="2400" smtClean="0">
                <a:solidFill>
                  <a:srgbClr val="000080"/>
                </a:solidFill>
              </a:rPr>
              <a:t>ame</a:t>
            </a:r>
            <a:r>
              <a:rPr lang="zh-CN" altLang="zh-CN" sz="2400" smtClean="0">
                <a:solidFill>
                  <a:srgbClr val="000000"/>
                </a:solidFill>
              </a:rPr>
              <a:t>&gt;</a:t>
            </a:r>
            <a:r>
              <a:rPr lang="zh-CN" altLang="zh-CN" sz="2400" dirty="0">
                <a:solidFill>
                  <a:srgbClr val="000000"/>
                </a:solidFill>
              </a:rPr>
              <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student</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student</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name </a:t>
            </a:r>
            <a:r>
              <a:rPr lang="zh-CN" altLang="zh-CN" sz="2400" dirty="0">
                <a:solidFill>
                  <a:srgbClr val="0000FF"/>
                </a:solidFill>
              </a:rPr>
              <a:t>sex=</a:t>
            </a:r>
            <a:r>
              <a:rPr lang="zh-CN" altLang="zh-CN" sz="2400" dirty="0">
                <a:solidFill>
                  <a:srgbClr val="008000"/>
                </a:solidFill>
              </a:rPr>
              <a:t>"woman"</a:t>
            </a:r>
            <a:r>
              <a:rPr lang="zh-CN" altLang="zh-CN" sz="2400" dirty="0">
                <a:solidFill>
                  <a:srgbClr val="000000"/>
                </a:solidFill>
              </a:rPr>
              <a:t>&gt;小红&lt;/</a:t>
            </a:r>
            <a:r>
              <a:rPr lang="zh-CN" altLang="zh-CN" sz="2400" dirty="0">
                <a:solidFill>
                  <a:srgbClr val="000080"/>
                </a:solidFill>
              </a:rPr>
              <a:t>name</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a:t>
            </a:r>
            <a:r>
              <a:rPr lang="zh-CN" altLang="zh-CN" sz="2400">
                <a:solidFill>
                  <a:srgbClr val="000000"/>
                </a:solidFill>
              </a:rPr>
              <a:t>&lt;</a:t>
            </a:r>
            <a:r>
              <a:rPr lang="zh-CN" altLang="zh-CN" sz="2400" smtClean="0">
                <a:solidFill>
                  <a:srgbClr val="000080"/>
                </a:solidFill>
              </a:rPr>
              <a:t>nick</a:t>
            </a:r>
            <a:r>
              <a:rPr lang="en-US" altLang="zh-CN" sz="2400" smtClean="0">
                <a:solidFill>
                  <a:srgbClr val="000080"/>
                </a:solidFill>
              </a:rPr>
              <a:t>n</a:t>
            </a:r>
            <a:r>
              <a:rPr lang="zh-CN" altLang="zh-CN" sz="2400" smtClean="0">
                <a:solidFill>
                  <a:srgbClr val="000080"/>
                </a:solidFill>
              </a:rPr>
              <a:t>ame</a:t>
            </a:r>
            <a:r>
              <a:rPr lang="zh-CN" altLang="zh-CN" sz="2400" dirty="0">
                <a:solidFill>
                  <a:srgbClr val="000000"/>
                </a:solidFill>
              </a:rPr>
              <a:t>&gt;</a:t>
            </a:r>
            <a:r>
              <a:rPr lang="zh-CN" altLang="zh-CN" sz="2400">
                <a:solidFill>
                  <a:srgbClr val="000000"/>
                </a:solidFill>
              </a:rPr>
              <a:t>红红</a:t>
            </a:r>
            <a:r>
              <a:rPr lang="zh-CN" altLang="zh-CN" sz="2400" smtClean="0">
                <a:solidFill>
                  <a:srgbClr val="000000"/>
                </a:solidFill>
              </a:rPr>
              <a:t>&lt;/</a:t>
            </a:r>
            <a:r>
              <a:rPr lang="zh-CN" altLang="zh-CN" sz="2400" smtClean="0">
                <a:solidFill>
                  <a:srgbClr val="000080"/>
                </a:solidFill>
              </a:rPr>
              <a:t>nick</a:t>
            </a:r>
            <a:r>
              <a:rPr lang="en-US" altLang="zh-CN" sz="2400" smtClean="0">
                <a:solidFill>
                  <a:srgbClr val="000080"/>
                </a:solidFill>
              </a:rPr>
              <a:t>n</a:t>
            </a:r>
            <a:r>
              <a:rPr lang="zh-CN" altLang="zh-CN" sz="2400" smtClean="0">
                <a:solidFill>
                  <a:srgbClr val="000080"/>
                </a:solidFill>
              </a:rPr>
              <a:t>ame</a:t>
            </a:r>
            <a:r>
              <a:rPr lang="zh-CN" altLang="zh-CN" sz="2400" smtClean="0">
                <a:solidFill>
                  <a:srgbClr val="000000"/>
                </a:solidFill>
              </a:rPr>
              <a:t>&gt;</a:t>
            </a:r>
            <a:r>
              <a:rPr lang="zh-CN" altLang="zh-CN" sz="2400" dirty="0">
                <a:solidFill>
                  <a:srgbClr val="000000"/>
                </a:solidFill>
              </a:rPr>
              <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student</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&lt;/</a:t>
            </a:r>
            <a:r>
              <a:rPr lang="zh-CN" altLang="zh-CN" sz="2400" dirty="0">
                <a:solidFill>
                  <a:srgbClr val="000080"/>
                </a:solidFill>
              </a:rPr>
              <a:t>students</a:t>
            </a:r>
            <a:r>
              <a:rPr lang="zh-CN" altLang="zh-CN" sz="2400" dirty="0">
                <a:solidFill>
                  <a:srgbClr val="000000"/>
                </a:solidFill>
              </a:rPr>
              <a:t>&gt;</a:t>
            </a:r>
            <a:endParaRPr lang="zh-CN" altLang="zh-CN" sz="2400" dirty="0">
              <a:solidFill>
                <a:schemeClr val="tx1"/>
              </a:solidFill>
            </a:endParaRPr>
          </a:p>
        </p:txBody>
      </p:sp>
    </p:spTree>
    <p:extLst>
      <p:ext uri="{BB962C8B-B14F-4D97-AF65-F5344CB8AC3E}">
        <p14:creationId xmlns:p14="http://schemas.microsoft.com/office/powerpoint/2010/main" val="2463287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精装书">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5281</TotalTime>
  <Words>2487</Words>
  <Application>Microsoft Office PowerPoint</Application>
  <PresentationFormat>自定义</PresentationFormat>
  <Paragraphs>285</Paragraphs>
  <Slides>48</Slides>
  <Notes>1</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2_Office 主题</vt:lpstr>
      <vt:lpstr>教学目标</vt:lpstr>
      <vt:lpstr>目录</vt:lpstr>
      <vt:lpstr>数据格式引入</vt:lpstr>
      <vt:lpstr>数据格式引入</vt:lpstr>
      <vt:lpstr>目录</vt:lpstr>
      <vt:lpstr>XML数据格式简介</vt:lpstr>
      <vt:lpstr>XML数据格式简介</vt:lpstr>
      <vt:lpstr>XML语法简介</vt:lpstr>
      <vt:lpstr>XML语法简介</vt:lpstr>
      <vt:lpstr>XML的特点</vt:lpstr>
      <vt:lpstr>目录</vt:lpstr>
      <vt:lpstr>Android中解析XML数据</vt:lpstr>
      <vt:lpstr>Android中解析XML - DOM</vt:lpstr>
      <vt:lpstr>Android中解析XML - DOM</vt:lpstr>
      <vt:lpstr>Android中解析XML - DOM</vt:lpstr>
      <vt:lpstr>Android中解析XML - DOM</vt:lpstr>
      <vt:lpstr>Android中解析XML - DOM</vt:lpstr>
      <vt:lpstr>Android中解析XML - SAX</vt:lpstr>
      <vt:lpstr>Android中解析XML - SAX</vt:lpstr>
      <vt:lpstr>Android中解析XML - SAX</vt:lpstr>
      <vt:lpstr>Android中解析XML - SAX</vt:lpstr>
      <vt:lpstr>Android中解析XML - SAX</vt:lpstr>
      <vt:lpstr>Android中解析XML - SAX</vt:lpstr>
      <vt:lpstr>Android中解析XML - SAX</vt:lpstr>
      <vt:lpstr>Android中解析XML - SAX</vt:lpstr>
      <vt:lpstr>Android中解析XML - SAX</vt:lpstr>
      <vt:lpstr>Android中解析XML - SAX</vt:lpstr>
      <vt:lpstr>Android中解析XML - PULL</vt:lpstr>
      <vt:lpstr>Android中解析XML - PULL</vt:lpstr>
      <vt:lpstr>Android中解析XML - PULL</vt:lpstr>
      <vt:lpstr>Android中解析XML - PULL</vt:lpstr>
      <vt:lpstr>Android中解析XML - PULL</vt:lpstr>
      <vt:lpstr>目录</vt:lpstr>
      <vt:lpstr>JSON数据格式简介</vt:lpstr>
      <vt:lpstr>JSON数据格式简介</vt:lpstr>
      <vt:lpstr>JSON基础结构</vt:lpstr>
      <vt:lpstr>JSON数据格式示例</vt:lpstr>
      <vt:lpstr>JSON数据格式示例</vt:lpstr>
      <vt:lpstr>XML和JSON的比较</vt:lpstr>
      <vt:lpstr>XML和JSON的比较</vt:lpstr>
      <vt:lpstr>目录</vt:lpstr>
      <vt:lpstr>Android中解析JSON数据的方法</vt:lpstr>
      <vt:lpstr>Android中解析JSON数据的方法</vt:lpstr>
      <vt:lpstr>Android中解析JSON数据的方法</vt:lpstr>
      <vt:lpstr>Android中解析JSON数据的方法</vt:lpstr>
      <vt:lpstr>Android中解析JSON数据的方法</vt:lpstr>
      <vt:lpstr>内容回顾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Windows 用户</cp:lastModifiedBy>
  <cp:revision>733</cp:revision>
  <dcterms:created xsi:type="dcterms:W3CDTF">2012-01-28T13:55:28Z</dcterms:created>
  <dcterms:modified xsi:type="dcterms:W3CDTF">2018-11-19T16:07:48Z</dcterms:modified>
</cp:coreProperties>
</file>